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4"/>
  </p:sldMasterIdLst>
  <p:notesMasterIdLst>
    <p:notesMasterId r:id="rId29"/>
  </p:notesMasterIdLst>
  <p:handoutMasterIdLst>
    <p:handoutMasterId r:id="rId30"/>
  </p:handoutMasterIdLst>
  <p:sldIdLst>
    <p:sldId id="273" r:id="rId5"/>
    <p:sldId id="274" r:id="rId6"/>
    <p:sldId id="266" r:id="rId7"/>
    <p:sldId id="267" r:id="rId8"/>
    <p:sldId id="268" r:id="rId9"/>
    <p:sldId id="269" r:id="rId10"/>
    <p:sldId id="270" r:id="rId11"/>
    <p:sldId id="271" r:id="rId12"/>
    <p:sldId id="272" r:id="rId13"/>
    <p:sldId id="275" r:id="rId14"/>
    <p:sldId id="280" r:id="rId15"/>
    <p:sldId id="281" r:id="rId16"/>
    <p:sldId id="282" r:id="rId17"/>
    <p:sldId id="283" r:id="rId18"/>
    <p:sldId id="284" r:id="rId19"/>
    <p:sldId id="285" r:id="rId20"/>
    <p:sldId id="286" r:id="rId21"/>
    <p:sldId id="290" r:id="rId22"/>
    <p:sldId id="288" r:id="rId23"/>
    <p:sldId id="291" r:id="rId24"/>
    <p:sldId id="292" r:id="rId25"/>
    <p:sldId id="293" r:id="rId26"/>
    <p:sldId id="276" r:id="rId27"/>
    <p:sldId id="262" r:id="rId28"/>
  </p:sldIdLst>
  <p:sldSz cx="12192000" cy="6858000"/>
  <p:notesSz cx="6858000" cy="9144000"/>
  <p:custDataLst>
    <p:tags r:id="rId3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A84EB3-95D7-4A72-8D67-0F513A4DE674}">
          <p14:sldIdLst>
            <p14:sldId id="273"/>
          </p14:sldIdLst>
        </p14:section>
        <p14:section name="1. Overview" id="{96176D0D-998B-4F00-87C6-69ED6F1B018C}">
          <p14:sldIdLst>
            <p14:sldId id="274"/>
            <p14:sldId id="266"/>
            <p14:sldId id="267"/>
            <p14:sldId id="268"/>
            <p14:sldId id="269"/>
            <p14:sldId id="270"/>
            <p14:sldId id="271"/>
            <p14:sldId id="272"/>
          </p14:sldIdLst>
        </p14:section>
        <p14:section name="2. Template details" id="{EEBDF271-442C-45CF-93CA-04D8FE49400C}">
          <p14:sldIdLst>
            <p14:sldId id="275"/>
            <p14:sldId id="280"/>
            <p14:sldId id="281"/>
            <p14:sldId id="282"/>
            <p14:sldId id="283"/>
            <p14:sldId id="284"/>
            <p14:sldId id="285"/>
            <p14:sldId id="286"/>
            <p14:sldId id="290"/>
            <p14:sldId id="288"/>
            <p14:sldId id="291"/>
            <p14:sldId id="292"/>
            <p14:sldId id="293"/>
            <p14:sldId id="276"/>
          </p14:sldIdLst>
        </p14:section>
        <p14:section name="End" id="{1587987B-CBCD-4E5E-8AB8-31735C8B621B}">
          <p14:sldIdLst>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899EB-3788-4E44-BB13-7E3BA9D18E91}" v="23" dt="2020-03-26T15:48:35.690"/>
  </p1510:revLst>
</p1510:revInfo>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74303" autoAdjust="0"/>
  </p:normalViewPr>
  <p:slideViewPr>
    <p:cSldViewPr showGuides="1">
      <p:cViewPr varScale="1">
        <p:scale>
          <a:sx n="75" d="100"/>
          <a:sy n="75" d="100"/>
        </p:scale>
        <p:origin x="139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36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aud Soret" userId="0736f1e5-fc81-450d-a008-087f7362d840" providerId="ADAL" clId="{303899EB-3788-4E44-BB13-7E3BA9D18E91}"/>
    <pc:docChg chg="custSel addSld delSld modSld sldOrd modMainMaster">
      <pc:chgData name="Arnaud Soret" userId="0736f1e5-fc81-450d-a008-087f7362d840" providerId="ADAL" clId="{303899EB-3788-4E44-BB13-7E3BA9D18E91}" dt="2020-03-26T15:48:35.690" v="263"/>
      <pc:docMkLst>
        <pc:docMk/>
      </pc:docMkLst>
      <pc:sldChg chg="delSp modSp del delAnim">
        <pc:chgData name="Arnaud Soret" userId="0736f1e5-fc81-450d-a008-087f7362d840" providerId="ADAL" clId="{303899EB-3788-4E44-BB13-7E3BA9D18E91}" dt="2020-03-26T15:42:36.360" v="205" actId="2696"/>
        <pc:sldMkLst>
          <pc:docMk/>
          <pc:sldMk cId="1116698244" sldId="257"/>
        </pc:sldMkLst>
        <pc:spChg chg="mod">
          <ac:chgData name="Arnaud Soret" userId="0736f1e5-fc81-450d-a008-087f7362d840" providerId="ADAL" clId="{303899EB-3788-4E44-BB13-7E3BA9D18E91}" dt="2020-03-26T15:39:33.521" v="64" actId="20577"/>
          <ac:spMkLst>
            <pc:docMk/>
            <pc:sldMk cId="1116698244" sldId="257"/>
            <ac:spMk id="19" creationId="{A65EBE73-E4B8-483B-9019-C7605555BABC}"/>
          </ac:spMkLst>
        </pc:spChg>
        <pc:picChg chg="del">
          <ac:chgData name="Arnaud Soret" userId="0736f1e5-fc81-450d-a008-087f7362d840" providerId="ADAL" clId="{303899EB-3788-4E44-BB13-7E3BA9D18E91}" dt="2020-03-26T15:19:55.297" v="0" actId="478"/>
          <ac:picMkLst>
            <pc:docMk/>
            <pc:sldMk cId="1116698244" sldId="257"/>
            <ac:picMk id="7" creationId="{1348E174-F6DA-4C09-94FD-C2387FA5E929}"/>
          </ac:picMkLst>
        </pc:picChg>
      </pc:sldChg>
      <pc:sldChg chg="delSp modSp delAnim modNotes">
        <pc:chgData name="Arnaud Soret" userId="0736f1e5-fc81-450d-a008-087f7362d840" providerId="ADAL" clId="{303899EB-3788-4E44-BB13-7E3BA9D18E91}" dt="2020-03-26T15:47:14.870" v="258"/>
        <pc:sldMkLst>
          <pc:docMk/>
          <pc:sldMk cId="827481703" sldId="262"/>
        </pc:sldMkLst>
        <pc:spChg chg="mod">
          <ac:chgData name="Arnaud Soret" userId="0736f1e5-fc81-450d-a008-087f7362d840" providerId="ADAL" clId="{303899EB-3788-4E44-BB13-7E3BA9D18E91}" dt="2020-03-26T15:47:14.870" v="258"/>
          <ac:spMkLst>
            <pc:docMk/>
            <pc:sldMk cId="827481703" sldId="262"/>
            <ac:spMk id="5" creationId="{86CF73BC-043E-4629-A623-87AA16B58048}"/>
          </ac:spMkLst>
        </pc:spChg>
        <pc:picChg chg="del">
          <ac:chgData name="Arnaud Soret" userId="0736f1e5-fc81-450d-a008-087f7362d840" providerId="ADAL" clId="{303899EB-3788-4E44-BB13-7E3BA9D18E91}" dt="2020-03-26T15:20:44.652" v="8" actId="478"/>
          <ac:picMkLst>
            <pc:docMk/>
            <pc:sldMk cId="827481703" sldId="262"/>
            <ac:picMk id="8" creationId="{A1519C0F-D496-4EF0-9ADA-3CE12B9FB292}"/>
          </ac:picMkLst>
        </pc:picChg>
      </pc:sldChg>
      <pc:sldChg chg="delSp modSp delAnim">
        <pc:chgData name="Arnaud Soret" userId="0736f1e5-fc81-450d-a008-087f7362d840" providerId="ADAL" clId="{303899EB-3788-4E44-BB13-7E3BA9D18E91}" dt="2020-03-26T15:47:14.870" v="258"/>
        <pc:sldMkLst>
          <pc:docMk/>
          <pc:sldMk cId="3123503565" sldId="266"/>
        </pc:sldMkLst>
        <pc:spChg chg="mod">
          <ac:chgData name="Arnaud Soret" userId="0736f1e5-fc81-450d-a008-087f7362d840" providerId="ADAL" clId="{303899EB-3788-4E44-BB13-7E3BA9D18E91}" dt="2020-03-26T15:47:14.870" v="258"/>
          <ac:spMkLst>
            <pc:docMk/>
            <pc:sldMk cId="3123503565" sldId="266"/>
            <ac:spMk id="6" creationId="{340BA56E-BB1B-4E8A-8F0B-29251D680138}"/>
          </ac:spMkLst>
        </pc:spChg>
        <pc:picChg chg="del">
          <ac:chgData name="Arnaud Soret" userId="0736f1e5-fc81-450d-a008-087f7362d840" providerId="ADAL" clId="{303899EB-3788-4E44-BB13-7E3BA9D18E91}" dt="2020-03-26T15:19:59.773" v="1" actId="478"/>
          <ac:picMkLst>
            <pc:docMk/>
            <pc:sldMk cId="3123503565" sldId="266"/>
            <ac:picMk id="8" creationId="{3A00F425-9040-4F45-B234-376978A0D9C4}"/>
          </ac:picMkLst>
        </pc:picChg>
      </pc:sldChg>
      <pc:sldChg chg="delSp modSp delAnim">
        <pc:chgData name="Arnaud Soret" userId="0736f1e5-fc81-450d-a008-087f7362d840" providerId="ADAL" clId="{303899EB-3788-4E44-BB13-7E3BA9D18E91}" dt="2020-03-26T15:47:14.870" v="258"/>
        <pc:sldMkLst>
          <pc:docMk/>
          <pc:sldMk cId="2415563839" sldId="267"/>
        </pc:sldMkLst>
        <pc:spChg chg="mod">
          <ac:chgData name="Arnaud Soret" userId="0736f1e5-fc81-450d-a008-087f7362d840" providerId="ADAL" clId="{303899EB-3788-4E44-BB13-7E3BA9D18E91}" dt="2020-03-26T15:47:14.870" v="258"/>
          <ac:spMkLst>
            <pc:docMk/>
            <pc:sldMk cId="2415563839" sldId="267"/>
            <ac:spMk id="6" creationId="{BA670D0B-7C9A-48DE-8DE6-D953CC07233E}"/>
          </ac:spMkLst>
        </pc:spChg>
        <pc:picChg chg="del">
          <ac:chgData name="Arnaud Soret" userId="0736f1e5-fc81-450d-a008-087f7362d840" providerId="ADAL" clId="{303899EB-3788-4E44-BB13-7E3BA9D18E91}" dt="2020-03-26T15:20:31.468" v="2" actId="478"/>
          <ac:picMkLst>
            <pc:docMk/>
            <pc:sldMk cId="2415563839" sldId="267"/>
            <ac:picMk id="20" creationId="{A54EECE6-8E06-4ED2-88BC-71D120B8E7CC}"/>
          </ac:picMkLst>
        </pc:picChg>
      </pc:sldChg>
      <pc:sldChg chg="delSp modSp delAnim">
        <pc:chgData name="Arnaud Soret" userId="0736f1e5-fc81-450d-a008-087f7362d840" providerId="ADAL" clId="{303899EB-3788-4E44-BB13-7E3BA9D18E91}" dt="2020-03-26T15:47:14.870" v="258"/>
        <pc:sldMkLst>
          <pc:docMk/>
          <pc:sldMk cId="1003614592" sldId="268"/>
        </pc:sldMkLst>
        <pc:spChg chg="mod">
          <ac:chgData name="Arnaud Soret" userId="0736f1e5-fc81-450d-a008-087f7362d840" providerId="ADAL" clId="{303899EB-3788-4E44-BB13-7E3BA9D18E91}" dt="2020-03-26T15:47:14.870" v="258"/>
          <ac:spMkLst>
            <pc:docMk/>
            <pc:sldMk cId="1003614592" sldId="268"/>
            <ac:spMk id="6" creationId="{8D602F2B-3BCF-4477-B626-45C2B169E0F5}"/>
          </ac:spMkLst>
        </pc:spChg>
        <pc:picChg chg="del">
          <ac:chgData name="Arnaud Soret" userId="0736f1e5-fc81-450d-a008-087f7362d840" providerId="ADAL" clId="{303899EB-3788-4E44-BB13-7E3BA9D18E91}" dt="2020-03-26T15:20:33.922" v="3" actId="478"/>
          <ac:picMkLst>
            <pc:docMk/>
            <pc:sldMk cId="1003614592" sldId="268"/>
            <ac:picMk id="12" creationId="{A913923B-DB28-4068-B30D-2B0CAF78A8C7}"/>
          </ac:picMkLst>
        </pc:picChg>
      </pc:sldChg>
      <pc:sldChg chg="delSp modSp delAnim">
        <pc:chgData name="Arnaud Soret" userId="0736f1e5-fc81-450d-a008-087f7362d840" providerId="ADAL" clId="{303899EB-3788-4E44-BB13-7E3BA9D18E91}" dt="2020-03-26T15:47:14.870" v="258"/>
        <pc:sldMkLst>
          <pc:docMk/>
          <pc:sldMk cId="3174721130" sldId="269"/>
        </pc:sldMkLst>
        <pc:spChg chg="mod">
          <ac:chgData name="Arnaud Soret" userId="0736f1e5-fc81-450d-a008-087f7362d840" providerId="ADAL" clId="{303899EB-3788-4E44-BB13-7E3BA9D18E91}" dt="2020-03-26T15:47:14.870" v="258"/>
          <ac:spMkLst>
            <pc:docMk/>
            <pc:sldMk cId="3174721130" sldId="269"/>
            <ac:spMk id="6" creationId="{253D75B6-7B22-43ED-BB1D-0A4E35FB1983}"/>
          </ac:spMkLst>
        </pc:spChg>
        <pc:picChg chg="del">
          <ac:chgData name="Arnaud Soret" userId="0736f1e5-fc81-450d-a008-087f7362d840" providerId="ADAL" clId="{303899EB-3788-4E44-BB13-7E3BA9D18E91}" dt="2020-03-26T15:20:35.840" v="4" actId="478"/>
          <ac:picMkLst>
            <pc:docMk/>
            <pc:sldMk cId="3174721130" sldId="269"/>
            <ac:picMk id="10" creationId="{D450F429-A3AB-42F8-B30D-CBF4E3337754}"/>
          </ac:picMkLst>
        </pc:picChg>
      </pc:sldChg>
      <pc:sldChg chg="delSp modSp delAnim">
        <pc:chgData name="Arnaud Soret" userId="0736f1e5-fc81-450d-a008-087f7362d840" providerId="ADAL" clId="{303899EB-3788-4E44-BB13-7E3BA9D18E91}" dt="2020-03-26T15:47:14.870" v="258"/>
        <pc:sldMkLst>
          <pc:docMk/>
          <pc:sldMk cId="826570402" sldId="270"/>
        </pc:sldMkLst>
        <pc:spChg chg="mod">
          <ac:chgData name="Arnaud Soret" userId="0736f1e5-fc81-450d-a008-087f7362d840" providerId="ADAL" clId="{303899EB-3788-4E44-BB13-7E3BA9D18E91}" dt="2020-03-26T15:47:14.870" v="258"/>
          <ac:spMkLst>
            <pc:docMk/>
            <pc:sldMk cId="826570402" sldId="270"/>
            <ac:spMk id="6" creationId="{253D75B6-7B22-43ED-BB1D-0A4E35FB1983}"/>
          </ac:spMkLst>
        </pc:spChg>
        <pc:picChg chg="del">
          <ac:chgData name="Arnaud Soret" userId="0736f1e5-fc81-450d-a008-087f7362d840" providerId="ADAL" clId="{303899EB-3788-4E44-BB13-7E3BA9D18E91}" dt="2020-03-26T15:20:38.107" v="5" actId="478"/>
          <ac:picMkLst>
            <pc:docMk/>
            <pc:sldMk cId="826570402" sldId="270"/>
            <ac:picMk id="45" creationId="{95F39B21-FF11-43E9-B655-405A528E8787}"/>
          </ac:picMkLst>
        </pc:picChg>
      </pc:sldChg>
      <pc:sldChg chg="delSp modSp delAnim">
        <pc:chgData name="Arnaud Soret" userId="0736f1e5-fc81-450d-a008-087f7362d840" providerId="ADAL" clId="{303899EB-3788-4E44-BB13-7E3BA9D18E91}" dt="2020-03-26T15:47:14.870" v="258"/>
        <pc:sldMkLst>
          <pc:docMk/>
          <pc:sldMk cId="265415067" sldId="271"/>
        </pc:sldMkLst>
        <pc:spChg chg="mod">
          <ac:chgData name="Arnaud Soret" userId="0736f1e5-fc81-450d-a008-087f7362d840" providerId="ADAL" clId="{303899EB-3788-4E44-BB13-7E3BA9D18E91}" dt="2020-03-26T15:47:14.870" v="258"/>
          <ac:spMkLst>
            <pc:docMk/>
            <pc:sldMk cId="265415067" sldId="271"/>
            <ac:spMk id="6" creationId="{253D75B6-7B22-43ED-BB1D-0A4E35FB1983}"/>
          </ac:spMkLst>
        </pc:spChg>
        <pc:picChg chg="del">
          <ac:chgData name="Arnaud Soret" userId="0736f1e5-fc81-450d-a008-087f7362d840" providerId="ADAL" clId="{303899EB-3788-4E44-BB13-7E3BA9D18E91}" dt="2020-03-26T15:20:40.335" v="6" actId="478"/>
          <ac:picMkLst>
            <pc:docMk/>
            <pc:sldMk cId="265415067" sldId="271"/>
            <ac:picMk id="48" creationId="{297D39FD-6720-490E-871A-C83BA0628F66}"/>
          </ac:picMkLst>
        </pc:picChg>
      </pc:sldChg>
      <pc:sldChg chg="delSp modSp delAnim">
        <pc:chgData name="Arnaud Soret" userId="0736f1e5-fc81-450d-a008-087f7362d840" providerId="ADAL" clId="{303899EB-3788-4E44-BB13-7E3BA9D18E91}" dt="2020-03-26T15:47:14.870" v="258"/>
        <pc:sldMkLst>
          <pc:docMk/>
          <pc:sldMk cId="3342760348" sldId="272"/>
        </pc:sldMkLst>
        <pc:spChg chg="mod">
          <ac:chgData name="Arnaud Soret" userId="0736f1e5-fc81-450d-a008-087f7362d840" providerId="ADAL" clId="{303899EB-3788-4E44-BB13-7E3BA9D18E91}" dt="2020-03-26T15:47:14.870" v="258"/>
          <ac:spMkLst>
            <pc:docMk/>
            <pc:sldMk cId="3342760348" sldId="272"/>
            <ac:spMk id="6" creationId="{253D75B6-7B22-43ED-BB1D-0A4E35FB1983}"/>
          </ac:spMkLst>
        </pc:spChg>
        <pc:picChg chg="del">
          <ac:chgData name="Arnaud Soret" userId="0736f1e5-fc81-450d-a008-087f7362d840" providerId="ADAL" clId="{303899EB-3788-4E44-BB13-7E3BA9D18E91}" dt="2020-03-26T15:20:42.408" v="7" actId="478"/>
          <ac:picMkLst>
            <pc:docMk/>
            <pc:sldMk cId="3342760348" sldId="272"/>
            <ac:picMk id="12" creationId="{F66D164E-AD29-45D4-B3D0-921905E0BA34}"/>
          </ac:picMkLst>
        </pc:picChg>
      </pc:sldChg>
      <pc:sldChg chg="delSp modSp add ord">
        <pc:chgData name="Arnaud Soret" userId="0736f1e5-fc81-450d-a008-087f7362d840" providerId="ADAL" clId="{303899EB-3788-4E44-BB13-7E3BA9D18E91}" dt="2020-03-26T15:47:14.870" v="258"/>
        <pc:sldMkLst>
          <pc:docMk/>
          <pc:sldMk cId="2123098663" sldId="273"/>
        </pc:sldMkLst>
        <pc:spChg chg="mod">
          <ac:chgData name="Arnaud Soret" userId="0736f1e5-fc81-450d-a008-087f7362d840" providerId="ADAL" clId="{303899EB-3788-4E44-BB13-7E3BA9D18E91}" dt="2020-03-26T15:38:46.691" v="29" actId="20577"/>
          <ac:spMkLst>
            <pc:docMk/>
            <pc:sldMk cId="2123098663" sldId="273"/>
            <ac:spMk id="2" creationId="{B6C26B02-95B8-415E-9195-A73F2968623E}"/>
          </ac:spMkLst>
        </pc:spChg>
        <pc:spChg chg="del">
          <ac:chgData name="Arnaud Soret" userId="0736f1e5-fc81-450d-a008-087f7362d840" providerId="ADAL" clId="{303899EB-3788-4E44-BB13-7E3BA9D18E91}" dt="2020-03-26T15:42:28.774" v="202" actId="478"/>
          <ac:spMkLst>
            <pc:docMk/>
            <pc:sldMk cId="2123098663" sldId="273"/>
            <ac:spMk id="3" creationId="{D3FF7A69-D6BF-469D-9310-1F3258DD2159}"/>
          </ac:spMkLst>
        </pc:spChg>
        <pc:spChg chg="mod">
          <ac:chgData name="Arnaud Soret" userId="0736f1e5-fc81-450d-a008-087f7362d840" providerId="ADAL" clId="{303899EB-3788-4E44-BB13-7E3BA9D18E91}" dt="2020-03-26T15:42:25.544" v="201" actId="14100"/>
          <ac:spMkLst>
            <pc:docMk/>
            <pc:sldMk cId="2123098663" sldId="273"/>
            <ac:spMk id="4" creationId="{C5AD6122-9BF5-4B81-A059-923A44B5F215}"/>
          </ac:spMkLst>
        </pc:spChg>
        <pc:spChg chg="del">
          <ac:chgData name="Arnaud Soret" userId="0736f1e5-fc81-450d-a008-087f7362d840" providerId="ADAL" clId="{303899EB-3788-4E44-BB13-7E3BA9D18E91}" dt="2020-03-26T15:42:31.719" v="203" actId="478"/>
          <ac:spMkLst>
            <pc:docMk/>
            <pc:sldMk cId="2123098663" sldId="273"/>
            <ac:spMk id="5" creationId="{7107F913-16B2-40F1-B016-94E3400F6EA1}"/>
          </ac:spMkLst>
        </pc:spChg>
        <pc:spChg chg="mod">
          <ac:chgData name="Arnaud Soret" userId="0736f1e5-fc81-450d-a008-087f7362d840" providerId="ADAL" clId="{303899EB-3788-4E44-BB13-7E3BA9D18E91}" dt="2020-03-26T15:47:14.870" v="258"/>
          <ac:spMkLst>
            <pc:docMk/>
            <pc:sldMk cId="2123098663" sldId="273"/>
            <ac:spMk id="7" creationId="{2D3E82DD-B0A8-4DC8-97BA-0427882225DF}"/>
          </ac:spMkLst>
        </pc:spChg>
      </pc:sldChg>
      <pc:sldChg chg="delSp modSp add">
        <pc:chgData name="Arnaud Soret" userId="0736f1e5-fc81-450d-a008-087f7362d840" providerId="ADAL" clId="{303899EB-3788-4E44-BB13-7E3BA9D18E91}" dt="2020-03-26T15:47:14.870" v="258"/>
        <pc:sldMkLst>
          <pc:docMk/>
          <pc:sldMk cId="1745137298" sldId="274"/>
        </pc:sldMkLst>
        <pc:spChg chg="mod">
          <ac:chgData name="Arnaud Soret" userId="0736f1e5-fc81-450d-a008-087f7362d840" providerId="ADAL" clId="{303899EB-3788-4E44-BB13-7E3BA9D18E91}" dt="2020-03-26T15:39:06.631" v="44" actId="20577"/>
          <ac:spMkLst>
            <pc:docMk/>
            <pc:sldMk cId="1745137298" sldId="274"/>
            <ac:spMk id="2" creationId="{E9444459-00E9-4D2E-A61E-CD1CC8FE7475}"/>
          </ac:spMkLst>
        </pc:spChg>
        <pc:spChg chg="del">
          <ac:chgData name="Arnaud Soret" userId="0736f1e5-fc81-450d-a008-087f7362d840" providerId="ADAL" clId="{303899EB-3788-4E44-BB13-7E3BA9D18E91}" dt="2020-03-26T15:39:22.681" v="62" actId="478"/>
          <ac:spMkLst>
            <pc:docMk/>
            <pc:sldMk cId="1745137298" sldId="274"/>
            <ac:spMk id="3" creationId="{C88D673E-380A-47D9-AA5A-B5063B6BDB91}"/>
          </ac:spMkLst>
        </pc:spChg>
        <pc:spChg chg="mod">
          <ac:chgData name="Arnaud Soret" userId="0736f1e5-fc81-450d-a008-087f7362d840" providerId="ADAL" clId="{303899EB-3788-4E44-BB13-7E3BA9D18E91}" dt="2020-03-26T15:44:28.309" v="244" actId="179"/>
          <ac:spMkLst>
            <pc:docMk/>
            <pc:sldMk cId="1745137298" sldId="274"/>
            <ac:spMk id="4" creationId="{B2D7E191-F508-456A-95C9-5FE5FD025B52}"/>
          </ac:spMkLst>
        </pc:spChg>
        <pc:spChg chg="del">
          <ac:chgData name="Arnaud Soret" userId="0736f1e5-fc81-450d-a008-087f7362d840" providerId="ADAL" clId="{303899EB-3788-4E44-BB13-7E3BA9D18E91}" dt="2020-03-26T15:39:26.401" v="63" actId="478"/>
          <ac:spMkLst>
            <pc:docMk/>
            <pc:sldMk cId="1745137298" sldId="274"/>
            <ac:spMk id="5" creationId="{51CE0C65-88BF-43E5-944B-D0EEF10BF843}"/>
          </ac:spMkLst>
        </pc:spChg>
        <pc:spChg chg="mod">
          <ac:chgData name="Arnaud Soret" userId="0736f1e5-fc81-450d-a008-087f7362d840" providerId="ADAL" clId="{303899EB-3788-4E44-BB13-7E3BA9D18E91}" dt="2020-03-26T15:47:14.870" v="258"/>
          <ac:spMkLst>
            <pc:docMk/>
            <pc:sldMk cId="1745137298" sldId="274"/>
            <ac:spMk id="7" creationId="{8CFB4512-1120-4408-9BE9-357E9FBB0ACB}"/>
          </ac:spMkLst>
        </pc:spChg>
      </pc:sldChg>
      <pc:sldChg chg="modSp add">
        <pc:chgData name="Arnaud Soret" userId="0736f1e5-fc81-450d-a008-087f7362d840" providerId="ADAL" clId="{303899EB-3788-4E44-BB13-7E3BA9D18E91}" dt="2020-03-26T15:47:14.870" v="258"/>
        <pc:sldMkLst>
          <pc:docMk/>
          <pc:sldMk cId="3927770420" sldId="275"/>
        </pc:sldMkLst>
        <pc:spChg chg="mod">
          <ac:chgData name="Arnaud Soret" userId="0736f1e5-fc81-450d-a008-087f7362d840" providerId="ADAL" clId="{303899EB-3788-4E44-BB13-7E3BA9D18E91}" dt="2020-03-26T15:44:05.839" v="240" actId="14100"/>
          <ac:spMkLst>
            <pc:docMk/>
            <pc:sldMk cId="3927770420" sldId="275"/>
            <ac:spMk id="4" creationId="{B2D7E191-F508-456A-95C9-5FE5FD025B52}"/>
          </ac:spMkLst>
        </pc:spChg>
        <pc:spChg chg="mod">
          <ac:chgData name="Arnaud Soret" userId="0736f1e5-fc81-450d-a008-087f7362d840" providerId="ADAL" clId="{303899EB-3788-4E44-BB13-7E3BA9D18E91}" dt="2020-03-26T15:47:14.870" v="258"/>
          <ac:spMkLst>
            <pc:docMk/>
            <pc:sldMk cId="3927770420" sldId="275"/>
            <ac:spMk id="7" creationId="{8CFB4512-1120-4408-9BE9-357E9FBB0ACB}"/>
          </ac:spMkLst>
        </pc:spChg>
      </pc:sldChg>
      <pc:sldChg chg="modSp add">
        <pc:chgData name="Arnaud Soret" userId="0736f1e5-fc81-450d-a008-087f7362d840" providerId="ADAL" clId="{303899EB-3788-4E44-BB13-7E3BA9D18E91}" dt="2020-03-26T15:47:53.007" v="259"/>
        <pc:sldMkLst>
          <pc:docMk/>
          <pc:sldMk cId="3578957250" sldId="276"/>
        </pc:sldMkLst>
        <pc:spChg chg="mod">
          <ac:chgData name="Arnaud Soret" userId="0736f1e5-fc81-450d-a008-087f7362d840" providerId="ADAL" clId="{303899EB-3788-4E44-BB13-7E3BA9D18E91}" dt="2020-03-26T15:47:53.007" v="259"/>
          <ac:spMkLst>
            <pc:docMk/>
            <pc:sldMk cId="3578957250" sldId="276"/>
            <ac:spMk id="4" creationId="{FFBF9641-E86E-4BC9-931F-90E3BD3B615C}"/>
          </ac:spMkLst>
        </pc:spChg>
      </pc:sldChg>
      <pc:sldChg chg="modSp add">
        <pc:chgData name="Arnaud Soret" userId="0736f1e5-fc81-450d-a008-087f7362d840" providerId="ADAL" clId="{303899EB-3788-4E44-BB13-7E3BA9D18E91}" dt="2020-03-26T15:47:53.007" v="259"/>
        <pc:sldMkLst>
          <pc:docMk/>
          <pc:sldMk cId="1087347803" sldId="280"/>
        </pc:sldMkLst>
        <pc:spChg chg="mod">
          <ac:chgData name="Arnaud Soret" userId="0736f1e5-fc81-450d-a008-087f7362d840" providerId="ADAL" clId="{303899EB-3788-4E44-BB13-7E3BA9D18E91}" dt="2020-03-26T15:47:53.007" v="259"/>
          <ac:spMkLst>
            <pc:docMk/>
            <pc:sldMk cId="1087347803" sldId="280"/>
            <ac:spMk id="4" creationId="{97232DA5-07F4-4898-88D6-8340F88A4653}"/>
          </ac:spMkLst>
        </pc:spChg>
      </pc:sldChg>
      <pc:sldChg chg="addSp delSp modSp add">
        <pc:chgData name="Arnaud Soret" userId="0736f1e5-fc81-450d-a008-087f7362d840" providerId="ADAL" clId="{303899EB-3788-4E44-BB13-7E3BA9D18E91}" dt="2020-03-26T15:48:35.690" v="263"/>
        <pc:sldMkLst>
          <pc:docMk/>
          <pc:sldMk cId="2100901920" sldId="281"/>
        </pc:sldMkLst>
        <pc:spChg chg="mod">
          <ac:chgData name="Arnaud Soret" userId="0736f1e5-fc81-450d-a008-087f7362d840" providerId="ADAL" clId="{303899EB-3788-4E44-BB13-7E3BA9D18E91}" dt="2020-03-26T15:47:53.007" v="259"/>
          <ac:spMkLst>
            <pc:docMk/>
            <pc:sldMk cId="2100901920" sldId="281"/>
            <ac:spMk id="5" creationId="{62669040-230A-4E52-A300-2AE0AA5FB858}"/>
          </ac:spMkLst>
        </pc:spChg>
        <pc:spChg chg="add del">
          <ac:chgData name="Arnaud Soret" userId="0736f1e5-fc81-450d-a008-087f7362d840" providerId="ADAL" clId="{303899EB-3788-4E44-BB13-7E3BA9D18E91}" dt="2020-03-26T15:48:32.747" v="261"/>
          <ac:spMkLst>
            <pc:docMk/>
            <pc:sldMk cId="2100901920" sldId="281"/>
            <ac:spMk id="30" creationId="{6F80937B-9D78-479A-8661-6DFAE62548DA}"/>
          </ac:spMkLst>
        </pc:spChg>
        <pc:picChg chg="add del">
          <ac:chgData name="Arnaud Soret" userId="0736f1e5-fc81-450d-a008-087f7362d840" providerId="ADAL" clId="{303899EB-3788-4E44-BB13-7E3BA9D18E91}" dt="2020-03-26T15:48:35.690" v="263"/>
          <ac:picMkLst>
            <pc:docMk/>
            <pc:sldMk cId="2100901920" sldId="281"/>
            <ac:picMk id="3" creationId="{B72D9415-57C4-40B1-8FE2-19E17B57C95B}"/>
          </ac:picMkLst>
        </pc:picChg>
      </pc:sldChg>
      <pc:sldChg chg="modSp add">
        <pc:chgData name="Arnaud Soret" userId="0736f1e5-fc81-450d-a008-087f7362d840" providerId="ADAL" clId="{303899EB-3788-4E44-BB13-7E3BA9D18E91}" dt="2020-03-26T15:47:53.007" v="259"/>
        <pc:sldMkLst>
          <pc:docMk/>
          <pc:sldMk cId="3558382547" sldId="282"/>
        </pc:sldMkLst>
        <pc:spChg chg="mod">
          <ac:chgData name="Arnaud Soret" userId="0736f1e5-fc81-450d-a008-087f7362d840" providerId="ADAL" clId="{303899EB-3788-4E44-BB13-7E3BA9D18E91}" dt="2020-03-26T15:47:53.007" v="259"/>
          <ac:spMkLst>
            <pc:docMk/>
            <pc:sldMk cId="3558382547" sldId="282"/>
            <ac:spMk id="6" creationId="{6DB4684F-8D3C-4A9C-B183-3F78F07F4E94}"/>
          </ac:spMkLst>
        </pc:spChg>
      </pc:sldChg>
      <pc:sldChg chg="modSp add">
        <pc:chgData name="Arnaud Soret" userId="0736f1e5-fc81-450d-a008-087f7362d840" providerId="ADAL" clId="{303899EB-3788-4E44-BB13-7E3BA9D18E91}" dt="2020-03-26T15:47:53.007" v="259"/>
        <pc:sldMkLst>
          <pc:docMk/>
          <pc:sldMk cId="3181997426" sldId="283"/>
        </pc:sldMkLst>
        <pc:spChg chg="mod">
          <ac:chgData name="Arnaud Soret" userId="0736f1e5-fc81-450d-a008-087f7362d840" providerId="ADAL" clId="{303899EB-3788-4E44-BB13-7E3BA9D18E91}" dt="2020-03-26T15:47:53.007" v="259"/>
          <ac:spMkLst>
            <pc:docMk/>
            <pc:sldMk cId="3181997426" sldId="283"/>
            <ac:spMk id="6" creationId="{6DB4684F-8D3C-4A9C-B183-3F78F07F4E94}"/>
          </ac:spMkLst>
        </pc:spChg>
      </pc:sldChg>
      <pc:sldChg chg="modSp add">
        <pc:chgData name="Arnaud Soret" userId="0736f1e5-fc81-450d-a008-087f7362d840" providerId="ADAL" clId="{303899EB-3788-4E44-BB13-7E3BA9D18E91}" dt="2020-03-26T15:47:53.007" v="259"/>
        <pc:sldMkLst>
          <pc:docMk/>
          <pc:sldMk cId="1923850850" sldId="284"/>
        </pc:sldMkLst>
        <pc:spChg chg="mod">
          <ac:chgData name="Arnaud Soret" userId="0736f1e5-fc81-450d-a008-087f7362d840" providerId="ADAL" clId="{303899EB-3788-4E44-BB13-7E3BA9D18E91}" dt="2020-03-26T15:47:53.007" v="259"/>
          <ac:spMkLst>
            <pc:docMk/>
            <pc:sldMk cId="1923850850" sldId="284"/>
            <ac:spMk id="6" creationId="{6DB4684F-8D3C-4A9C-B183-3F78F07F4E94}"/>
          </ac:spMkLst>
        </pc:spChg>
      </pc:sldChg>
      <pc:sldChg chg="modSp add">
        <pc:chgData name="Arnaud Soret" userId="0736f1e5-fc81-450d-a008-087f7362d840" providerId="ADAL" clId="{303899EB-3788-4E44-BB13-7E3BA9D18E91}" dt="2020-03-26T15:47:53.007" v="259"/>
        <pc:sldMkLst>
          <pc:docMk/>
          <pc:sldMk cId="1614227022" sldId="285"/>
        </pc:sldMkLst>
        <pc:spChg chg="mod">
          <ac:chgData name="Arnaud Soret" userId="0736f1e5-fc81-450d-a008-087f7362d840" providerId="ADAL" clId="{303899EB-3788-4E44-BB13-7E3BA9D18E91}" dt="2020-03-26T15:47:53.007" v="259"/>
          <ac:spMkLst>
            <pc:docMk/>
            <pc:sldMk cId="1614227022" sldId="285"/>
            <ac:spMk id="6" creationId="{6DB4684F-8D3C-4A9C-B183-3F78F07F4E94}"/>
          </ac:spMkLst>
        </pc:spChg>
      </pc:sldChg>
      <pc:sldChg chg="modSp add">
        <pc:chgData name="Arnaud Soret" userId="0736f1e5-fc81-450d-a008-087f7362d840" providerId="ADAL" clId="{303899EB-3788-4E44-BB13-7E3BA9D18E91}" dt="2020-03-26T15:47:53.007" v="259"/>
        <pc:sldMkLst>
          <pc:docMk/>
          <pc:sldMk cId="633893531" sldId="286"/>
        </pc:sldMkLst>
        <pc:spChg chg="mod">
          <ac:chgData name="Arnaud Soret" userId="0736f1e5-fc81-450d-a008-087f7362d840" providerId="ADAL" clId="{303899EB-3788-4E44-BB13-7E3BA9D18E91}" dt="2020-03-26T15:47:53.007" v="259"/>
          <ac:spMkLst>
            <pc:docMk/>
            <pc:sldMk cId="633893531" sldId="286"/>
            <ac:spMk id="6" creationId="{6DB4684F-8D3C-4A9C-B183-3F78F07F4E94}"/>
          </ac:spMkLst>
        </pc:spChg>
      </pc:sldChg>
      <pc:sldChg chg="modSp add">
        <pc:chgData name="Arnaud Soret" userId="0736f1e5-fc81-450d-a008-087f7362d840" providerId="ADAL" clId="{303899EB-3788-4E44-BB13-7E3BA9D18E91}" dt="2020-03-26T15:47:53.007" v="259"/>
        <pc:sldMkLst>
          <pc:docMk/>
          <pc:sldMk cId="846564847" sldId="288"/>
        </pc:sldMkLst>
        <pc:spChg chg="mod">
          <ac:chgData name="Arnaud Soret" userId="0736f1e5-fc81-450d-a008-087f7362d840" providerId="ADAL" clId="{303899EB-3788-4E44-BB13-7E3BA9D18E91}" dt="2020-03-26T15:47:53.007" v="259"/>
          <ac:spMkLst>
            <pc:docMk/>
            <pc:sldMk cId="846564847" sldId="288"/>
            <ac:spMk id="6" creationId="{6DB4684F-8D3C-4A9C-B183-3F78F07F4E94}"/>
          </ac:spMkLst>
        </pc:spChg>
      </pc:sldChg>
      <pc:sldChg chg="modSp add">
        <pc:chgData name="Arnaud Soret" userId="0736f1e5-fc81-450d-a008-087f7362d840" providerId="ADAL" clId="{303899EB-3788-4E44-BB13-7E3BA9D18E91}" dt="2020-03-26T15:47:53.007" v="259"/>
        <pc:sldMkLst>
          <pc:docMk/>
          <pc:sldMk cId="3040992718" sldId="290"/>
        </pc:sldMkLst>
        <pc:spChg chg="mod">
          <ac:chgData name="Arnaud Soret" userId="0736f1e5-fc81-450d-a008-087f7362d840" providerId="ADAL" clId="{303899EB-3788-4E44-BB13-7E3BA9D18E91}" dt="2020-03-26T15:47:53.007" v="259"/>
          <ac:spMkLst>
            <pc:docMk/>
            <pc:sldMk cId="3040992718" sldId="290"/>
            <ac:spMk id="6" creationId="{6DB4684F-8D3C-4A9C-B183-3F78F07F4E94}"/>
          </ac:spMkLst>
        </pc:spChg>
      </pc:sldChg>
      <pc:sldChg chg="modSp add">
        <pc:chgData name="Arnaud Soret" userId="0736f1e5-fc81-450d-a008-087f7362d840" providerId="ADAL" clId="{303899EB-3788-4E44-BB13-7E3BA9D18E91}" dt="2020-03-26T15:47:53.007" v="259"/>
        <pc:sldMkLst>
          <pc:docMk/>
          <pc:sldMk cId="643951632" sldId="291"/>
        </pc:sldMkLst>
        <pc:spChg chg="mod">
          <ac:chgData name="Arnaud Soret" userId="0736f1e5-fc81-450d-a008-087f7362d840" providerId="ADAL" clId="{303899EB-3788-4E44-BB13-7E3BA9D18E91}" dt="2020-03-26T15:47:53.007" v="259"/>
          <ac:spMkLst>
            <pc:docMk/>
            <pc:sldMk cId="643951632" sldId="291"/>
            <ac:spMk id="6" creationId="{6DB4684F-8D3C-4A9C-B183-3F78F07F4E94}"/>
          </ac:spMkLst>
        </pc:spChg>
      </pc:sldChg>
      <pc:sldChg chg="modSp add">
        <pc:chgData name="Arnaud Soret" userId="0736f1e5-fc81-450d-a008-087f7362d840" providerId="ADAL" clId="{303899EB-3788-4E44-BB13-7E3BA9D18E91}" dt="2020-03-26T15:47:53.007" v="259"/>
        <pc:sldMkLst>
          <pc:docMk/>
          <pc:sldMk cId="1362448560" sldId="292"/>
        </pc:sldMkLst>
        <pc:spChg chg="mod">
          <ac:chgData name="Arnaud Soret" userId="0736f1e5-fc81-450d-a008-087f7362d840" providerId="ADAL" clId="{303899EB-3788-4E44-BB13-7E3BA9D18E91}" dt="2020-03-26T15:47:53.007" v="259"/>
          <ac:spMkLst>
            <pc:docMk/>
            <pc:sldMk cId="1362448560" sldId="292"/>
            <ac:spMk id="6" creationId="{6DB4684F-8D3C-4A9C-B183-3F78F07F4E94}"/>
          </ac:spMkLst>
        </pc:spChg>
      </pc:sldChg>
      <pc:sldChg chg="modSp add">
        <pc:chgData name="Arnaud Soret" userId="0736f1e5-fc81-450d-a008-087f7362d840" providerId="ADAL" clId="{303899EB-3788-4E44-BB13-7E3BA9D18E91}" dt="2020-03-26T15:47:53.007" v="259"/>
        <pc:sldMkLst>
          <pc:docMk/>
          <pc:sldMk cId="3299168325" sldId="293"/>
        </pc:sldMkLst>
        <pc:spChg chg="mod">
          <ac:chgData name="Arnaud Soret" userId="0736f1e5-fc81-450d-a008-087f7362d840" providerId="ADAL" clId="{303899EB-3788-4E44-BB13-7E3BA9D18E91}" dt="2020-03-26T15:47:53.007" v="259"/>
          <ac:spMkLst>
            <pc:docMk/>
            <pc:sldMk cId="3299168325" sldId="293"/>
            <ac:spMk id="6" creationId="{6DB4684F-8D3C-4A9C-B183-3F78F07F4E94}"/>
          </ac:spMkLst>
        </pc:spChg>
      </pc:sldChg>
      <pc:sldMasterChg chg="modSp modSldLayout">
        <pc:chgData name="Arnaud Soret" userId="0736f1e5-fc81-450d-a008-087f7362d840" providerId="ADAL" clId="{303899EB-3788-4E44-BB13-7E3BA9D18E91}" dt="2020-03-26T15:47:14.870" v="258"/>
        <pc:sldMasterMkLst>
          <pc:docMk/>
          <pc:sldMasterMk cId="4101440307" sldId="2147483935"/>
        </pc:sldMasterMkLst>
        <pc:spChg chg="mod">
          <ac:chgData name="Arnaud Soret" userId="0736f1e5-fc81-450d-a008-087f7362d840" providerId="ADAL" clId="{303899EB-3788-4E44-BB13-7E3BA9D18E91}" dt="2020-03-26T15:46:19.219" v="255" actId="20577"/>
          <ac:spMkLst>
            <pc:docMk/>
            <pc:sldMasterMk cId="4101440307" sldId="2147483935"/>
            <ac:spMk id="5" creationId="{7325CA7F-36FA-4091-AE31-3B4A6E571567}"/>
          </ac:spMkLst>
        </pc:spChg>
        <pc:sldLayoutChg chg="modSp">
          <pc:chgData name="Arnaud Soret" userId="0736f1e5-fc81-450d-a008-087f7362d840" providerId="ADAL" clId="{303899EB-3788-4E44-BB13-7E3BA9D18E91}" dt="2020-03-26T15:47:14.870" v="258"/>
          <pc:sldLayoutMkLst>
            <pc:docMk/>
            <pc:sldMasterMk cId="4101440307" sldId="2147483935"/>
            <pc:sldLayoutMk cId="1885228542" sldId="2147483936"/>
          </pc:sldLayoutMkLst>
          <pc:spChg chg="mod">
            <ac:chgData name="Arnaud Soret" userId="0736f1e5-fc81-450d-a008-087f7362d840" providerId="ADAL" clId="{303899EB-3788-4E44-BB13-7E3BA9D18E91}" dt="2020-03-26T15:47:14.870" v="258"/>
            <ac:spMkLst>
              <pc:docMk/>
              <pc:sldMasterMk cId="4101440307" sldId="2147483935"/>
              <pc:sldLayoutMk cId="1885228542" sldId="2147483936"/>
              <ac:spMk id="10" creationId="{B31BDC1E-BD7B-4419-BA90-B903A2B16EFB}"/>
            </ac:spMkLst>
          </pc:spChg>
        </pc:sldLayoutChg>
        <pc:sldLayoutChg chg="modSp">
          <pc:chgData name="Arnaud Soret" userId="0736f1e5-fc81-450d-a008-087f7362d840" providerId="ADAL" clId="{303899EB-3788-4E44-BB13-7E3BA9D18E91}" dt="2020-03-26T15:46:29.449" v="256" actId="6549"/>
          <pc:sldLayoutMkLst>
            <pc:docMk/>
            <pc:sldMasterMk cId="4101440307" sldId="2147483935"/>
            <pc:sldLayoutMk cId="2958987252" sldId="2147483937"/>
          </pc:sldLayoutMkLst>
          <pc:spChg chg="mod">
            <ac:chgData name="Arnaud Soret" userId="0736f1e5-fc81-450d-a008-087f7362d840" providerId="ADAL" clId="{303899EB-3788-4E44-BB13-7E3BA9D18E91}" dt="2020-03-26T15:46:29.449" v="256" actId="6549"/>
            <ac:spMkLst>
              <pc:docMk/>
              <pc:sldMasterMk cId="4101440307" sldId="2147483935"/>
              <pc:sldLayoutMk cId="2958987252" sldId="2147483937"/>
              <ac:spMk id="9" creationId="{B6A66C7D-B3B0-4D56-A84E-1B301E205C27}"/>
            </ac:spMkLst>
          </pc:spChg>
        </pc:sldLayoutChg>
        <pc:sldLayoutChg chg="modSp">
          <pc:chgData name="Arnaud Soret" userId="0736f1e5-fc81-450d-a008-087f7362d840" providerId="ADAL" clId="{303899EB-3788-4E44-BB13-7E3BA9D18E91}" dt="2020-03-26T15:46:09.855" v="254" actId="6549"/>
          <pc:sldLayoutMkLst>
            <pc:docMk/>
            <pc:sldMasterMk cId="4101440307" sldId="2147483935"/>
            <pc:sldLayoutMk cId="3869871737" sldId="2147483938"/>
          </pc:sldLayoutMkLst>
          <pc:spChg chg="mod">
            <ac:chgData name="Arnaud Soret" userId="0736f1e5-fc81-450d-a008-087f7362d840" providerId="ADAL" clId="{303899EB-3788-4E44-BB13-7E3BA9D18E91}" dt="2020-03-26T15:46:09.855" v="254" actId="6549"/>
            <ac:spMkLst>
              <pc:docMk/>
              <pc:sldMasterMk cId="4101440307" sldId="2147483935"/>
              <pc:sldLayoutMk cId="3869871737" sldId="2147483938"/>
              <ac:spMk id="9" creationId="{A7204503-3D55-4DF0-A410-DD0B87CE66E6}"/>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582928972" sldId="2147483939"/>
          </pc:sldLayoutMkLst>
          <pc:spChg chg="mod">
            <ac:chgData name="Arnaud Soret" userId="0736f1e5-fc81-450d-a008-087f7362d840" providerId="ADAL" clId="{303899EB-3788-4E44-BB13-7E3BA9D18E91}" dt="2020-03-26T15:47:14.870" v="258"/>
            <ac:spMkLst>
              <pc:docMk/>
              <pc:sldMasterMk cId="4101440307" sldId="2147483935"/>
              <pc:sldLayoutMk cId="582928972" sldId="2147483939"/>
              <ac:spMk id="9" creationId="{59E109D8-2540-4E0D-A159-97223F4C0BA6}"/>
            </ac:spMkLst>
          </pc:spChg>
        </pc:sldLayoutChg>
        <pc:sldLayoutChg chg="modSp">
          <pc:chgData name="Arnaud Soret" userId="0736f1e5-fc81-450d-a008-087f7362d840" providerId="ADAL" clId="{303899EB-3788-4E44-BB13-7E3BA9D18E91}" dt="2020-03-26T15:46:36.342" v="257" actId="20577"/>
          <pc:sldLayoutMkLst>
            <pc:docMk/>
            <pc:sldMasterMk cId="4101440307" sldId="2147483935"/>
            <pc:sldLayoutMk cId="1595895554" sldId="2147483940"/>
          </pc:sldLayoutMkLst>
          <pc:spChg chg="mod">
            <ac:chgData name="Arnaud Soret" userId="0736f1e5-fc81-450d-a008-087f7362d840" providerId="ADAL" clId="{303899EB-3788-4E44-BB13-7E3BA9D18E91}" dt="2020-03-26T15:46:36.342" v="257" actId="20577"/>
            <ac:spMkLst>
              <pc:docMk/>
              <pc:sldMasterMk cId="4101440307" sldId="2147483935"/>
              <pc:sldLayoutMk cId="1595895554" sldId="2147483940"/>
              <ac:spMk id="8" creationId="{49B05409-220E-4AEA-874E-9F9B75A35376}"/>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011470522" sldId="2147483941"/>
          </pc:sldLayoutMkLst>
          <pc:spChg chg="mod">
            <ac:chgData name="Arnaud Soret" userId="0736f1e5-fc81-450d-a008-087f7362d840" providerId="ADAL" clId="{303899EB-3788-4E44-BB13-7E3BA9D18E91}" dt="2020-03-26T15:47:14.870" v="258"/>
            <ac:spMkLst>
              <pc:docMk/>
              <pc:sldMasterMk cId="4101440307" sldId="2147483935"/>
              <pc:sldLayoutMk cId="1011470522" sldId="2147483941"/>
              <ac:spMk id="9" creationId="{563EBC9F-FF99-40B6-9397-B96862418430}"/>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4227707911" sldId="2147483942"/>
          </pc:sldLayoutMkLst>
          <pc:spChg chg="mod">
            <ac:chgData name="Arnaud Soret" userId="0736f1e5-fc81-450d-a008-087f7362d840" providerId="ADAL" clId="{303899EB-3788-4E44-BB13-7E3BA9D18E91}" dt="2020-03-26T15:47:14.870" v="258"/>
            <ac:spMkLst>
              <pc:docMk/>
              <pc:sldMasterMk cId="4101440307" sldId="2147483935"/>
              <pc:sldLayoutMk cId="4227707911" sldId="2147483942"/>
              <ac:spMk id="9" creationId="{488947BA-D4E2-418E-A2E4-119B7D2A3C6E}"/>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099552741" sldId="2147483943"/>
          </pc:sldLayoutMkLst>
          <pc:spChg chg="mod">
            <ac:chgData name="Arnaud Soret" userId="0736f1e5-fc81-450d-a008-087f7362d840" providerId="ADAL" clId="{303899EB-3788-4E44-BB13-7E3BA9D18E91}" dt="2020-03-26T15:47:14.870" v="258"/>
            <ac:spMkLst>
              <pc:docMk/>
              <pc:sldMasterMk cId="4101440307" sldId="2147483935"/>
              <pc:sldLayoutMk cId="1099552741" sldId="2147483943"/>
              <ac:spMk id="9" creationId="{4606A202-68D8-44FC-B0DD-3D61AA5272BC}"/>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2355567852" sldId="2147483944"/>
          </pc:sldLayoutMkLst>
          <pc:spChg chg="mod">
            <ac:chgData name="Arnaud Soret" userId="0736f1e5-fc81-450d-a008-087f7362d840" providerId="ADAL" clId="{303899EB-3788-4E44-BB13-7E3BA9D18E91}" dt="2020-03-26T15:47:14.870" v="258"/>
            <ac:spMkLst>
              <pc:docMk/>
              <pc:sldMasterMk cId="4101440307" sldId="2147483935"/>
              <pc:sldLayoutMk cId="2355567852" sldId="2147483944"/>
              <ac:spMk id="9" creationId="{C4F0EE0D-16AE-4BB6-BA6C-984F21A23DC6}"/>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946317027" sldId="2147483945"/>
          </pc:sldLayoutMkLst>
          <pc:spChg chg="mod">
            <ac:chgData name="Arnaud Soret" userId="0736f1e5-fc81-450d-a008-087f7362d840" providerId="ADAL" clId="{303899EB-3788-4E44-BB13-7E3BA9D18E91}" dt="2020-03-26T15:47:14.870" v="258"/>
            <ac:spMkLst>
              <pc:docMk/>
              <pc:sldMasterMk cId="4101440307" sldId="2147483935"/>
              <pc:sldLayoutMk cId="1946317027" sldId="2147483945"/>
              <ac:spMk id="6" creationId="{74396CD1-9D5F-4AF5-9AAE-0AEFFA9738A3}"/>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644083186" sldId="2147483946"/>
          </pc:sldLayoutMkLst>
          <pc:spChg chg="mod">
            <ac:chgData name="Arnaud Soret" userId="0736f1e5-fc81-450d-a008-087f7362d840" providerId="ADAL" clId="{303899EB-3788-4E44-BB13-7E3BA9D18E91}" dt="2020-03-26T15:47:14.870" v="258"/>
            <ac:spMkLst>
              <pc:docMk/>
              <pc:sldMasterMk cId="4101440307" sldId="2147483935"/>
              <pc:sldLayoutMk cId="1644083186" sldId="2147483946"/>
              <ac:spMk id="6" creationId="{74396CD1-9D5F-4AF5-9AAE-0AEFFA9738A3}"/>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687704970" sldId="2147483947"/>
          </pc:sldLayoutMkLst>
          <pc:spChg chg="mod">
            <ac:chgData name="Arnaud Soret" userId="0736f1e5-fc81-450d-a008-087f7362d840" providerId="ADAL" clId="{303899EB-3788-4E44-BB13-7E3BA9D18E91}" dt="2020-03-26T15:47:14.870" v="258"/>
            <ac:spMkLst>
              <pc:docMk/>
              <pc:sldMasterMk cId="4101440307" sldId="2147483935"/>
              <pc:sldLayoutMk cId="3687704970" sldId="2147483947"/>
              <ac:spMk id="11" creationId="{33F6BEE4-311E-4CA9-AA87-9505E6665E59}"/>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286788790" sldId="2147483948"/>
          </pc:sldLayoutMkLst>
          <pc:spChg chg="mod">
            <ac:chgData name="Arnaud Soret" userId="0736f1e5-fc81-450d-a008-087f7362d840" providerId="ADAL" clId="{303899EB-3788-4E44-BB13-7E3BA9D18E91}" dt="2020-03-26T15:47:14.870" v="258"/>
            <ac:spMkLst>
              <pc:docMk/>
              <pc:sldMasterMk cId="4101440307" sldId="2147483935"/>
              <pc:sldLayoutMk cId="1286788790" sldId="2147483948"/>
              <ac:spMk id="4" creationId="{471637CF-B6B2-4B95-811E-10CF9AB157E0}"/>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981099278" sldId="2147483949"/>
          </pc:sldLayoutMkLst>
          <pc:spChg chg="mod">
            <ac:chgData name="Arnaud Soret" userId="0736f1e5-fc81-450d-a008-087f7362d840" providerId="ADAL" clId="{303899EB-3788-4E44-BB13-7E3BA9D18E91}" dt="2020-03-26T15:47:14.870" v="258"/>
            <ac:spMkLst>
              <pc:docMk/>
              <pc:sldMasterMk cId="4101440307" sldId="2147483935"/>
              <pc:sldLayoutMk cId="3981099278" sldId="2147483949"/>
              <ac:spMk id="4" creationId="{471637CF-B6B2-4B95-811E-10CF9AB157E0}"/>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486701432" sldId="2147483950"/>
          </pc:sldLayoutMkLst>
          <pc:spChg chg="mod">
            <ac:chgData name="Arnaud Soret" userId="0736f1e5-fc81-450d-a008-087f7362d840" providerId="ADAL" clId="{303899EB-3788-4E44-BB13-7E3BA9D18E91}" dt="2020-03-26T15:47:14.870" v="258"/>
            <ac:spMkLst>
              <pc:docMk/>
              <pc:sldMasterMk cId="4101440307" sldId="2147483935"/>
              <pc:sldLayoutMk cId="3486701432" sldId="2147483950"/>
              <ac:spMk id="3" creationId="{DF7D0436-E61A-4EFA-A670-0F86E3AE216F}"/>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1796692072" sldId="2147483951"/>
          </pc:sldLayoutMkLst>
          <pc:spChg chg="mod">
            <ac:chgData name="Arnaud Soret" userId="0736f1e5-fc81-450d-a008-087f7362d840" providerId="ADAL" clId="{303899EB-3788-4E44-BB13-7E3BA9D18E91}" dt="2020-03-26T15:47:14.870" v="258"/>
            <ac:spMkLst>
              <pc:docMk/>
              <pc:sldMasterMk cId="4101440307" sldId="2147483935"/>
              <pc:sldLayoutMk cId="1796692072" sldId="2147483951"/>
              <ac:spMk id="5" creationId="{227D1FC2-2E85-4DAD-8CE9-A44355CF33FE}"/>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4075536202" sldId="2147483952"/>
          </pc:sldLayoutMkLst>
          <pc:spChg chg="mod">
            <ac:chgData name="Arnaud Soret" userId="0736f1e5-fc81-450d-a008-087f7362d840" providerId="ADAL" clId="{303899EB-3788-4E44-BB13-7E3BA9D18E91}" dt="2020-03-26T15:47:14.870" v="258"/>
            <ac:spMkLst>
              <pc:docMk/>
              <pc:sldMasterMk cId="4101440307" sldId="2147483935"/>
              <pc:sldLayoutMk cId="4075536202" sldId="2147483952"/>
              <ac:spMk id="5" creationId="{227D1FC2-2E85-4DAD-8CE9-A44355CF33FE}"/>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384698943" sldId="2147483953"/>
          </pc:sldLayoutMkLst>
          <pc:spChg chg="mod">
            <ac:chgData name="Arnaud Soret" userId="0736f1e5-fc81-450d-a008-087f7362d840" providerId="ADAL" clId="{303899EB-3788-4E44-BB13-7E3BA9D18E91}" dt="2020-03-26T15:47:14.870" v="258"/>
            <ac:spMkLst>
              <pc:docMk/>
              <pc:sldMasterMk cId="4101440307" sldId="2147483935"/>
              <pc:sldLayoutMk cId="3384698943" sldId="2147483953"/>
              <ac:spMk id="5" creationId="{227D1FC2-2E85-4DAD-8CE9-A44355CF33FE}"/>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240451560" sldId="2147483954"/>
          </pc:sldLayoutMkLst>
          <pc:spChg chg="mod">
            <ac:chgData name="Arnaud Soret" userId="0736f1e5-fc81-450d-a008-087f7362d840" providerId="ADAL" clId="{303899EB-3788-4E44-BB13-7E3BA9D18E91}" dt="2020-03-26T15:47:14.870" v="258"/>
            <ac:spMkLst>
              <pc:docMk/>
              <pc:sldMasterMk cId="4101440307" sldId="2147483935"/>
              <pc:sldLayoutMk cId="3240451560" sldId="2147483954"/>
              <ac:spMk id="9" creationId="{D232D215-34B1-4BCC-A9B4-9321CFF21029}"/>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3619127214" sldId="2147483955"/>
          </pc:sldLayoutMkLst>
          <pc:spChg chg="mod">
            <ac:chgData name="Arnaud Soret" userId="0736f1e5-fc81-450d-a008-087f7362d840" providerId="ADAL" clId="{303899EB-3788-4E44-BB13-7E3BA9D18E91}" dt="2020-03-26T15:47:14.870" v="258"/>
            <ac:spMkLst>
              <pc:docMk/>
              <pc:sldMasterMk cId="4101440307" sldId="2147483935"/>
              <pc:sldLayoutMk cId="3619127214" sldId="2147483955"/>
              <ac:spMk id="5" creationId="{0F7533A5-04BF-45DB-B07E-3A17993D3F6A}"/>
            </ac:spMkLst>
          </pc:spChg>
        </pc:sldLayoutChg>
        <pc:sldLayoutChg chg="modSp">
          <pc:chgData name="Arnaud Soret" userId="0736f1e5-fc81-450d-a008-087f7362d840" providerId="ADAL" clId="{303899EB-3788-4E44-BB13-7E3BA9D18E91}" dt="2020-03-26T15:47:14.870" v="258"/>
          <pc:sldLayoutMkLst>
            <pc:docMk/>
            <pc:sldMasterMk cId="4101440307" sldId="2147483935"/>
            <pc:sldLayoutMk cId="200784288" sldId="2147483956"/>
          </pc:sldLayoutMkLst>
          <pc:spChg chg="mod">
            <ac:chgData name="Arnaud Soret" userId="0736f1e5-fc81-450d-a008-087f7362d840" providerId="ADAL" clId="{303899EB-3788-4E44-BB13-7E3BA9D18E91}" dt="2020-03-26T15:47:14.870" v="258"/>
            <ac:spMkLst>
              <pc:docMk/>
              <pc:sldMasterMk cId="4101440307" sldId="2147483935"/>
              <pc:sldLayoutMk cId="200784288" sldId="2147483956"/>
              <ac:spMk id="5" creationId="{D9A4D984-B50F-44A7-8BAA-E95633AA049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169D944-B235-4A18-8468-F72DA3026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50" dirty="0"/>
          </a:p>
        </p:txBody>
      </p:sp>
      <p:sp>
        <p:nvSpPr>
          <p:cNvPr id="3" name="Platshållare för datum 2">
            <a:extLst>
              <a:ext uri="{FF2B5EF4-FFF2-40B4-BE49-F238E27FC236}">
                <a16:creationId xmlns:a16="http://schemas.microsoft.com/office/drawing/2014/main" id="{454C7A2D-010D-46B7-BC21-84345EF1C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0C988-F826-4199-93E0-990979D07241}" type="datetimeFigureOut">
              <a:rPr lang="en-US" sz="1050" smtClean="0"/>
              <a:t>3/26/2020</a:t>
            </a:fld>
            <a:endParaRPr lang="en-US" sz="1050"/>
          </a:p>
        </p:txBody>
      </p:sp>
      <p:sp>
        <p:nvSpPr>
          <p:cNvPr id="4" name="Platshållare för sidfot 3">
            <a:extLst>
              <a:ext uri="{FF2B5EF4-FFF2-40B4-BE49-F238E27FC236}">
                <a16:creationId xmlns:a16="http://schemas.microsoft.com/office/drawing/2014/main" id="{9C4E0068-B04C-477B-ABD0-1DD282EA9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50" dirty="0"/>
          </a:p>
        </p:txBody>
      </p:sp>
      <p:sp>
        <p:nvSpPr>
          <p:cNvPr id="5" name="Platshållare för bildnummer 4">
            <a:extLst>
              <a:ext uri="{FF2B5EF4-FFF2-40B4-BE49-F238E27FC236}">
                <a16:creationId xmlns:a16="http://schemas.microsoft.com/office/drawing/2014/main" id="{1414DEEC-7294-4A17-A757-7D77754751DD}"/>
              </a:ext>
            </a:extLst>
          </p:cNvPr>
          <p:cNvSpPr>
            <a:spLocks noGrp="1"/>
          </p:cNvSpPr>
          <p:nvPr>
            <p:ph type="sldNum" sz="quarter" idx="3"/>
          </p:nvPr>
        </p:nvSpPr>
        <p:spPr>
          <a:xfrm>
            <a:off x="3042132" y="8685213"/>
            <a:ext cx="831225" cy="458787"/>
          </a:xfrm>
          <a:prstGeom prst="rect">
            <a:avLst/>
          </a:prstGeom>
        </p:spPr>
        <p:txBody>
          <a:bodyPr vert="horz" lIns="91440" tIns="45720" rIns="91440" bIns="45720" rtlCol="0" anchor="b"/>
          <a:lstStyle>
            <a:lvl1pPr algn="r">
              <a:defRPr sz="1200"/>
            </a:lvl1pPr>
          </a:lstStyle>
          <a:p>
            <a:fld id="{9C807427-D988-4710-9E92-F0F4D82A7875}" type="slidenum">
              <a:rPr lang="en-US" sz="1050" smtClean="0"/>
              <a:t>‹#›</a:t>
            </a:fld>
            <a:endParaRPr lang="en-US" sz="1050"/>
          </a:p>
        </p:txBody>
      </p:sp>
      <p:grpSp>
        <p:nvGrpSpPr>
          <p:cNvPr id="6" name="Grupp 5">
            <a:extLst>
              <a:ext uri="{FF2B5EF4-FFF2-40B4-BE49-F238E27FC236}">
                <a16:creationId xmlns:a16="http://schemas.microsoft.com/office/drawing/2014/main" id="{940B98E9-B740-4576-821F-8CC166C9A0D4}"/>
              </a:ext>
            </a:extLst>
          </p:cNvPr>
          <p:cNvGrpSpPr/>
          <p:nvPr/>
        </p:nvGrpSpPr>
        <p:grpSpPr>
          <a:xfrm>
            <a:off x="5599329" y="8774141"/>
            <a:ext cx="943519" cy="132639"/>
            <a:chOff x="10052051" y="6354763"/>
            <a:chExt cx="1592262" cy="223838"/>
          </a:xfrm>
          <a:solidFill>
            <a:schemeClr val="accent1"/>
          </a:solidFill>
        </p:grpSpPr>
        <p:sp>
          <p:nvSpPr>
            <p:cNvPr id="8" name="Freeform 6">
              <a:extLst>
                <a:ext uri="{FF2B5EF4-FFF2-40B4-BE49-F238E27FC236}">
                  <a16:creationId xmlns:a16="http://schemas.microsoft.com/office/drawing/2014/main" id="{92D5BF00-27A4-4E58-8D4D-8B2B679691A8}"/>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9" name="Freeform 7">
              <a:extLst>
                <a:ext uri="{FF2B5EF4-FFF2-40B4-BE49-F238E27FC236}">
                  <a16:creationId xmlns:a16="http://schemas.microsoft.com/office/drawing/2014/main" id="{36CFA0EA-43B2-4DFE-98B3-A17A44434EC9}"/>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0" name="Freeform 8">
              <a:extLst>
                <a:ext uri="{FF2B5EF4-FFF2-40B4-BE49-F238E27FC236}">
                  <a16:creationId xmlns:a16="http://schemas.microsoft.com/office/drawing/2014/main" id="{63F48698-E339-4250-BF70-2E5F74DA8B10}"/>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9">
              <a:extLst>
                <a:ext uri="{FF2B5EF4-FFF2-40B4-BE49-F238E27FC236}">
                  <a16:creationId xmlns:a16="http://schemas.microsoft.com/office/drawing/2014/main" id="{1C594200-4E66-410C-9C38-6C3D75741531}"/>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10">
              <a:extLst>
                <a:ext uri="{FF2B5EF4-FFF2-40B4-BE49-F238E27FC236}">
                  <a16:creationId xmlns:a16="http://schemas.microsoft.com/office/drawing/2014/main" id="{C00BFE9B-59D7-4D7B-91E3-C3EBA7E7F1BA}"/>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11">
              <a:extLst>
                <a:ext uri="{FF2B5EF4-FFF2-40B4-BE49-F238E27FC236}">
                  <a16:creationId xmlns:a16="http://schemas.microsoft.com/office/drawing/2014/main" id="{F394DAC2-B718-4020-ACA1-77492710F51E}"/>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2">
              <a:extLst>
                <a:ext uri="{FF2B5EF4-FFF2-40B4-BE49-F238E27FC236}">
                  <a16:creationId xmlns:a16="http://schemas.microsoft.com/office/drawing/2014/main" id="{729A2910-C579-491F-A664-D864FCD3CF67}"/>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154035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8E02222F-50E1-4509-B887-94F5B68096E1}" type="datetimeFigureOut">
              <a:rPr lang="sv-SE" smtClean="0"/>
              <a:pPr/>
              <a:t>2020-03-26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sv-SE" dirty="0"/>
          </a:p>
        </p:txBody>
      </p:sp>
      <p:sp>
        <p:nvSpPr>
          <p:cNvPr id="7" name="Platshållare för bildnummer 6"/>
          <p:cNvSpPr>
            <a:spLocks noGrp="1"/>
          </p:cNvSpPr>
          <p:nvPr>
            <p:ph type="sldNum" sz="quarter" idx="5"/>
          </p:nvPr>
        </p:nvSpPr>
        <p:spPr>
          <a:xfrm>
            <a:off x="3021583" y="8685213"/>
            <a:ext cx="738759" cy="458787"/>
          </a:xfrm>
          <a:prstGeom prst="rect">
            <a:avLst/>
          </a:prstGeom>
        </p:spPr>
        <p:txBody>
          <a:bodyPr vert="horz" lIns="91440" tIns="45720" rIns="91440" bIns="45720" rtlCol="0" anchor="b"/>
          <a:lstStyle>
            <a:lvl1pPr algn="r">
              <a:defRPr sz="1000"/>
            </a:lvl1pPr>
          </a:lstStyle>
          <a:p>
            <a:fld id="{A65F7381-3F52-47E1-AECF-CE0731E8E104}" type="slidenum">
              <a:rPr lang="sv-SE" smtClean="0"/>
              <a:pPr/>
              <a:t>‹#›</a:t>
            </a:fld>
            <a:endParaRPr lang="sv-SE"/>
          </a:p>
        </p:txBody>
      </p:sp>
      <p:grpSp>
        <p:nvGrpSpPr>
          <p:cNvPr id="8" name="Grupp 7">
            <a:extLst>
              <a:ext uri="{FF2B5EF4-FFF2-40B4-BE49-F238E27FC236}">
                <a16:creationId xmlns:a16="http://schemas.microsoft.com/office/drawing/2014/main" id="{90E01E7E-1F03-4FE8-90AA-F84AD63C0B62}"/>
              </a:ext>
            </a:extLst>
          </p:cNvPr>
          <p:cNvGrpSpPr/>
          <p:nvPr/>
        </p:nvGrpSpPr>
        <p:grpSpPr>
          <a:xfrm>
            <a:off x="5599329" y="8774141"/>
            <a:ext cx="943519" cy="132639"/>
            <a:chOff x="10052051" y="6354763"/>
            <a:chExt cx="1592262" cy="223838"/>
          </a:xfrm>
          <a:solidFill>
            <a:schemeClr val="accent1"/>
          </a:solidFill>
        </p:grpSpPr>
        <p:sp>
          <p:nvSpPr>
            <p:cNvPr id="10" name="Freeform 6">
              <a:extLst>
                <a:ext uri="{FF2B5EF4-FFF2-40B4-BE49-F238E27FC236}">
                  <a16:creationId xmlns:a16="http://schemas.microsoft.com/office/drawing/2014/main" id="{6A58F15F-A7E3-47DE-BEAB-A4476B0683C4}"/>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7">
              <a:extLst>
                <a:ext uri="{FF2B5EF4-FFF2-40B4-BE49-F238E27FC236}">
                  <a16:creationId xmlns:a16="http://schemas.microsoft.com/office/drawing/2014/main" id="{C9E4AC6C-C984-4B64-9031-15ED8DC8F13E}"/>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8">
              <a:extLst>
                <a:ext uri="{FF2B5EF4-FFF2-40B4-BE49-F238E27FC236}">
                  <a16:creationId xmlns:a16="http://schemas.microsoft.com/office/drawing/2014/main" id="{04443661-978B-47CF-AC9B-F61AA82B9A9E}"/>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9">
              <a:extLst>
                <a:ext uri="{FF2B5EF4-FFF2-40B4-BE49-F238E27FC236}">
                  <a16:creationId xmlns:a16="http://schemas.microsoft.com/office/drawing/2014/main" id="{64CABAFB-F3C9-433D-9246-4883CCBB3023}"/>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0">
              <a:extLst>
                <a:ext uri="{FF2B5EF4-FFF2-40B4-BE49-F238E27FC236}">
                  <a16:creationId xmlns:a16="http://schemas.microsoft.com/office/drawing/2014/main" id="{497A2E06-2631-4CC3-A486-F077448CF71F}"/>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11">
              <a:extLst>
                <a:ext uri="{FF2B5EF4-FFF2-40B4-BE49-F238E27FC236}">
                  <a16:creationId xmlns:a16="http://schemas.microsoft.com/office/drawing/2014/main" id="{E0E8ADC2-E280-415F-AFF6-FF70E83EDC75}"/>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12">
              <a:extLst>
                <a:ext uri="{FF2B5EF4-FFF2-40B4-BE49-F238E27FC236}">
                  <a16:creationId xmlns:a16="http://schemas.microsoft.com/office/drawing/2014/main" id="{32836AF2-711E-487E-A6FE-592C33FF8766}"/>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9472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top level summary of the TFC process.</a:t>
            </a:r>
          </a:p>
          <a:p>
            <a:r>
              <a:rPr lang="en-US" dirty="0"/>
              <a:t>The TFC process is defined in the VSPP and is a task in VS100.</a:t>
            </a:r>
          </a:p>
          <a:p>
            <a:r>
              <a:rPr lang="en-US" dirty="0"/>
              <a:t>It is a cross functional team activity but the Primary responsibility</a:t>
            </a:r>
            <a:r>
              <a:rPr lang="en-US" baseline="0" dirty="0"/>
              <a:t> is with Purchasing or the SQ depending on the phase, which will be discussed later.</a:t>
            </a:r>
          </a:p>
          <a:p>
            <a:r>
              <a:rPr lang="en-US" baseline="0" dirty="0"/>
              <a:t>As I have already mentioned the Purpose is to reduce risk of supplied component launch by reviewing the component design for manufacturability, Quality, that the part packaging is acceptable and that component launch timing can be met.</a:t>
            </a:r>
          </a:p>
          <a:p>
            <a:r>
              <a:rPr lang="en-US" baseline="0" dirty="0"/>
              <a:t>If any issues are identified then a reaction plan must be established and agreed upon by the supplier and </a:t>
            </a:r>
            <a:r>
              <a:rPr lang="en-US" baseline="0" dirty="0" err="1"/>
              <a:t>Veoneer</a:t>
            </a:r>
            <a:r>
              <a:rPr lang="en-US" baseline="0" dirty="0"/>
              <a:t>.</a:t>
            </a:r>
          </a:p>
          <a:p>
            <a:r>
              <a:rPr lang="en-US" baseline="0" dirty="0"/>
              <a:t>Doing this will help eliminate project delays and quality issues that result in NCMs, Category A events and or customer missed timing.</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3</a:t>
            </a:fld>
            <a:endParaRPr lang="sv-SE"/>
          </a:p>
        </p:txBody>
      </p:sp>
    </p:spTree>
    <p:extLst>
      <p:ext uri="{BB962C8B-B14F-4D97-AF65-F5344CB8AC3E}">
        <p14:creationId xmlns:p14="http://schemas.microsoft.com/office/powerpoint/2010/main" val="154993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is automatically populated from th</a:t>
            </a:r>
            <a:r>
              <a:rPr lang="en-US" baseline="0" dirty="0"/>
              <a:t>e E-sourcing application when an RFQ is created.  </a:t>
            </a:r>
          </a:p>
          <a:p>
            <a:r>
              <a:rPr lang="en-US" baseline="0" dirty="0"/>
              <a:t>As a side note this is another good reason why we should quote released part numbers instead of E sketches.  </a:t>
            </a:r>
          </a:p>
          <a:p>
            <a:r>
              <a:rPr lang="en-US" dirty="0"/>
              <a:t>Items include:</a:t>
            </a:r>
          </a:p>
          <a:p>
            <a:pPr marL="171450" indent="-171450">
              <a:buFont typeface="Arial" panose="020B0604020202020204" pitchFamily="34" charset="0"/>
              <a:buChar char="•"/>
            </a:pPr>
            <a:r>
              <a:rPr lang="en-US" dirty="0"/>
              <a:t>Part</a:t>
            </a:r>
            <a:r>
              <a:rPr lang="en-US" baseline="0" dirty="0"/>
              <a:t> name</a:t>
            </a:r>
          </a:p>
          <a:p>
            <a:pPr marL="171450" indent="-171450">
              <a:buFont typeface="Arial" panose="020B0604020202020204" pitchFamily="34" charset="0"/>
              <a:buChar char="•"/>
            </a:pPr>
            <a:r>
              <a:rPr lang="en-US" baseline="0" dirty="0"/>
              <a:t>Drawing number and revision</a:t>
            </a:r>
          </a:p>
          <a:p>
            <a:pPr marL="171450" indent="-171450">
              <a:buFont typeface="Arial" panose="020B0604020202020204" pitchFamily="34" charset="0"/>
              <a:buChar char="•"/>
            </a:pPr>
            <a:r>
              <a:rPr lang="en-US" baseline="0" dirty="0"/>
              <a:t>Part number</a:t>
            </a:r>
          </a:p>
          <a:p>
            <a:pPr marL="171450" indent="-171450">
              <a:buFont typeface="Arial" panose="020B0604020202020204" pitchFamily="34" charset="0"/>
              <a:buChar char="•"/>
            </a:pPr>
            <a:r>
              <a:rPr lang="en-US" baseline="0" dirty="0"/>
              <a:t>And the TFC requester which is the RFQ Owner</a:t>
            </a:r>
          </a:p>
        </p:txBody>
      </p:sp>
      <p:sp>
        <p:nvSpPr>
          <p:cNvPr id="4" name="Slide Number Placeholder 3"/>
          <p:cNvSpPr>
            <a:spLocks noGrp="1"/>
          </p:cNvSpPr>
          <p:nvPr>
            <p:ph type="sldNum" sz="quarter" idx="5"/>
          </p:nvPr>
        </p:nvSpPr>
        <p:spPr/>
        <p:txBody>
          <a:bodyPr/>
          <a:lstStyle/>
          <a:p>
            <a:fld id="{A65F7381-3F52-47E1-AECF-CE0731E8E104}" type="slidenum">
              <a:rPr lang="sv-SE" smtClean="0"/>
              <a:pPr/>
              <a:t>13</a:t>
            </a:fld>
            <a:endParaRPr lang="sv-SE"/>
          </a:p>
        </p:txBody>
      </p:sp>
    </p:spTree>
    <p:extLst>
      <p:ext uri="{BB962C8B-B14F-4D97-AF65-F5344CB8AC3E}">
        <p14:creationId xmlns:p14="http://schemas.microsoft.com/office/powerpoint/2010/main" val="363703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is the key supplier information.</a:t>
            </a:r>
          </a:p>
          <a:p>
            <a:r>
              <a:rPr lang="en-US" dirty="0"/>
              <a:t>I</a:t>
            </a:r>
            <a:r>
              <a:rPr lang="en-US" baseline="0" dirty="0"/>
              <a:t>t includes:</a:t>
            </a:r>
          </a:p>
          <a:p>
            <a:pPr marL="171450" indent="-171450">
              <a:buFont typeface="Arial" panose="020B0604020202020204" pitchFamily="34" charset="0"/>
              <a:buChar char="•"/>
            </a:pPr>
            <a:r>
              <a:rPr lang="en-US" baseline="0" dirty="0"/>
              <a:t>Supplier Name and ID.  This field is populated automatically from the RFQ.</a:t>
            </a:r>
          </a:p>
          <a:p>
            <a:pPr marL="0" indent="0">
              <a:buFont typeface="Arial" panose="020B0604020202020204" pitchFamily="34" charset="0"/>
              <a:buNone/>
            </a:pPr>
            <a:r>
              <a:rPr lang="en-US" baseline="0" dirty="0"/>
              <a:t>The remaining fields in this section are to be filled out manually by the supplier</a:t>
            </a:r>
          </a:p>
          <a:p>
            <a:pPr marL="171450" indent="-171450">
              <a:buFont typeface="Arial" panose="020B0604020202020204" pitchFamily="34" charset="0"/>
              <a:buChar char="•"/>
            </a:pPr>
            <a:r>
              <a:rPr lang="en-US" baseline="0" dirty="0"/>
              <a:t>Supplier location</a:t>
            </a:r>
          </a:p>
          <a:p>
            <a:pPr marL="171450" indent="-171450">
              <a:buFont typeface="Arial" panose="020B0604020202020204" pitchFamily="34" charset="0"/>
              <a:buChar char="•"/>
            </a:pPr>
            <a:r>
              <a:rPr lang="en-US" baseline="0" dirty="0"/>
              <a:t>Tool maker name</a:t>
            </a:r>
          </a:p>
          <a:p>
            <a:pPr marL="171450" indent="-171450">
              <a:buFont typeface="Arial" panose="020B0604020202020204" pitchFamily="34" charset="0"/>
              <a:buChar char="•"/>
            </a:pPr>
            <a:r>
              <a:rPr lang="en-US" baseline="0" dirty="0"/>
              <a:t>Raw materials used in component</a:t>
            </a:r>
          </a:p>
          <a:p>
            <a:pPr marL="171450" indent="-171450">
              <a:buFont typeface="Arial" panose="020B0604020202020204" pitchFamily="34" charset="0"/>
              <a:buChar char="•"/>
            </a:pPr>
            <a:r>
              <a:rPr lang="en-US" baseline="0" dirty="0"/>
              <a:t>Suppliers of the raw materials</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14</a:t>
            </a:fld>
            <a:endParaRPr lang="sv-SE"/>
          </a:p>
        </p:txBody>
      </p:sp>
    </p:spTree>
    <p:extLst>
      <p:ext uri="{BB962C8B-B14F-4D97-AF65-F5344CB8AC3E}">
        <p14:creationId xmlns:p14="http://schemas.microsoft.com/office/powerpoint/2010/main" val="133533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is the TFC revision information.</a:t>
            </a:r>
          </a:p>
          <a:p>
            <a:r>
              <a:rPr lang="en-US" dirty="0"/>
              <a:t>The</a:t>
            </a:r>
            <a:r>
              <a:rPr lang="en-US" baseline="0" dirty="0"/>
              <a:t> TFC PLM E number and revision number and date are auto populated by the E-sourcing RFQ.</a:t>
            </a:r>
          </a:p>
          <a:p>
            <a:r>
              <a:rPr lang="en-US" baseline="0" dirty="0"/>
              <a:t>The tool asset number is optional and is a manual entry field.</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15</a:t>
            </a:fld>
            <a:endParaRPr lang="sv-SE"/>
          </a:p>
        </p:txBody>
      </p:sp>
    </p:spTree>
    <p:extLst>
      <p:ext uri="{BB962C8B-B14F-4D97-AF65-F5344CB8AC3E}">
        <p14:creationId xmlns:p14="http://schemas.microsoft.com/office/powerpoint/2010/main" val="34152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is where the supplier declares</a:t>
            </a:r>
            <a:r>
              <a:rPr lang="en-US" baseline="0" dirty="0"/>
              <a:t> the feasibility status of the part and drawing.</a:t>
            </a:r>
          </a:p>
          <a:p>
            <a:r>
              <a:rPr lang="en-US" baseline="0" dirty="0"/>
              <a:t>The first declaration for the “Design Feasible (PPAP without any deviation) has the following options:</a:t>
            </a:r>
          </a:p>
          <a:p>
            <a:pPr marL="171450" indent="-171450">
              <a:buFont typeface="Arial" panose="020B0604020202020204" pitchFamily="34" charset="0"/>
              <a:buChar char="•"/>
            </a:pPr>
            <a:r>
              <a:rPr lang="en-US" baseline="0" dirty="0"/>
              <a:t>“No” which means there are show stoppers and the part cannot be produced as designed.  This option will highlight the field RED.</a:t>
            </a:r>
          </a:p>
          <a:p>
            <a:pPr marL="171450" indent="-171450">
              <a:buFont typeface="Arial" panose="020B0604020202020204" pitchFamily="34" charset="0"/>
              <a:buChar char="•"/>
            </a:pPr>
            <a:r>
              <a:rPr lang="en-US" baseline="0" dirty="0"/>
              <a:t>“Yes” which means the design is feasible without concerns.  Field highlight is GREEN.</a:t>
            </a:r>
          </a:p>
          <a:p>
            <a:pPr marL="171450" indent="-171450">
              <a:buFont typeface="Arial" panose="020B0604020202020204" pitchFamily="34" charset="0"/>
              <a:buChar char="•"/>
            </a:pPr>
            <a:r>
              <a:rPr lang="en-US" baseline="0" dirty="0"/>
              <a:t>“Yes w/actions” indicates that there are not any showstoppers but there are concerns than need to be addressed with actions.  This will highlight the field YELLOW.</a:t>
            </a:r>
          </a:p>
          <a:p>
            <a:pPr marL="0" indent="0">
              <a:buFont typeface="Arial" panose="020B0604020202020204" pitchFamily="34" charset="0"/>
              <a:buNone/>
            </a:pPr>
            <a:r>
              <a:rPr lang="en-US" baseline="0" dirty="0"/>
              <a:t>The second declaration for Feasibility has been assessed against the criteria listed in the Checklist and has two options</a:t>
            </a:r>
          </a:p>
          <a:p>
            <a:pPr marL="171450" indent="-171450">
              <a:buFont typeface="Arial" panose="020B0604020202020204" pitchFamily="34" charset="0"/>
              <a:buChar char="•"/>
            </a:pPr>
            <a:r>
              <a:rPr lang="en-US" baseline="0" dirty="0"/>
              <a:t>“No” the design has not been reviewed against the checklist criteria and the field is highlighted in RED</a:t>
            </a:r>
          </a:p>
          <a:p>
            <a:pPr marL="171450" indent="-171450">
              <a:buFont typeface="Arial" panose="020B0604020202020204" pitchFamily="34" charset="0"/>
              <a:buChar char="•"/>
            </a:pPr>
            <a:r>
              <a:rPr lang="en-US" baseline="0" dirty="0"/>
              <a:t>“Yes” the design has been reviewed against the checklist and the field is highlighted GREEN</a:t>
            </a:r>
          </a:p>
        </p:txBody>
      </p:sp>
      <p:sp>
        <p:nvSpPr>
          <p:cNvPr id="4" name="Slide Number Placeholder 3"/>
          <p:cNvSpPr>
            <a:spLocks noGrp="1"/>
          </p:cNvSpPr>
          <p:nvPr>
            <p:ph type="sldNum" sz="quarter" idx="5"/>
          </p:nvPr>
        </p:nvSpPr>
        <p:spPr/>
        <p:txBody>
          <a:bodyPr/>
          <a:lstStyle/>
          <a:p>
            <a:fld id="{A65F7381-3F52-47E1-AECF-CE0731E8E104}" type="slidenum">
              <a:rPr lang="sv-SE" smtClean="0"/>
              <a:pPr/>
              <a:t>16</a:t>
            </a:fld>
            <a:endParaRPr lang="sv-SE"/>
          </a:p>
        </p:txBody>
      </p:sp>
    </p:spTree>
    <p:extLst>
      <p:ext uri="{BB962C8B-B14F-4D97-AF65-F5344CB8AC3E}">
        <p14:creationId xmlns:p14="http://schemas.microsoft.com/office/powerpoint/2010/main" val="187538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is the timing section.  It is important</a:t>
            </a:r>
            <a:r>
              <a:rPr lang="en-US" baseline="0" dirty="0"/>
              <a:t> that we understand the feasibility of the supplier meeting the project timing.</a:t>
            </a:r>
          </a:p>
          <a:p>
            <a:pPr marL="171450" indent="-171450">
              <a:buFont typeface="Arial" panose="020B0604020202020204" pitchFamily="34" charset="0"/>
              <a:buChar char="•"/>
            </a:pPr>
            <a:r>
              <a:rPr lang="en-US" dirty="0"/>
              <a:t>The</a:t>
            </a:r>
            <a:r>
              <a:rPr lang="en-US" baseline="0" dirty="0"/>
              <a:t> Tool Order date is the date that </a:t>
            </a:r>
            <a:r>
              <a:rPr lang="en-US" baseline="0" dirty="0" err="1"/>
              <a:t>Veoneer</a:t>
            </a:r>
            <a:r>
              <a:rPr lang="en-US" baseline="0" dirty="0"/>
              <a:t> expects to issue the tooling Order.  It is provided by the Buyer as agreed with the cross functional team.</a:t>
            </a:r>
          </a:p>
          <a:p>
            <a:pPr marL="171450" indent="-171450">
              <a:buFont typeface="Arial" panose="020B0604020202020204" pitchFamily="34" charset="0"/>
              <a:buChar char="•"/>
            </a:pPr>
            <a:r>
              <a:rPr lang="en-US" baseline="0" dirty="0"/>
              <a:t>The First off tool date is when first off tool parts are required at </a:t>
            </a:r>
            <a:r>
              <a:rPr lang="en-US" baseline="0" dirty="0" err="1"/>
              <a:t>Veoneer</a:t>
            </a:r>
            <a:r>
              <a:rPr lang="en-US" baseline="0" dirty="0"/>
              <a:t>.  It is auto populated from the E-sourcing RFQ.</a:t>
            </a:r>
          </a:p>
          <a:p>
            <a:pPr marL="171450" indent="-171450">
              <a:buFont typeface="Arial" panose="020B0604020202020204" pitchFamily="34" charset="0"/>
              <a:buChar char="•"/>
            </a:pPr>
            <a:r>
              <a:rPr lang="en-US" baseline="0" dirty="0"/>
              <a:t>The </a:t>
            </a:r>
            <a:r>
              <a:rPr lang="en-US" baseline="0" dirty="0" err="1"/>
              <a:t>Veoneer</a:t>
            </a:r>
            <a:r>
              <a:rPr lang="en-US" baseline="0" dirty="0"/>
              <a:t> SOP is also auto populated from the RFQ and represents the date that the </a:t>
            </a:r>
            <a:r>
              <a:rPr lang="en-US" baseline="0" dirty="0" err="1"/>
              <a:t>Veoneer</a:t>
            </a:r>
            <a:r>
              <a:rPr lang="en-US" baseline="0" dirty="0"/>
              <a:t> production site will start production.</a:t>
            </a:r>
          </a:p>
          <a:p>
            <a:pPr marL="171450" indent="-171450">
              <a:buFont typeface="Arial" panose="020B0604020202020204" pitchFamily="34" charset="0"/>
              <a:buChar char="•"/>
            </a:pPr>
            <a:r>
              <a:rPr lang="en-US" baseline="0" dirty="0"/>
              <a:t>The Supplier first production trial run or PTR is filled in by the supplier.</a:t>
            </a:r>
          </a:p>
          <a:p>
            <a:pPr marL="171450" indent="-171450">
              <a:buFont typeface="Arial" panose="020B0604020202020204" pitchFamily="34" charset="0"/>
              <a:buChar char="•"/>
            </a:pPr>
            <a:r>
              <a:rPr lang="en-US" baseline="0" dirty="0"/>
              <a:t>The PPAP Submission date is auto populated from the RFQ and represents the date that the supplier shall submit the PPAP to </a:t>
            </a:r>
            <a:r>
              <a:rPr lang="en-US" baseline="0" dirty="0" err="1"/>
              <a:t>Veoneer</a:t>
            </a:r>
            <a:r>
              <a:rPr lang="en-US" baseline="0" dirty="0"/>
              <a:t>.</a:t>
            </a:r>
          </a:p>
          <a:p>
            <a:pPr marL="171450" indent="-171450">
              <a:buFont typeface="Arial" panose="020B0604020202020204" pitchFamily="34" charset="0"/>
              <a:buChar char="•"/>
            </a:pPr>
            <a:r>
              <a:rPr lang="en-US" baseline="0" dirty="0"/>
              <a:t>The Supplier SOP data is also filled in by the supplier. PPAP should be approved by this date.</a:t>
            </a:r>
          </a:p>
        </p:txBody>
      </p:sp>
      <p:sp>
        <p:nvSpPr>
          <p:cNvPr id="4" name="Slide Number Placeholder 3"/>
          <p:cNvSpPr>
            <a:spLocks noGrp="1"/>
          </p:cNvSpPr>
          <p:nvPr>
            <p:ph type="sldNum" sz="quarter" idx="5"/>
          </p:nvPr>
        </p:nvSpPr>
        <p:spPr/>
        <p:txBody>
          <a:bodyPr/>
          <a:lstStyle/>
          <a:p>
            <a:fld id="{A65F7381-3F52-47E1-AECF-CE0731E8E104}" type="slidenum">
              <a:rPr lang="sv-SE" smtClean="0"/>
              <a:pPr/>
              <a:t>17</a:t>
            </a:fld>
            <a:endParaRPr lang="sv-SE"/>
          </a:p>
        </p:txBody>
      </p:sp>
    </p:spTree>
    <p:extLst>
      <p:ext uri="{BB962C8B-B14F-4D97-AF65-F5344CB8AC3E}">
        <p14:creationId xmlns:p14="http://schemas.microsoft.com/office/powerpoint/2010/main" val="190789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Section 6 is a space to paste a picture of the part from the drawing or model.  We find this a helpful reference.</a:t>
            </a:r>
          </a:p>
        </p:txBody>
      </p:sp>
      <p:sp>
        <p:nvSpPr>
          <p:cNvPr id="4" name="Slide Number Placeholder 3"/>
          <p:cNvSpPr>
            <a:spLocks noGrp="1"/>
          </p:cNvSpPr>
          <p:nvPr>
            <p:ph type="sldNum" sz="quarter" idx="5"/>
          </p:nvPr>
        </p:nvSpPr>
        <p:spPr/>
        <p:txBody>
          <a:bodyPr/>
          <a:lstStyle/>
          <a:p>
            <a:fld id="{A65F7381-3F52-47E1-AECF-CE0731E8E104}" type="slidenum">
              <a:rPr lang="sv-SE" smtClean="0"/>
              <a:pPr/>
              <a:t>18</a:t>
            </a:fld>
            <a:endParaRPr lang="sv-SE"/>
          </a:p>
        </p:txBody>
      </p:sp>
    </p:spTree>
    <p:extLst>
      <p:ext uri="{BB962C8B-B14F-4D97-AF65-F5344CB8AC3E}">
        <p14:creationId xmlns:p14="http://schemas.microsoft.com/office/powerpoint/2010/main" val="381342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7 is the meat</a:t>
            </a:r>
            <a:r>
              <a:rPr lang="en-US" baseline="0" dirty="0"/>
              <a:t> of the TFC document. This is were feasibility concerns are documented by the supplier with their proposed actions.  Then the </a:t>
            </a:r>
            <a:r>
              <a:rPr lang="en-US" baseline="0" dirty="0" err="1"/>
              <a:t>Veoneer</a:t>
            </a:r>
            <a:r>
              <a:rPr lang="en-US" baseline="0" dirty="0"/>
              <a:t> team and supplier document the agreement to address the concerns and track them to closure.</a:t>
            </a:r>
          </a:p>
          <a:p>
            <a:pPr marL="171450" indent="-171450">
              <a:buFont typeface="Arial" panose="020B0604020202020204" pitchFamily="34" charset="0"/>
              <a:buChar char="•"/>
            </a:pPr>
            <a:r>
              <a:rPr lang="en-US" baseline="0" dirty="0"/>
              <a:t>The Row number column is only an aid in identification for referencing issues and is a manual entry field.</a:t>
            </a:r>
          </a:p>
          <a:p>
            <a:pPr marL="171450" indent="-171450">
              <a:buFont typeface="Arial" panose="020B0604020202020204" pitchFamily="34" charset="0"/>
              <a:buChar char="•"/>
            </a:pPr>
            <a:r>
              <a:rPr lang="en-US" baseline="0" dirty="0"/>
              <a:t>In the Drawing reference field the supplier enters the Drawing note, dimension number or checklist number that is in question.</a:t>
            </a:r>
          </a:p>
          <a:p>
            <a:pPr marL="171450" indent="-171450">
              <a:buFont typeface="Arial" panose="020B0604020202020204" pitchFamily="34" charset="0"/>
              <a:buChar char="•"/>
            </a:pPr>
            <a:r>
              <a:rPr lang="en-US" baseline="0" dirty="0"/>
              <a:t>In the Concerns field they state the concern with the item.</a:t>
            </a:r>
          </a:p>
          <a:p>
            <a:pPr marL="171450" indent="-171450">
              <a:buFont typeface="Arial" panose="020B0604020202020204" pitchFamily="34" charset="0"/>
              <a:buChar char="•"/>
            </a:pPr>
            <a:r>
              <a:rPr lang="en-US" baseline="0" dirty="0"/>
              <a:t>The Actions field is a working field.  First the supplier enters their recommendation. Then between </a:t>
            </a:r>
            <a:r>
              <a:rPr lang="en-US" baseline="0" dirty="0" err="1"/>
              <a:t>Veoneer</a:t>
            </a:r>
            <a:r>
              <a:rPr lang="en-US" baseline="0" dirty="0"/>
              <a:t> and the supplier the agreed action is documented.</a:t>
            </a:r>
          </a:p>
          <a:p>
            <a:pPr marL="171450" indent="-171450">
              <a:buFont typeface="Arial" panose="020B0604020202020204" pitchFamily="34" charset="0"/>
              <a:buChar char="•"/>
            </a:pPr>
            <a:r>
              <a:rPr lang="en-US" baseline="0" dirty="0"/>
              <a:t>The next two fields are to identify if the responsibility of the action is </a:t>
            </a:r>
            <a:r>
              <a:rPr lang="en-US" baseline="0" dirty="0" err="1"/>
              <a:t>Veoneer</a:t>
            </a:r>
            <a:r>
              <a:rPr lang="en-US" baseline="0" dirty="0"/>
              <a:t> or the supplier. Just enter an “X” in the appropriate column.</a:t>
            </a:r>
          </a:p>
          <a:p>
            <a:pPr marL="171450" indent="-171450">
              <a:buFont typeface="Arial" panose="020B0604020202020204" pitchFamily="34" charset="0"/>
              <a:buChar char="•"/>
            </a:pPr>
            <a:r>
              <a:rPr lang="en-US" baseline="0" dirty="0"/>
              <a:t>The person responsible field is where the team clearly states a single person as responsible for the action.  Multiple names or general function names are not allowed.</a:t>
            </a:r>
          </a:p>
          <a:p>
            <a:pPr marL="171450" indent="-171450">
              <a:buFont typeface="Arial" panose="020B0604020202020204" pitchFamily="34" charset="0"/>
              <a:buChar char="•"/>
            </a:pPr>
            <a:r>
              <a:rPr lang="en-US" baseline="0" dirty="0" err="1"/>
              <a:t>Veoneer</a:t>
            </a:r>
            <a:r>
              <a:rPr lang="en-US" baseline="0" dirty="0"/>
              <a:t> and the supplier should document the agreed target date for action completion in this field.</a:t>
            </a:r>
          </a:p>
          <a:p>
            <a:pPr marL="171450" indent="-171450">
              <a:buFont typeface="Arial" panose="020B0604020202020204" pitchFamily="34" charset="0"/>
              <a:buChar char="•"/>
            </a:pPr>
            <a:r>
              <a:rPr lang="en-US" baseline="0" dirty="0"/>
              <a:t>The status field is an indicator of what state the action is in. The text is highlighted based on selected status.  When the supplier first generates the TFC they should select proposed which is highlighted Orange.  Once </a:t>
            </a:r>
            <a:r>
              <a:rPr lang="en-US" baseline="0" dirty="0" err="1"/>
              <a:t>Veoneer</a:t>
            </a:r>
            <a:r>
              <a:rPr lang="en-US" baseline="0" dirty="0"/>
              <a:t> and the supplier have agreed on an action then the status should be changed to Agreed the cell is changed to Yellow.  When the action is complete then the status should be changed to Complete and the cell is colored Green.  </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19</a:t>
            </a:fld>
            <a:endParaRPr lang="sv-SE"/>
          </a:p>
        </p:txBody>
      </p:sp>
    </p:spTree>
    <p:extLst>
      <p:ext uri="{BB962C8B-B14F-4D97-AF65-F5344CB8AC3E}">
        <p14:creationId xmlns:p14="http://schemas.microsoft.com/office/powerpoint/2010/main" val="238833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8 is a</a:t>
            </a:r>
            <a:r>
              <a:rPr lang="en-US" baseline="0" dirty="0"/>
              <a:t> place to document participants from both </a:t>
            </a:r>
            <a:r>
              <a:rPr lang="en-US" baseline="0" dirty="0" err="1">
                <a:highlight>
                  <a:srgbClr val="FFFF00"/>
                </a:highlight>
              </a:rPr>
              <a:t>Veoneer</a:t>
            </a:r>
            <a:r>
              <a:rPr lang="en-US" baseline="0" dirty="0"/>
              <a:t> and the Supplier.  </a:t>
            </a:r>
          </a:p>
          <a:p>
            <a:r>
              <a:rPr lang="en-US" baseline="0" dirty="0"/>
              <a:t>Actual approvals are now part of PLM.  The TFC E document number is approved by an </a:t>
            </a:r>
            <a:r>
              <a:rPr lang="en-US" baseline="0" dirty="0" err="1"/>
              <a:t>Veoneer</a:t>
            </a:r>
            <a:r>
              <a:rPr lang="en-US" baseline="0" dirty="0"/>
              <a:t> SQ and then approved by the supplier via the </a:t>
            </a:r>
            <a:r>
              <a:rPr lang="en-US" baseline="0" dirty="0" err="1"/>
              <a:t>Veoneer</a:t>
            </a:r>
            <a:r>
              <a:rPr lang="en-US" baseline="0" dirty="0"/>
              <a:t> Partner Portal connection to PLM.  The approval and revision process will be further explained in a few more slides.</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20</a:t>
            </a:fld>
            <a:endParaRPr lang="sv-SE"/>
          </a:p>
        </p:txBody>
      </p:sp>
    </p:spTree>
    <p:extLst>
      <p:ext uri="{BB962C8B-B14F-4D97-AF65-F5344CB8AC3E}">
        <p14:creationId xmlns:p14="http://schemas.microsoft.com/office/powerpoint/2010/main" val="337456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9 is the checklist tab.  The Checklist has 22 evaluation</a:t>
            </a:r>
            <a:r>
              <a:rPr lang="en-US" baseline="0" dirty="0"/>
              <a:t> categories that the component part needs to be evaluated against.  This list is based on Lessons Learned and corrective actions at </a:t>
            </a:r>
            <a:r>
              <a:rPr lang="en-US" baseline="0" dirty="0" err="1"/>
              <a:t>Veoneer</a:t>
            </a:r>
            <a:r>
              <a:rPr lang="en-US" baseline="0" dirty="0"/>
              <a:t>.</a:t>
            </a:r>
          </a:p>
          <a:p>
            <a:r>
              <a:rPr lang="en-US" baseline="0" dirty="0"/>
              <a:t>The Checklist is not required to have been evaluate in the sourcing phase but is recommended.</a:t>
            </a:r>
          </a:p>
          <a:p>
            <a:r>
              <a:rPr lang="en-US" baseline="0" dirty="0"/>
              <a:t>The Checklist is required to be used for evaluation by the supplier and documented on the checklist tab in the Tool order phase.</a:t>
            </a:r>
          </a:p>
          <a:p>
            <a:r>
              <a:rPr lang="en-US" baseline="0" dirty="0"/>
              <a:t>The options for the checklist include:</a:t>
            </a:r>
          </a:p>
          <a:p>
            <a:r>
              <a:rPr lang="en-US" baseline="0" dirty="0"/>
              <a:t>Not Evaluated which is the default option.</a:t>
            </a:r>
          </a:p>
          <a:p>
            <a:r>
              <a:rPr lang="en-US" baseline="0" dirty="0"/>
              <a:t>And Evaluated which means that the checklist item number has been considered against the launch part requirements.</a:t>
            </a:r>
          </a:p>
        </p:txBody>
      </p:sp>
      <p:sp>
        <p:nvSpPr>
          <p:cNvPr id="4" name="Slide Number Placeholder 3"/>
          <p:cNvSpPr>
            <a:spLocks noGrp="1"/>
          </p:cNvSpPr>
          <p:nvPr>
            <p:ph type="sldNum" sz="quarter" idx="5"/>
          </p:nvPr>
        </p:nvSpPr>
        <p:spPr/>
        <p:txBody>
          <a:bodyPr/>
          <a:lstStyle/>
          <a:p>
            <a:fld id="{A65F7381-3F52-47E1-AECF-CE0731E8E104}" type="slidenum">
              <a:rPr lang="sv-SE" smtClean="0"/>
              <a:pPr/>
              <a:t>21</a:t>
            </a:fld>
            <a:endParaRPr lang="sv-SE"/>
          </a:p>
        </p:txBody>
      </p:sp>
    </p:spTree>
    <p:extLst>
      <p:ext uri="{BB962C8B-B14F-4D97-AF65-F5344CB8AC3E}">
        <p14:creationId xmlns:p14="http://schemas.microsoft.com/office/powerpoint/2010/main" val="185481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 shot of the new TFC template filled out.  Also shown is the checklist that the supplier is</a:t>
            </a:r>
            <a:r>
              <a:rPr lang="en-US" baseline="0" dirty="0"/>
              <a:t> to evaluate the component against for feasibility.</a:t>
            </a:r>
          </a:p>
          <a:p>
            <a:r>
              <a:rPr lang="en-US" baseline="0" dirty="0"/>
              <a:t>Key items for the template.</a:t>
            </a:r>
          </a:p>
          <a:p>
            <a:pPr marL="174708" indent="-174708">
              <a:buFont typeface="Arial" panose="020B0604020202020204" pitchFamily="34" charset="0"/>
              <a:buChar char="•"/>
            </a:pPr>
            <a:r>
              <a:rPr lang="en-US" baseline="0" dirty="0" err="1"/>
              <a:t>Veoneer</a:t>
            </a:r>
            <a:r>
              <a:rPr lang="en-US" baseline="0" dirty="0"/>
              <a:t> should provide the key timing dates such as tool order, first off parts, PPAP submission and </a:t>
            </a:r>
            <a:r>
              <a:rPr lang="en-US" baseline="0" dirty="0" err="1"/>
              <a:t>Veoneer</a:t>
            </a:r>
            <a:r>
              <a:rPr lang="en-US" baseline="0" dirty="0"/>
              <a:t> SOP  (the supplier can get these dates from the RFQ)  However, First off Part, PPAP submission and </a:t>
            </a:r>
            <a:r>
              <a:rPr lang="en-US" baseline="0" dirty="0" err="1"/>
              <a:t>Veoneer</a:t>
            </a:r>
            <a:r>
              <a:rPr lang="en-US" baseline="0" dirty="0"/>
              <a:t> SOP are automatically populated in the TFC template from the E-sourcing RFQ.</a:t>
            </a:r>
          </a:p>
          <a:p>
            <a:pPr marL="174708" indent="-174708">
              <a:buFont typeface="Arial" panose="020B0604020202020204" pitchFamily="34" charset="0"/>
              <a:buChar char="•"/>
            </a:pPr>
            <a:r>
              <a:rPr lang="en-US" baseline="0" dirty="0"/>
              <a:t>Suppliers are not required to review in detail the checklist during the Sourcing phase but must review in the Tool order phase.</a:t>
            </a:r>
          </a:p>
          <a:p>
            <a:pPr marL="174708" indent="-174708">
              <a:buFont typeface="Arial" panose="020B0604020202020204" pitchFamily="34" charset="0"/>
              <a:buChar char="•"/>
            </a:pPr>
            <a:r>
              <a:rPr lang="en-US" baseline="0" dirty="0"/>
              <a:t>The supplier must make a declaration of whether the design is feasible to PPAP without any deviations.  They must also make a declaration that the design has been evaluated against the Checklist criteria.</a:t>
            </a:r>
          </a:p>
          <a:p>
            <a:pPr marL="174708" indent="-174708">
              <a:buFont typeface="Arial" panose="020B0604020202020204" pitchFamily="34" charset="0"/>
              <a:buChar char="•"/>
            </a:pPr>
            <a:r>
              <a:rPr lang="en-US" baseline="0" dirty="0"/>
              <a:t>Each issue identified by the supplier should have a recommended action and the status changed to proposed.  Once the Detailed review meeting is held and agreement of actions made between </a:t>
            </a:r>
            <a:r>
              <a:rPr lang="en-US" baseline="0" dirty="0" err="1"/>
              <a:t>Veoneer</a:t>
            </a:r>
            <a:r>
              <a:rPr lang="en-US" baseline="0" dirty="0"/>
              <a:t> and the supplier the status should be changed to Agreed.  Upon completion of actions the status is to be changed to Complete.</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22</a:t>
            </a:fld>
            <a:endParaRPr lang="sv-SE"/>
          </a:p>
        </p:txBody>
      </p:sp>
    </p:spTree>
    <p:extLst>
      <p:ext uri="{BB962C8B-B14F-4D97-AF65-F5344CB8AC3E}">
        <p14:creationId xmlns:p14="http://schemas.microsoft.com/office/powerpoint/2010/main" val="34497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TFC process has been divided</a:t>
            </a:r>
            <a:r>
              <a:rPr lang="en-US" baseline="0" dirty="0"/>
              <a:t> into four phases.</a:t>
            </a:r>
          </a:p>
          <a:p>
            <a:r>
              <a:rPr lang="en-US" baseline="0" dirty="0"/>
              <a:t>The first is the Sourcing phase.  This phase helps us identify a supplier that meets requirements with no show stoppers that is good for sourcing.</a:t>
            </a:r>
          </a:p>
          <a:p>
            <a:r>
              <a:rPr lang="en-US" baseline="0" dirty="0"/>
              <a:t>The second phase is the Tool Order Phase. </a:t>
            </a:r>
            <a:r>
              <a:rPr lang="en-US" baseline="0" dirty="0">
                <a:highlight>
                  <a:srgbClr val="FFFF00"/>
                </a:highlight>
              </a:rPr>
              <a:t> In this phase we identify and agree on actions for each issue identified.</a:t>
            </a:r>
          </a:p>
          <a:p>
            <a:r>
              <a:rPr lang="en-US" baseline="0" dirty="0"/>
              <a:t>The third phase is the SQP Phase.  This phase requires that all agreed actions are completed to obtain full PPAP approval.</a:t>
            </a:r>
          </a:p>
          <a:p>
            <a:r>
              <a:rPr lang="en-US" baseline="0" dirty="0"/>
              <a:t>The fourth Phase is a phase for changes during serial production.  It combines the applicable steps of the three previous phases for serial life changes.</a:t>
            </a:r>
          </a:p>
        </p:txBody>
      </p:sp>
      <p:sp>
        <p:nvSpPr>
          <p:cNvPr id="4" name="Slide Number Placeholder 3"/>
          <p:cNvSpPr>
            <a:spLocks noGrp="1"/>
          </p:cNvSpPr>
          <p:nvPr>
            <p:ph type="sldNum" sz="quarter" idx="5"/>
          </p:nvPr>
        </p:nvSpPr>
        <p:spPr/>
        <p:txBody>
          <a:bodyPr/>
          <a:lstStyle/>
          <a:p>
            <a:fld id="{A65F7381-3F52-47E1-AECF-CE0731E8E104}" type="slidenum">
              <a:rPr lang="sv-SE" smtClean="0"/>
              <a:pPr/>
              <a:t>4</a:t>
            </a:fld>
            <a:endParaRPr lang="sv-SE"/>
          </a:p>
        </p:txBody>
      </p:sp>
    </p:spTree>
    <p:extLst>
      <p:ext uri="{BB962C8B-B14F-4D97-AF65-F5344CB8AC3E}">
        <p14:creationId xmlns:p14="http://schemas.microsoft.com/office/powerpoint/2010/main" val="366487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finial item that we will review is</a:t>
            </a:r>
            <a:r>
              <a:rPr lang="en-US" baseline="0" dirty="0"/>
              <a:t> the PLM Document Approval process</a:t>
            </a:r>
          </a:p>
          <a:p>
            <a:r>
              <a:rPr lang="en-US" baseline="0" dirty="0"/>
              <a:t>The TFC is automatically generated by an E-sourcing RFQ or needs to be manually created in PLM if initiated by an SREA.</a:t>
            </a:r>
          </a:p>
          <a:p>
            <a:r>
              <a:rPr lang="en-US" baseline="0" dirty="0"/>
              <a:t>The 000 revision in where the supplier first documents their concerns.  This version is released in PLM without further input automatically upon supplier award in E-sourcing.</a:t>
            </a:r>
          </a:p>
          <a:p>
            <a:r>
              <a:rPr lang="en-US" baseline="0" dirty="0"/>
              <a:t>The 001 revision is created and agreed actions between the supplier and </a:t>
            </a:r>
            <a:r>
              <a:rPr lang="en-US" baseline="0" dirty="0" err="1"/>
              <a:t>Veoneer</a:t>
            </a:r>
            <a:r>
              <a:rPr lang="en-US" baseline="0" dirty="0"/>
              <a:t> are documents.  Upon agreement the TFC 001 is released.  Then the 002 revision is created to document the completion of the agreed actions.  Once ALL actions are complete the 002 revision is released.  The released 002 revision is then manually linked to the appropriate SQP.</a:t>
            </a:r>
            <a:endParaRPr lang="en-US" dirty="0"/>
          </a:p>
        </p:txBody>
      </p:sp>
      <p:sp>
        <p:nvSpPr>
          <p:cNvPr id="4" name="Slide Number Placeholder 3"/>
          <p:cNvSpPr>
            <a:spLocks noGrp="1"/>
          </p:cNvSpPr>
          <p:nvPr>
            <p:ph type="sldNum" sz="quarter" idx="10"/>
          </p:nvPr>
        </p:nvSpPr>
        <p:spPr/>
        <p:txBody>
          <a:bodyPr/>
          <a:lstStyle/>
          <a:p>
            <a:fld id="{A65F7381-3F52-47E1-AECF-CE0731E8E104}" type="slidenum">
              <a:rPr lang="sv-SE" smtClean="0"/>
              <a:pPr/>
              <a:t>23</a:t>
            </a:fld>
            <a:endParaRPr lang="sv-SE"/>
          </a:p>
        </p:txBody>
      </p:sp>
    </p:spTree>
    <p:extLst>
      <p:ext uri="{BB962C8B-B14F-4D97-AF65-F5344CB8AC3E}">
        <p14:creationId xmlns:p14="http://schemas.microsoft.com/office/powerpoint/2010/main" val="1103836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a:t>
            </a:r>
            <a:r>
              <a:rPr lang="en-US" baseline="0" dirty="0"/>
              <a:t> you for watching this TFC Training.</a:t>
            </a:r>
            <a:endParaRPr lang="en-US" dirty="0"/>
          </a:p>
        </p:txBody>
      </p:sp>
      <p:sp>
        <p:nvSpPr>
          <p:cNvPr id="4" name="Slide Number Placeholder 3"/>
          <p:cNvSpPr>
            <a:spLocks noGrp="1"/>
          </p:cNvSpPr>
          <p:nvPr>
            <p:ph type="sldNum" sz="quarter" idx="10"/>
          </p:nvPr>
        </p:nvSpPr>
        <p:spPr/>
        <p:txBody>
          <a:bodyPr/>
          <a:lstStyle/>
          <a:p>
            <a:fld id="{A65F7381-3F52-47E1-AECF-CE0731E8E104}" type="slidenum">
              <a:rPr lang="sv-SE" smtClean="0"/>
              <a:pPr/>
              <a:t>24</a:t>
            </a:fld>
            <a:endParaRPr lang="sv-SE"/>
          </a:p>
        </p:txBody>
      </p:sp>
    </p:spTree>
    <p:extLst>
      <p:ext uri="{BB962C8B-B14F-4D97-AF65-F5344CB8AC3E}">
        <p14:creationId xmlns:p14="http://schemas.microsoft.com/office/powerpoint/2010/main" val="125128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participants</a:t>
            </a:r>
            <a:r>
              <a:rPr lang="en-US" baseline="0" dirty="0"/>
              <a:t> include:</a:t>
            </a:r>
          </a:p>
          <a:p>
            <a:r>
              <a:rPr lang="en-US" dirty="0"/>
              <a:t>Project</a:t>
            </a:r>
            <a:r>
              <a:rPr lang="en-US" baseline="0" dirty="0"/>
              <a:t> Buyer</a:t>
            </a:r>
          </a:p>
          <a:p>
            <a:r>
              <a:rPr lang="en-US" baseline="0" dirty="0"/>
              <a:t>Project SQ</a:t>
            </a:r>
          </a:p>
          <a:p>
            <a:r>
              <a:rPr lang="en-US" baseline="0" dirty="0"/>
              <a:t>D or E Engineer</a:t>
            </a:r>
          </a:p>
          <a:p>
            <a:r>
              <a:rPr lang="en-US" baseline="0" dirty="0"/>
              <a:t>And supplier representatives that represent the following functions engineering, tooling, quality, account management and sales.</a:t>
            </a:r>
          </a:p>
          <a:p>
            <a:r>
              <a:rPr lang="en-US" baseline="0" dirty="0"/>
              <a:t>You can also see the list of other functions that can be invited to participate as required.  It is highly recommended that the Program Manager participate to understand risk to their project, help drive action and provide resources.</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5</a:t>
            </a:fld>
            <a:endParaRPr lang="sv-SE"/>
          </a:p>
        </p:txBody>
      </p:sp>
    </p:spTree>
    <p:extLst>
      <p:ext uri="{BB962C8B-B14F-4D97-AF65-F5344CB8AC3E}">
        <p14:creationId xmlns:p14="http://schemas.microsoft.com/office/powerpoint/2010/main" val="261259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TFC template filled out.  Also shown is the checklist that the supplier is</a:t>
            </a:r>
            <a:r>
              <a:rPr lang="en-US" baseline="0" dirty="0"/>
              <a:t> to evaluate the component against for feasibility.</a:t>
            </a:r>
          </a:p>
          <a:p>
            <a:r>
              <a:rPr lang="en-US" baseline="0" dirty="0"/>
              <a:t>Key items for the template.</a:t>
            </a:r>
          </a:p>
          <a:p>
            <a:pPr marL="174708" indent="-174708">
              <a:buFont typeface="Arial" panose="020B0604020202020204" pitchFamily="34" charset="0"/>
              <a:buChar char="•"/>
            </a:pPr>
            <a:r>
              <a:rPr lang="en-US" baseline="0" dirty="0" err="1"/>
              <a:t>Veoneer</a:t>
            </a:r>
            <a:r>
              <a:rPr lang="en-US" baseline="0" dirty="0"/>
              <a:t> should provide the key timing dates such as tool order, first off parts, PPAP submission and </a:t>
            </a:r>
            <a:r>
              <a:rPr lang="en-US" baseline="0" dirty="0" err="1"/>
              <a:t>Veoneer</a:t>
            </a:r>
            <a:r>
              <a:rPr lang="en-US" baseline="0" dirty="0"/>
              <a:t> SOP (the supplier can get these dates from the RFQ)  However, First off Part, PPAP submission and </a:t>
            </a:r>
            <a:r>
              <a:rPr lang="en-US" baseline="0" dirty="0" err="1"/>
              <a:t>Veoneer</a:t>
            </a:r>
            <a:r>
              <a:rPr lang="en-US" baseline="0" dirty="0"/>
              <a:t> SOP are automatically populated in the TFC template from the E-sourcing RFQ.</a:t>
            </a:r>
          </a:p>
          <a:p>
            <a:pPr marL="174708" indent="-174708">
              <a:buFont typeface="Arial" panose="020B0604020202020204" pitchFamily="34" charset="0"/>
              <a:buChar char="•"/>
            </a:pPr>
            <a:r>
              <a:rPr lang="en-US" baseline="0" dirty="0"/>
              <a:t>Suppliers are not required to review in detail the checklist during the Sourcing phase but must review in the Tool order phase.</a:t>
            </a:r>
          </a:p>
          <a:p>
            <a:pPr marL="174708" indent="-174708">
              <a:buFont typeface="Arial" panose="020B0604020202020204" pitchFamily="34" charset="0"/>
              <a:buChar char="•"/>
            </a:pPr>
            <a:r>
              <a:rPr lang="en-US" baseline="0" dirty="0"/>
              <a:t>The supplier must make a declaration of whether the design is feasible to PPAP without any deviations. They must also make a declaration that the design has been evaluated against the Checklist </a:t>
            </a:r>
            <a:r>
              <a:rPr lang="en-US" baseline="0" dirty="0" err="1"/>
              <a:t>cririta</a:t>
            </a:r>
            <a:r>
              <a:rPr lang="en-US" baseline="0" dirty="0"/>
              <a:t>.</a:t>
            </a:r>
          </a:p>
          <a:p>
            <a:pPr marL="174708" indent="-174708">
              <a:buFont typeface="Arial" panose="020B0604020202020204" pitchFamily="34" charset="0"/>
              <a:buChar char="•"/>
            </a:pPr>
            <a:r>
              <a:rPr lang="en-US" baseline="0" dirty="0"/>
              <a:t>Each issue identified by the supplier should have a recommended action and the status changed to proposed. Once the Detailed review meeting is held and agreement of actions made between </a:t>
            </a:r>
            <a:r>
              <a:rPr lang="en-US" baseline="0" dirty="0" err="1"/>
              <a:t>Veoneer</a:t>
            </a:r>
            <a:r>
              <a:rPr lang="en-US" baseline="0" dirty="0"/>
              <a:t> and the supplier the status should be changed to Agreed. Upon completion of actions the status is to be changed to Complete.</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6</a:t>
            </a:fld>
            <a:endParaRPr lang="sv-SE"/>
          </a:p>
        </p:txBody>
      </p:sp>
    </p:spTree>
    <p:extLst>
      <p:ext uri="{BB962C8B-B14F-4D97-AF65-F5344CB8AC3E}">
        <p14:creationId xmlns:p14="http://schemas.microsoft.com/office/powerpoint/2010/main" val="339449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flow chart of the TFC process.</a:t>
            </a:r>
          </a:p>
        </p:txBody>
      </p:sp>
      <p:sp>
        <p:nvSpPr>
          <p:cNvPr id="4" name="Slide Number Placeholder 3"/>
          <p:cNvSpPr>
            <a:spLocks noGrp="1"/>
          </p:cNvSpPr>
          <p:nvPr>
            <p:ph type="sldNum" sz="quarter" idx="5"/>
          </p:nvPr>
        </p:nvSpPr>
        <p:spPr/>
        <p:txBody>
          <a:bodyPr/>
          <a:lstStyle/>
          <a:p>
            <a:fld id="{A65F7381-3F52-47E1-AECF-CE0731E8E104}" type="slidenum">
              <a:rPr lang="sv-SE" smtClean="0"/>
              <a:pPr/>
              <a:t>7</a:t>
            </a:fld>
            <a:endParaRPr lang="sv-SE"/>
          </a:p>
        </p:txBody>
      </p:sp>
    </p:spTree>
    <p:extLst>
      <p:ext uri="{BB962C8B-B14F-4D97-AF65-F5344CB8AC3E}">
        <p14:creationId xmlns:p14="http://schemas.microsoft.com/office/powerpoint/2010/main" val="406641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TFC process is initiated by either an RFQ or an</a:t>
            </a:r>
            <a:r>
              <a:rPr lang="en-US" baseline="0" dirty="0"/>
              <a:t> SREA from a supplier.</a:t>
            </a:r>
          </a:p>
          <a:p>
            <a:r>
              <a:rPr lang="en-US" baseline="0" dirty="0"/>
              <a:t>Purchasing facilitates the TFC effort in the Sourcing and Tool Order Phases.  SQ facilitates the SQP Phase.</a:t>
            </a:r>
          </a:p>
          <a:p>
            <a:r>
              <a:rPr lang="en-US" baseline="0" dirty="0"/>
              <a:t>In the sourcing phase the TFC is automatically generated and attached in PLM by an RFQ in E-sourcing.  Purchasing reviews TFC looking for Showstoppers.</a:t>
            </a:r>
          </a:p>
          <a:p>
            <a:r>
              <a:rPr lang="en-US" baseline="0" dirty="0"/>
              <a:t>If significant issues are identified or the CLD is a CLD 3 a detailed TFC review is needed with the supplier prior to sourcing.</a:t>
            </a:r>
          </a:p>
          <a:p>
            <a:r>
              <a:rPr lang="en-US" baseline="0" dirty="0"/>
              <a:t>In the Tool Order Phase a detailed review with the supplier is to be held to identify and agree clear actions for each issue.  A tool order will not be issued without agreed actions between </a:t>
            </a:r>
            <a:r>
              <a:rPr lang="en-US" baseline="0" dirty="0" err="1"/>
              <a:t>Veoneer</a:t>
            </a:r>
            <a:r>
              <a:rPr lang="en-US" baseline="0" dirty="0"/>
              <a:t> and the supplier.</a:t>
            </a:r>
          </a:p>
          <a:p>
            <a:r>
              <a:rPr lang="en-US" baseline="0" dirty="0"/>
              <a:t>In the SQP phase the SQ tracks with CTF support the completion of all actions.  Full PPAP approval will not be granted if all actions are not complete.</a:t>
            </a:r>
          </a:p>
          <a:p>
            <a:r>
              <a:rPr lang="en-US" baseline="0" dirty="0"/>
              <a:t>As a quick note on TFC document control.</a:t>
            </a:r>
          </a:p>
          <a:p>
            <a:r>
              <a:rPr lang="en-US" baseline="0" dirty="0"/>
              <a:t>A TFC is released in PLM for each phase.  In the Sourcing Phase the TFC 000 revision is released with supplier issues and proposed actions. </a:t>
            </a:r>
          </a:p>
          <a:p>
            <a:r>
              <a:rPr lang="en-US" baseline="0" dirty="0"/>
              <a:t>In the Tool Order Phase the TFC 001 revision is released with agreed actions.</a:t>
            </a:r>
          </a:p>
          <a:p>
            <a:r>
              <a:rPr lang="en-US" baseline="0" dirty="0"/>
              <a:t>In the SQP Phase the TFC 002 revision is released showing all actions complete.</a:t>
            </a:r>
          </a:p>
          <a:p>
            <a:r>
              <a:rPr lang="en-US" baseline="0" dirty="0"/>
              <a:t>TFC E document approval is signed by the supplier and </a:t>
            </a:r>
            <a:r>
              <a:rPr lang="en-US" baseline="0" dirty="0" err="1"/>
              <a:t>Veoneer</a:t>
            </a:r>
            <a:r>
              <a:rPr lang="en-US" baseline="0" dirty="0"/>
              <a:t> (either purchasing or SQ) in PLM or in the supplier Portal for the supplier.</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8</a:t>
            </a:fld>
            <a:endParaRPr lang="sv-SE"/>
          </a:p>
        </p:txBody>
      </p:sp>
    </p:spTree>
    <p:extLst>
      <p:ext uri="{BB962C8B-B14F-4D97-AF65-F5344CB8AC3E}">
        <p14:creationId xmlns:p14="http://schemas.microsoft.com/office/powerpoint/2010/main" val="279833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a:t>
            </a:r>
            <a:r>
              <a:rPr lang="en-US" baseline="0" dirty="0"/>
              <a:t> to achieve a successful component part launch here is summary of the supplier expectations.</a:t>
            </a:r>
          </a:p>
          <a:p>
            <a:pPr marL="174708" indent="-174708">
              <a:buFont typeface="Arial" panose="020B0604020202020204" pitchFamily="34" charset="0"/>
              <a:buChar char="•"/>
            </a:pPr>
            <a:r>
              <a:rPr lang="en-US" baseline="0" dirty="0"/>
              <a:t>Supplier must review each note and dimension on the drawing.</a:t>
            </a:r>
          </a:p>
          <a:p>
            <a:pPr marL="174708" indent="-174708">
              <a:buFont typeface="Arial" panose="020B0604020202020204" pitchFamily="34" charset="0"/>
              <a:buChar char="•"/>
            </a:pPr>
            <a:r>
              <a:rPr lang="en-US" baseline="0" dirty="0"/>
              <a:t>The supplier must review the checklist against the component design at the latest in the start of the Tool Order Phase . They need to indicate on the checklist tab that each item has been evaluated.</a:t>
            </a:r>
          </a:p>
          <a:p>
            <a:pPr marL="174708" indent="-174708">
              <a:buFont typeface="Arial" panose="020B0604020202020204" pitchFamily="34" charset="0"/>
              <a:buChar char="•"/>
            </a:pPr>
            <a:r>
              <a:rPr lang="en-US" baseline="0" dirty="0"/>
              <a:t>Must be able to measure that part against the drawing</a:t>
            </a:r>
          </a:p>
          <a:p>
            <a:pPr marL="174708" indent="-174708">
              <a:buFont typeface="Arial" panose="020B0604020202020204" pitchFamily="34" charset="0"/>
              <a:buChar char="•"/>
            </a:pPr>
            <a:r>
              <a:rPr lang="en-US" baseline="0" dirty="0"/>
              <a:t>This is an opportunity to suggest improvements toward quality, manufacturability and cost.</a:t>
            </a:r>
          </a:p>
          <a:p>
            <a:pPr marL="174708" indent="-174708">
              <a:buFont typeface="Arial" panose="020B0604020202020204" pitchFamily="34" charset="0"/>
              <a:buChar char="•"/>
            </a:pPr>
            <a:r>
              <a:rPr lang="en-US" baseline="0" dirty="0"/>
              <a:t>The TFC process should promote open and honest communication with </a:t>
            </a:r>
            <a:r>
              <a:rPr lang="en-US" baseline="0" dirty="0" err="1"/>
              <a:t>Veoneer</a:t>
            </a:r>
            <a:r>
              <a:rPr lang="en-US" baseline="0" dirty="0"/>
              <a:t>. The earlier we hold the TFC reviews the more capable we become to mitigate risk.</a:t>
            </a:r>
          </a:p>
          <a:p>
            <a:pPr marL="174708" indent="-174708">
              <a:buFont typeface="Arial" panose="020B0604020202020204" pitchFamily="34" charset="0"/>
              <a:buChar char="•"/>
            </a:pPr>
            <a:r>
              <a:rPr lang="en-US" baseline="0" dirty="0"/>
              <a:t>The supplier is responsible to meet timing or raise timing concerns early.</a:t>
            </a:r>
          </a:p>
          <a:p>
            <a:pPr marL="174708" indent="-174708">
              <a:buFont typeface="Arial" panose="020B0604020202020204" pitchFamily="34" charset="0"/>
              <a:buChar char="•"/>
            </a:pPr>
            <a:r>
              <a:rPr lang="en-US" baseline="0" dirty="0"/>
              <a:t>It is important for both </a:t>
            </a:r>
            <a:r>
              <a:rPr lang="en-US" baseline="0" dirty="0" err="1"/>
              <a:t>Veoneer</a:t>
            </a:r>
            <a:r>
              <a:rPr lang="en-US" baseline="0" dirty="0"/>
              <a:t> and the Supplier that no one takes short cuts and that we communicate clearly to ensure a successful Launch so that we satisfy </a:t>
            </a:r>
            <a:r>
              <a:rPr lang="en-US" baseline="0" dirty="0" err="1"/>
              <a:t>Veoneer’s</a:t>
            </a:r>
            <a:r>
              <a:rPr lang="en-US" baseline="0" dirty="0"/>
              <a:t> customers to continue to win more business by being the best in the industry.</a:t>
            </a:r>
          </a:p>
        </p:txBody>
      </p:sp>
      <p:sp>
        <p:nvSpPr>
          <p:cNvPr id="4" name="Slide Number Placeholder 3"/>
          <p:cNvSpPr>
            <a:spLocks noGrp="1"/>
          </p:cNvSpPr>
          <p:nvPr>
            <p:ph type="sldNum" sz="quarter" idx="5"/>
          </p:nvPr>
        </p:nvSpPr>
        <p:spPr/>
        <p:txBody>
          <a:bodyPr/>
          <a:lstStyle/>
          <a:p>
            <a:fld id="{A65F7381-3F52-47E1-AECF-CE0731E8E104}" type="slidenum">
              <a:rPr lang="sv-SE" smtClean="0"/>
              <a:pPr/>
              <a:t>9</a:t>
            </a:fld>
            <a:endParaRPr lang="sv-SE"/>
          </a:p>
        </p:txBody>
      </p:sp>
    </p:spTree>
    <p:extLst>
      <p:ext uri="{BB962C8B-B14F-4D97-AF65-F5344CB8AC3E}">
        <p14:creationId xmlns:p14="http://schemas.microsoft.com/office/powerpoint/2010/main" val="65406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TFC purpose is for the Cross Functional Team (CFT)</a:t>
            </a:r>
            <a:r>
              <a:rPr lang="en-US" baseline="0" dirty="0"/>
              <a:t> </a:t>
            </a:r>
            <a:r>
              <a:rPr lang="en-US" dirty="0"/>
              <a:t>to evaluate with the supplier each part drawing for feasibility</a:t>
            </a:r>
            <a:r>
              <a:rPr lang="en-US" baseline="0" dirty="0"/>
              <a:t> of manufacture, Quality, Packaging definition and timing to mitigate launch risk as early as possible.</a:t>
            </a:r>
          </a:p>
          <a:p>
            <a:r>
              <a:rPr lang="en-US" baseline="0" dirty="0"/>
              <a:t>Or in other words complete agreed actions on a drawing and measurement method so that production tooling can be kicked off so that the supplier can provide parts and obtain full PPAP on-time.</a:t>
            </a:r>
          </a:p>
          <a:p>
            <a:r>
              <a:rPr lang="en-US" baseline="0" dirty="0"/>
              <a:t>A new TFC is required for each new part or part major revision change.  This is supported by the integration of the TFC in the E-sourcing system. </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11</a:t>
            </a:fld>
            <a:endParaRPr lang="sv-SE"/>
          </a:p>
        </p:txBody>
      </p:sp>
    </p:spTree>
    <p:extLst>
      <p:ext uri="{BB962C8B-B14F-4D97-AF65-F5344CB8AC3E}">
        <p14:creationId xmlns:p14="http://schemas.microsoft.com/office/powerpoint/2010/main" val="290215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will now review each section of the TFC template with details of how it is to be fill out properly.</a:t>
            </a:r>
            <a:endParaRPr lang="en-US" dirty="0"/>
          </a:p>
        </p:txBody>
      </p:sp>
      <p:sp>
        <p:nvSpPr>
          <p:cNvPr id="4" name="Slide Number Placeholder 3"/>
          <p:cNvSpPr>
            <a:spLocks noGrp="1"/>
          </p:cNvSpPr>
          <p:nvPr>
            <p:ph type="sldNum" sz="quarter" idx="5"/>
          </p:nvPr>
        </p:nvSpPr>
        <p:spPr/>
        <p:txBody>
          <a:bodyPr/>
          <a:lstStyle/>
          <a:p>
            <a:fld id="{A65F7381-3F52-47E1-AECF-CE0731E8E104}" type="slidenum">
              <a:rPr lang="sv-SE" smtClean="0"/>
              <a:pPr/>
              <a:t>12</a:t>
            </a:fld>
            <a:endParaRPr lang="sv-SE"/>
          </a:p>
        </p:txBody>
      </p:sp>
    </p:spTree>
    <p:extLst>
      <p:ext uri="{BB962C8B-B14F-4D97-AF65-F5344CB8AC3E}">
        <p14:creationId xmlns:p14="http://schemas.microsoft.com/office/powerpoint/2010/main" val="298347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bwMode="gray">
      <p:bgPr>
        <a:solidFill>
          <a:schemeClr val="tx2"/>
        </a:solidFill>
        <a:effectLst/>
      </p:bgPr>
    </p:b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D3129C41-1ACD-4F45-A117-8CF52CAE4966}"/>
              </a:ext>
            </a:extLst>
          </p:cNvPr>
          <p:cNvSpPr/>
          <p:nvPr/>
        </p:nvSpPr>
        <p:spPr bwMode="gray">
          <a:xfrm>
            <a:off x="0" y="0"/>
            <a:ext cx="12192000" cy="6597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1"/>
                </a:solidFill>
                <a:latin typeface="+mj-lt"/>
              </a:defRPr>
            </a:lvl1pPr>
          </a:lstStyle>
          <a:p>
            <a:r>
              <a:rPr lang="en-US" noProof="0"/>
              <a:t>Click to edit Master title style</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accent1"/>
                </a:solidFill>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3" name="Group 4">
            <a:extLst>
              <a:ext uri="{FF2B5EF4-FFF2-40B4-BE49-F238E27FC236}">
                <a16:creationId xmlns:a16="http://schemas.microsoft.com/office/drawing/2014/main" id="{6B9113C7-5AFF-4490-8CE9-7AF3E281A26D}"/>
              </a:ext>
            </a:extLst>
          </p:cNvPr>
          <p:cNvGrpSpPr>
            <a:grpSpLocks noChangeAspect="1"/>
          </p:cNvGrpSpPr>
          <p:nvPr/>
        </p:nvGrpSpPr>
        <p:grpSpPr bwMode="auto">
          <a:xfrm>
            <a:off x="7956177" y="5596744"/>
            <a:ext cx="3759573" cy="531812"/>
            <a:chOff x="4934" y="3638"/>
            <a:chExt cx="2446" cy="346"/>
          </a:xfrm>
        </p:grpSpPr>
        <p:sp>
          <p:nvSpPr>
            <p:cNvPr id="24" name="AutoShape 3">
              <a:extLst>
                <a:ext uri="{FF2B5EF4-FFF2-40B4-BE49-F238E27FC236}">
                  <a16:creationId xmlns:a16="http://schemas.microsoft.com/office/drawing/2014/main" id="{AA1BF84F-7041-4DE5-8112-C4B3F6CAD1EE}"/>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a:extLst>
                <a:ext uri="{FF2B5EF4-FFF2-40B4-BE49-F238E27FC236}">
                  <a16:creationId xmlns:a16="http://schemas.microsoft.com/office/drawing/2014/main" id="{2F625D7C-25BD-49D1-A032-420226C30856}"/>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7">
              <a:extLst>
                <a:ext uri="{FF2B5EF4-FFF2-40B4-BE49-F238E27FC236}">
                  <a16:creationId xmlns:a16="http://schemas.microsoft.com/office/drawing/2014/main" id="{6DC3652A-54D6-41CD-85EB-41C032A6D995}"/>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a:extLst>
                <a:ext uri="{FF2B5EF4-FFF2-40B4-BE49-F238E27FC236}">
                  <a16:creationId xmlns:a16="http://schemas.microsoft.com/office/drawing/2014/main" id="{D42685B0-1672-4DB5-A7FA-FA4317E2A27C}"/>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a:extLst>
                <a:ext uri="{FF2B5EF4-FFF2-40B4-BE49-F238E27FC236}">
                  <a16:creationId xmlns:a16="http://schemas.microsoft.com/office/drawing/2014/main" id="{6CEF522C-ACE7-4BC6-91D5-72B224082A33}"/>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a:extLst>
                <a:ext uri="{FF2B5EF4-FFF2-40B4-BE49-F238E27FC236}">
                  <a16:creationId xmlns:a16="http://schemas.microsoft.com/office/drawing/2014/main" id="{1970EC70-B7E7-444B-BA88-60111334FFBD}"/>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a:extLst>
                <a:ext uri="{FF2B5EF4-FFF2-40B4-BE49-F238E27FC236}">
                  <a16:creationId xmlns:a16="http://schemas.microsoft.com/office/drawing/2014/main" id="{EEAF1189-91AA-434F-9819-108829F9F04A}"/>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a:extLst>
                <a:ext uri="{FF2B5EF4-FFF2-40B4-BE49-F238E27FC236}">
                  <a16:creationId xmlns:a16="http://schemas.microsoft.com/office/drawing/2014/main" id="{8AD5463D-0AF8-4EC1-92FE-A880DE469E58}"/>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de-DE"/>
              <a:t>January 30, 2019</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dirty="0"/>
              <a:t>TFC Training</a:t>
            </a:r>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8852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1761-9F90-44C5-A09D-E078A60EB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2060575"/>
            <a:ext cx="5184775" cy="3781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2060575"/>
            <a:ext cx="5184775" cy="3781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9463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1761-9F90-44C5-A09D-E078A60EB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2060574"/>
            <a:ext cx="5184775" cy="3997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2060574"/>
            <a:ext cx="5184775" cy="3997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16440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0864" y="1196975"/>
            <a:ext cx="11090274" cy="443198"/>
          </a:xfrm>
        </p:spPr>
        <p:txBody>
          <a:bodyPr/>
          <a:lstStyle/>
          <a:p>
            <a:r>
              <a:rPr lang="en-US"/>
              <a:t>Click to edit Master title style</a:t>
            </a:r>
          </a:p>
        </p:txBody>
      </p:sp>
      <p:sp>
        <p:nvSpPr>
          <p:cNvPr id="3" name="Text Placeholder 2"/>
          <p:cNvSpPr>
            <a:spLocks noGrp="1"/>
          </p:cNvSpPr>
          <p:nvPr>
            <p:ph type="body" idx="1"/>
          </p:nvPr>
        </p:nvSpPr>
        <p:spPr>
          <a:xfrm>
            <a:off x="550864" y="1897845"/>
            <a:ext cx="5184774"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50864" y="2541721"/>
            <a:ext cx="5184774" cy="351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6362" y="1897845"/>
            <a:ext cx="5184775"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6362" y="2541721"/>
            <a:ext cx="5184775" cy="351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212946D6-9E88-40BE-AF80-752A60FBFE8B}"/>
              </a:ext>
            </a:extLst>
          </p:cNvPr>
          <p:cNvSpPr>
            <a:spLocks noGrp="1"/>
          </p:cNvSpPr>
          <p:nvPr>
            <p:ph type="dt" sz="half" idx="10"/>
          </p:nvPr>
        </p:nvSpPr>
        <p:spPr/>
        <p:txBody>
          <a:bodyPr/>
          <a:lstStyle/>
          <a:p>
            <a:r>
              <a:rPr lang="de-DE"/>
              <a:t>January 30, 2019</a:t>
            </a:r>
            <a:endParaRPr lang="en-US" dirty="0"/>
          </a:p>
        </p:txBody>
      </p:sp>
      <p:sp>
        <p:nvSpPr>
          <p:cNvPr id="11" name="Footer Placeholder 10">
            <a:extLst>
              <a:ext uri="{FF2B5EF4-FFF2-40B4-BE49-F238E27FC236}">
                <a16:creationId xmlns:a16="http://schemas.microsoft.com/office/drawing/2014/main" id="{33F6BEE4-311E-4CA9-AA87-9505E6665E59}"/>
              </a:ext>
            </a:extLst>
          </p:cNvPr>
          <p:cNvSpPr>
            <a:spLocks noGrp="1"/>
          </p:cNvSpPr>
          <p:nvPr>
            <p:ph type="ftr" sz="quarter" idx="11"/>
          </p:nvPr>
        </p:nvSpPr>
        <p:spPr/>
        <p:txBody>
          <a:bodyPr/>
          <a:lstStyle/>
          <a:p>
            <a:r>
              <a:rPr lang="en-US" dirty="0"/>
              <a:t>TFC Training</a:t>
            </a:r>
          </a:p>
        </p:txBody>
      </p:sp>
      <p:sp>
        <p:nvSpPr>
          <p:cNvPr id="12" name="Slide Number Placeholder 11">
            <a:extLst>
              <a:ext uri="{FF2B5EF4-FFF2-40B4-BE49-F238E27FC236}">
                <a16:creationId xmlns:a16="http://schemas.microsoft.com/office/drawing/2014/main" id="{CCE08D14-4332-4965-90F2-8E9F3E54E0F9}"/>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6877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3613" userDrawn="1">
          <p15:clr>
            <a:srgbClr val="FBAE40"/>
          </p15:clr>
        </p15:guide>
        <p15:guide id="12" pos="40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549B-9FD9-4741-8279-63337817A3E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de-DE"/>
              <a:t>January 30, 2019</a:t>
            </a:r>
            <a:endParaRPr lang="en-US" dirty="0"/>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dirty="0"/>
              <a:t>TFC Training</a:t>
            </a:r>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28678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549B-9FD9-4741-8279-63337817A3E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de-DE"/>
              <a:t>January 30, 2019</a:t>
            </a:r>
            <a:endParaRPr lang="en-US" dirty="0"/>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dirty="0"/>
              <a:t>TFC Training</a:t>
            </a:r>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6" name="Platshållare för text 7">
            <a:extLst>
              <a:ext uri="{FF2B5EF4-FFF2-40B4-BE49-F238E27FC236}">
                <a16:creationId xmlns:a16="http://schemas.microsoft.com/office/drawing/2014/main" id="{E964F732-D2E5-44DC-8757-BD839AFB7BBE}"/>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398109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1F6DF-E3E9-4B16-A020-57094DB70123}"/>
              </a:ext>
            </a:extLst>
          </p:cNvPr>
          <p:cNvSpPr>
            <a:spLocks noGrp="1"/>
          </p:cNvSpPr>
          <p:nvPr>
            <p:ph type="dt" sz="half" idx="10"/>
          </p:nvPr>
        </p:nvSpPr>
        <p:spPr/>
        <p:txBody>
          <a:bodyPr/>
          <a:lstStyle/>
          <a:p>
            <a:r>
              <a:rPr lang="de-DE"/>
              <a:t>January 30, 2019</a:t>
            </a:r>
            <a:endParaRPr lang="en-US" dirty="0"/>
          </a:p>
        </p:txBody>
      </p:sp>
      <p:sp>
        <p:nvSpPr>
          <p:cNvPr id="3" name="Footer Placeholder 2">
            <a:extLst>
              <a:ext uri="{FF2B5EF4-FFF2-40B4-BE49-F238E27FC236}">
                <a16:creationId xmlns:a16="http://schemas.microsoft.com/office/drawing/2014/main" id="{DF7D0436-E61A-4EFA-A670-0F86E3AE216F}"/>
              </a:ext>
            </a:extLst>
          </p:cNvPr>
          <p:cNvSpPr>
            <a:spLocks noGrp="1"/>
          </p:cNvSpPr>
          <p:nvPr>
            <p:ph type="ftr" sz="quarter" idx="11"/>
          </p:nvPr>
        </p:nvSpPr>
        <p:spPr/>
        <p:txBody>
          <a:bodyPr/>
          <a:lstStyle/>
          <a:p>
            <a:r>
              <a:rPr lang="en-US" dirty="0"/>
              <a:t>TFC Training</a:t>
            </a:r>
          </a:p>
        </p:txBody>
      </p:sp>
      <p:sp>
        <p:nvSpPr>
          <p:cNvPr id="4" name="Slide Number Placeholder 3">
            <a:extLst>
              <a:ext uri="{FF2B5EF4-FFF2-40B4-BE49-F238E27FC236}">
                <a16:creationId xmlns:a16="http://schemas.microsoft.com/office/drawing/2014/main" id="{C458D0BA-7E79-4D5D-AA32-66564AF538B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48670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Portra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575"/>
            <a:ext cx="6769099" cy="3997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7896226" y="1268414"/>
            <a:ext cx="3744912" cy="4789486"/>
          </a:xfrm>
          <a:noFill/>
        </p:spPr>
        <p:txBody>
          <a:bodyPr tIns="2556000"/>
          <a:lstStyle>
            <a:lvl1pPr marL="0" indent="0" algn="ctr">
              <a:buFont typeface="Arial" panose="020B0604020202020204" pitchFamily="34" charset="0"/>
              <a:buNone/>
              <a:defRPr/>
            </a:lvl1pPr>
          </a:lstStyle>
          <a:p>
            <a:r>
              <a:rPr lang="en-US"/>
              <a:t>Click icon to add picture</a:t>
            </a:r>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4" y="1628775"/>
            <a:ext cx="6769100" cy="292388"/>
          </a:xfrm>
        </p:spPr>
        <p:txBody>
          <a:bodyPr wrap="square">
            <a:spAutoFit/>
          </a:bodyPr>
          <a:lstStyle>
            <a:lvl1pPr marL="0" indent="0">
              <a:buNone/>
              <a:defRPr sz="2000">
                <a:solidFill>
                  <a:schemeClr val="accent1"/>
                </a:solidFill>
              </a:defRPr>
            </a:lvl1pPr>
          </a:lstStyle>
          <a:p>
            <a:pPr lvl="0"/>
            <a:r>
              <a:rPr lang="en-US" dirty="0"/>
              <a:t>Click to add subtitle</a:t>
            </a:r>
          </a:p>
        </p:txBody>
      </p:sp>
      <p:sp>
        <p:nvSpPr>
          <p:cNvPr id="9" name="Rubrik 8">
            <a:extLst>
              <a:ext uri="{FF2B5EF4-FFF2-40B4-BE49-F238E27FC236}">
                <a16:creationId xmlns:a16="http://schemas.microsoft.com/office/drawing/2014/main" id="{ECC6BD74-F2F2-4918-98B7-E3BDC0CB687F}"/>
              </a:ext>
            </a:extLst>
          </p:cNvPr>
          <p:cNvSpPr>
            <a:spLocks noGrp="1"/>
          </p:cNvSpPr>
          <p:nvPr>
            <p:ph type="title"/>
          </p:nvPr>
        </p:nvSpPr>
        <p:spPr>
          <a:xfrm>
            <a:off x="550864" y="1196975"/>
            <a:ext cx="6769099" cy="443198"/>
          </a:xfrm>
        </p:spPr>
        <p:txBody>
          <a:bodyPr/>
          <a:lstStyle/>
          <a:p>
            <a:r>
              <a:rPr lang="en-US"/>
              <a:t>Click to edit Master title style</a:t>
            </a:r>
            <a:endParaRPr lang="en-US" dirty="0"/>
          </a:p>
        </p:txBody>
      </p:sp>
    </p:spTree>
    <p:extLst>
      <p:ext uri="{BB962C8B-B14F-4D97-AF65-F5344CB8AC3E}">
        <p14:creationId xmlns:p14="http://schemas.microsoft.com/office/powerpoint/2010/main" val="17966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hoto Landscap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575"/>
            <a:ext cx="5005386" cy="3997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6095999" y="2060574"/>
            <a:ext cx="5545139" cy="3997326"/>
          </a:xfrm>
          <a:noFill/>
        </p:spPr>
        <p:txBody>
          <a:bodyPr tIns="2556000"/>
          <a:lstStyle>
            <a:lvl1pPr marL="0" indent="0" algn="ctr">
              <a:buFont typeface="Arial" panose="020B0604020202020204" pitchFamily="34" charset="0"/>
              <a:buNone/>
              <a:defRPr/>
            </a:lvl1pPr>
          </a:lstStyle>
          <a:p>
            <a:r>
              <a:rPr lang="en-US"/>
              <a:t>Click icon to add picture</a:t>
            </a:r>
            <a:endParaRPr lang="en-US" dirty="0"/>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628775"/>
            <a:ext cx="11090275" cy="292388"/>
          </a:xfrm>
        </p:spPr>
        <p:txBody>
          <a:bodyPr wrap="square">
            <a:spAutoFit/>
          </a:bodyPr>
          <a:lstStyle>
            <a:lvl1pPr marL="0" indent="0">
              <a:buNone/>
              <a:defRPr sz="2000">
                <a:solidFill>
                  <a:schemeClr val="accent1"/>
                </a:solidFill>
              </a:defRPr>
            </a:lvl1pPr>
          </a:lstStyle>
          <a:p>
            <a:pPr lvl="0"/>
            <a:r>
              <a:rPr lang="en-US" dirty="0"/>
              <a:t>Click to add subtitle</a:t>
            </a:r>
          </a:p>
        </p:txBody>
      </p:sp>
      <p:sp>
        <p:nvSpPr>
          <p:cNvPr id="9" name="Rubrik 8">
            <a:extLst>
              <a:ext uri="{FF2B5EF4-FFF2-40B4-BE49-F238E27FC236}">
                <a16:creationId xmlns:a16="http://schemas.microsoft.com/office/drawing/2014/main" id="{A7B53CDC-52EC-4ABA-A538-E85C9951DF25}"/>
              </a:ext>
            </a:extLst>
          </p:cNvPr>
          <p:cNvSpPr>
            <a:spLocks noGrp="1"/>
          </p:cNvSpPr>
          <p:nvPr>
            <p:ph type="title"/>
          </p:nvPr>
        </p:nvSpPr>
        <p:spPr>
          <a:xfrm>
            <a:off x="550864" y="1196975"/>
            <a:ext cx="11090274" cy="443198"/>
          </a:xfrm>
        </p:spPr>
        <p:txBody>
          <a:bodyPr/>
          <a:lstStyle/>
          <a:p>
            <a:r>
              <a:rPr lang="en-US"/>
              <a:t>Click to edit Master title style</a:t>
            </a:r>
            <a:endParaRPr lang="en-US" dirty="0"/>
          </a:p>
        </p:txBody>
      </p:sp>
    </p:spTree>
    <p:extLst>
      <p:ext uri="{BB962C8B-B14F-4D97-AF65-F5344CB8AC3E}">
        <p14:creationId xmlns:p14="http://schemas.microsoft.com/office/powerpoint/2010/main" val="40755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Full">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D8965ED0-5BA5-4867-9D18-CAFFA732CEE4}"/>
              </a:ext>
            </a:extLst>
          </p:cNvPr>
          <p:cNvSpPr>
            <a:spLocks noGrp="1"/>
          </p:cNvSpPr>
          <p:nvPr>
            <p:ph type="pic" sz="quarter" idx="13"/>
          </p:nvPr>
        </p:nvSpPr>
        <p:spPr>
          <a:xfrm>
            <a:off x="0" y="728663"/>
            <a:ext cx="12192000" cy="5832685"/>
          </a:xfrm>
        </p:spPr>
        <p:txBody>
          <a:bodyPr tIns="2556000"/>
          <a:lstStyle>
            <a:lvl1pPr marL="0" indent="0" algn="ctr">
              <a:buFont typeface="Arial" panose="020B0604020202020204" pitchFamily="34" charset="0"/>
              <a:buNone/>
              <a:defRPr/>
            </a:lvl1pPr>
          </a:lstStyle>
          <a:p>
            <a:r>
              <a:rPr lang="en-US"/>
              <a:t>Click icon to add picture</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9" name="Rubrik 8">
            <a:extLst>
              <a:ext uri="{FF2B5EF4-FFF2-40B4-BE49-F238E27FC236}">
                <a16:creationId xmlns:a16="http://schemas.microsoft.com/office/drawing/2014/main" id="{72726A9D-952D-4BC8-A36B-E6325236C821}"/>
              </a:ext>
            </a:extLst>
          </p:cNvPr>
          <p:cNvSpPr>
            <a:spLocks noGrp="1"/>
          </p:cNvSpPr>
          <p:nvPr>
            <p:ph type="title"/>
          </p:nvPr>
        </p:nvSpPr>
        <p:spPr>
          <a:xfrm>
            <a:off x="550864" y="1525484"/>
            <a:ext cx="11090274" cy="553998"/>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3846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d">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dirty="0"/>
          </a:p>
        </p:txBody>
      </p:sp>
      <p:sp>
        <p:nvSpPr>
          <p:cNvPr id="21" name="Frihandsfigur: Form 15">
            <a:extLst>
              <a:ext uri="{FF2B5EF4-FFF2-40B4-BE49-F238E27FC236}">
                <a16:creationId xmlns:a16="http://schemas.microsoft.com/office/drawing/2014/main" id="{C6054EB1-6E35-4193-95BF-E7F4DFB67847}"/>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020898"/>
            <a:ext cx="6079938" cy="1181862"/>
          </a:xfrm>
        </p:spPr>
        <p:txBody>
          <a:bodyPr anchor="b"/>
          <a:lstStyle>
            <a:lvl1pPr>
              <a:lnSpc>
                <a:spcPct val="80000"/>
              </a:lnSpc>
              <a:defRPr sz="4800">
                <a:solidFill>
                  <a:schemeClr val="accent4"/>
                </a:solidFill>
                <a:latin typeface="+mj-lt"/>
              </a:defRPr>
            </a:lvl1pPr>
          </a:lstStyle>
          <a:p>
            <a:r>
              <a:rPr lang="en-US" dirty="0"/>
              <a:t>Click to add closing phrase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3229748"/>
            <a:ext cx="6079938" cy="1500187"/>
          </a:xfrm>
        </p:spPr>
        <p:txBody>
          <a:bodyPr/>
          <a:lstStyle>
            <a:lvl1pPr marL="0" indent="0">
              <a:lnSpc>
                <a:spcPct val="80000"/>
              </a:lnSpc>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closing phrase</a:t>
            </a:r>
          </a:p>
        </p:txBody>
      </p:sp>
      <p:grpSp>
        <p:nvGrpSpPr>
          <p:cNvPr id="22" name="Group 4">
            <a:extLst>
              <a:ext uri="{FF2B5EF4-FFF2-40B4-BE49-F238E27FC236}">
                <a16:creationId xmlns:a16="http://schemas.microsoft.com/office/drawing/2014/main" id="{565D1EAD-EB7E-4B8E-9959-904036429100}"/>
              </a:ext>
            </a:extLst>
          </p:cNvPr>
          <p:cNvGrpSpPr>
            <a:grpSpLocks noChangeAspect="1"/>
          </p:cNvGrpSpPr>
          <p:nvPr/>
        </p:nvGrpSpPr>
        <p:grpSpPr bwMode="auto">
          <a:xfrm>
            <a:off x="7956177" y="5596744"/>
            <a:ext cx="3759573" cy="531812"/>
            <a:chOff x="4934" y="3638"/>
            <a:chExt cx="2446" cy="346"/>
          </a:xfrm>
        </p:grpSpPr>
        <p:sp>
          <p:nvSpPr>
            <p:cNvPr id="24" name="AutoShape 3">
              <a:extLst>
                <a:ext uri="{FF2B5EF4-FFF2-40B4-BE49-F238E27FC236}">
                  <a16:creationId xmlns:a16="http://schemas.microsoft.com/office/drawing/2014/main" id="{75298E7B-C594-4DDC-BBB4-0EA92FD12E7D}"/>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a:extLst>
                <a:ext uri="{FF2B5EF4-FFF2-40B4-BE49-F238E27FC236}">
                  <a16:creationId xmlns:a16="http://schemas.microsoft.com/office/drawing/2014/main" id="{E6E275C0-4614-48D7-A803-A053A5993CD4}"/>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7">
              <a:extLst>
                <a:ext uri="{FF2B5EF4-FFF2-40B4-BE49-F238E27FC236}">
                  <a16:creationId xmlns:a16="http://schemas.microsoft.com/office/drawing/2014/main" id="{B43B6D6D-C42F-465C-8ED5-A6E7C4EBB8BA}"/>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a:extLst>
                <a:ext uri="{FF2B5EF4-FFF2-40B4-BE49-F238E27FC236}">
                  <a16:creationId xmlns:a16="http://schemas.microsoft.com/office/drawing/2014/main" id="{32F4BCB1-B46E-407A-9599-1DE1D4110CCF}"/>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a:extLst>
                <a:ext uri="{FF2B5EF4-FFF2-40B4-BE49-F238E27FC236}">
                  <a16:creationId xmlns:a16="http://schemas.microsoft.com/office/drawing/2014/main" id="{598C792E-67F4-473B-BFAF-4DE94CF5CEF4}"/>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a:extLst>
                <a:ext uri="{FF2B5EF4-FFF2-40B4-BE49-F238E27FC236}">
                  <a16:creationId xmlns:a16="http://schemas.microsoft.com/office/drawing/2014/main" id="{A23AF8F5-EC32-4447-B772-EA2BB44CE150}"/>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a:extLst>
                <a:ext uri="{FF2B5EF4-FFF2-40B4-BE49-F238E27FC236}">
                  <a16:creationId xmlns:a16="http://schemas.microsoft.com/office/drawing/2014/main" id="{81E0084E-CB6A-4610-AFE1-B41E84F0657F}"/>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a:extLst>
                <a:ext uri="{FF2B5EF4-FFF2-40B4-BE49-F238E27FC236}">
                  <a16:creationId xmlns:a16="http://schemas.microsoft.com/office/drawing/2014/main" id="{0A221073-DDCB-48BF-BD29-9974D34BB611}"/>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8" name="Date Placeholder 7">
            <a:extLst>
              <a:ext uri="{FF2B5EF4-FFF2-40B4-BE49-F238E27FC236}">
                <a16:creationId xmlns:a16="http://schemas.microsoft.com/office/drawing/2014/main" id="{182E47CC-254C-41EF-A3FE-EC34B7B1E7A0}"/>
              </a:ext>
            </a:extLst>
          </p:cNvPr>
          <p:cNvSpPr>
            <a:spLocks noGrp="1"/>
          </p:cNvSpPr>
          <p:nvPr>
            <p:ph type="dt" sz="half" idx="10"/>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D232D215-34B1-4BCC-A9B4-9321CFF21029}"/>
              </a:ext>
            </a:extLst>
          </p:cNvPr>
          <p:cNvSpPr>
            <a:spLocks noGrp="1"/>
          </p:cNvSpPr>
          <p:nvPr>
            <p:ph type="ftr" sz="quarter" idx="11"/>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0437B83A-4C07-4C63-85DD-621071248DDE}"/>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2404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bwMode="gray">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1"/>
                </a:solidFill>
                <a:latin typeface="+mn-lt"/>
              </a:defRPr>
            </a:lvl1pPr>
          </a:lstStyle>
          <a:p>
            <a:r>
              <a:rPr lang="en-US" noProof="0"/>
              <a:t>Click to edit Master title style</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j-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0" name="Group 4">
            <a:extLst>
              <a:ext uri="{FF2B5EF4-FFF2-40B4-BE49-F238E27FC236}">
                <a16:creationId xmlns:a16="http://schemas.microsoft.com/office/drawing/2014/main" id="{7504202C-3D37-41B1-A35C-298D1080C9BB}"/>
              </a:ext>
            </a:extLst>
          </p:cNvPr>
          <p:cNvGrpSpPr>
            <a:grpSpLocks noChangeAspect="1"/>
          </p:cNvGrpSpPr>
          <p:nvPr/>
        </p:nvGrpSpPr>
        <p:grpSpPr bwMode="auto">
          <a:xfrm>
            <a:off x="7956177" y="5596744"/>
            <a:ext cx="3759573" cy="531812"/>
            <a:chOff x="4934" y="3638"/>
            <a:chExt cx="2446" cy="346"/>
          </a:xfrm>
        </p:grpSpPr>
        <p:sp>
          <p:nvSpPr>
            <p:cNvPr id="25" name="AutoShape 3">
              <a:extLst>
                <a:ext uri="{FF2B5EF4-FFF2-40B4-BE49-F238E27FC236}">
                  <a16:creationId xmlns:a16="http://schemas.microsoft.com/office/drawing/2014/main" id="{968C4B4F-7E3E-4DCA-8FD2-149635B3CE5A}"/>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6">
              <a:extLst>
                <a:ext uri="{FF2B5EF4-FFF2-40B4-BE49-F238E27FC236}">
                  <a16:creationId xmlns:a16="http://schemas.microsoft.com/office/drawing/2014/main" id="{77197D01-165D-418F-8C88-60BDB0F36AD7}"/>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7">
              <a:extLst>
                <a:ext uri="{FF2B5EF4-FFF2-40B4-BE49-F238E27FC236}">
                  <a16:creationId xmlns:a16="http://schemas.microsoft.com/office/drawing/2014/main" id="{82D5EAA0-3B4C-44F2-A49A-4E6C7C352BA6}"/>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8">
              <a:extLst>
                <a:ext uri="{FF2B5EF4-FFF2-40B4-BE49-F238E27FC236}">
                  <a16:creationId xmlns:a16="http://schemas.microsoft.com/office/drawing/2014/main" id="{EF593979-9CB2-4C0D-BBAD-F62774E167EE}"/>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9">
              <a:extLst>
                <a:ext uri="{FF2B5EF4-FFF2-40B4-BE49-F238E27FC236}">
                  <a16:creationId xmlns:a16="http://schemas.microsoft.com/office/drawing/2014/main" id="{070BEC5D-925F-44F8-A961-4DF2ECD83CC0}"/>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0">
              <a:extLst>
                <a:ext uri="{FF2B5EF4-FFF2-40B4-BE49-F238E27FC236}">
                  <a16:creationId xmlns:a16="http://schemas.microsoft.com/office/drawing/2014/main" id="{170F3EC5-9D37-44B2-A56B-C9FFF7E5FA4B}"/>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a:extLst>
                <a:ext uri="{FF2B5EF4-FFF2-40B4-BE49-F238E27FC236}">
                  <a16:creationId xmlns:a16="http://schemas.microsoft.com/office/drawing/2014/main" id="{2F424640-F30B-48F3-9263-A4502ADA3133}"/>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a:extLst>
                <a:ext uri="{FF2B5EF4-FFF2-40B4-BE49-F238E27FC236}">
                  <a16:creationId xmlns:a16="http://schemas.microsoft.com/office/drawing/2014/main" id="{485C79C4-3CAA-45D0-8C35-CFC406285CF6}"/>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A768EF3F-B8CE-48F0-951C-AEE64C725803}"/>
              </a:ext>
            </a:extLst>
          </p:cNvPr>
          <p:cNvSpPr>
            <a:spLocks noGrp="1"/>
          </p:cNvSpPr>
          <p:nvPr>
            <p:ph type="dt" sz="half" idx="15"/>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B6A66C7D-B3B0-4D56-A84E-1B301E205C27}"/>
              </a:ext>
            </a:extLst>
          </p:cNvPr>
          <p:cNvSpPr>
            <a:spLocks noGrp="1"/>
          </p:cNvSpPr>
          <p:nvPr>
            <p:ph type="ftr" sz="quarter" idx="16"/>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D909BDBC-E2C3-4DDE-B6AC-72AFFC6AAE82}"/>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95898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254E-760F-46D3-A66A-FF103AF4F5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93FEB1-28A8-43DC-8CFE-6508DD84F1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4F2BC-EE51-488D-B7B5-7DBAB407EFDC}"/>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0F7533A5-04BF-45DB-B07E-3A17993D3F6A}"/>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D2CA612D-2E11-4653-9FD6-19BAE0D879E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6191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D3EFA-53A8-4493-9E7C-79FB77973BEB}"/>
              </a:ext>
            </a:extLst>
          </p:cNvPr>
          <p:cNvSpPr>
            <a:spLocks noGrp="1"/>
          </p:cNvSpPr>
          <p:nvPr>
            <p:ph type="title" orient="vert"/>
          </p:nvPr>
        </p:nvSpPr>
        <p:spPr>
          <a:xfrm>
            <a:off x="8724900" y="1268413"/>
            <a:ext cx="2628900" cy="47894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68A70-91EB-438C-9C08-389DAF83F873}"/>
              </a:ext>
            </a:extLst>
          </p:cNvPr>
          <p:cNvSpPr>
            <a:spLocks noGrp="1"/>
          </p:cNvSpPr>
          <p:nvPr>
            <p:ph type="body" orient="vert" idx="1"/>
          </p:nvPr>
        </p:nvSpPr>
        <p:spPr>
          <a:xfrm>
            <a:off x="550863" y="1268413"/>
            <a:ext cx="8021637" cy="4789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0BC9C-FEA3-4301-9970-0627BAF2CF6C}"/>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D9A4D984-B50F-44A7-8BAA-E95633AA0495}"/>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8655AEDF-A405-454D-9CAE-7014FE19869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0078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bwMode="gray">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4"/>
                </a:solidFill>
                <a:latin typeface="+mj-lt"/>
              </a:defRPr>
            </a:lvl1pPr>
          </a:lstStyle>
          <a:p>
            <a:r>
              <a:rPr lang="en-US" noProof="0"/>
              <a:t>Click to edit Master title style</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n-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6" name="Group 4">
            <a:extLst>
              <a:ext uri="{FF2B5EF4-FFF2-40B4-BE49-F238E27FC236}">
                <a16:creationId xmlns:a16="http://schemas.microsoft.com/office/drawing/2014/main" id="{7C62954C-88E3-4E4D-B9FD-B7661860E9C1}"/>
              </a:ext>
            </a:extLst>
          </p:cNvPr>
          <p:cNvGrpSpPr>
            <a:grpSpLocks noChangeAspect="1"/>
          </p:cNvGrpSpPr>
          <p:nvPr/>
        </p:nvGrpSpPr>
        <p:grpSpPr bwMode="auto">
          <a:xfrm>
            <a:off x="7956177" y="5596744"/>
            <a:ext cx="3759573" cy="531812"/>
            <a:chOff x="4934" y="3638"/>
            <a:chExt cx="2446" cy="346"/>
          </a:xfrm>
        </p:grpSpPr>
        <p:sp>
          <p:nvSpPr>
            <p:cNvPr id="27" name="AutoShape 3">
              <a:extLst>
                <a:ext uri="{FF2B5EF4-FFF2-40B4-BE49-F238E27FC236}">
                  <a16:creationId xmlns:a16="http://schemas.microsoft.com/office/drawing/2014/main" id="{AA84D414-2A50-4C3E-94F0-111672F2DBE5}"/>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6">
              <a:extLst>
                <a:ext uri="{FF2B5EF4-FFF2-40B4-BE49-F238E27FC236}">
                  <a16:creationId xmlns:a16="http://schemas.microsoft.com/office/drawing/2014/main" id="{E14CF157-97FC-4768-9A33-DB8CF5F87658}"/>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7">
              <a:extLst>
                <a:ext uri="{FF2B5EF4-FFF2-40B4-BE49-F238E27FC236}">
                  <a16:creationId xmlns:a16="http://schemas.microsoft.com/office/drawing/2014/main" id="{D5B98D65-1ABF-481F-A75E-04CC8D3A474F}"/>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8">
              <a:extLst>
                <a:ext uri="{FF2B5EF4-FFF2-40B4-BE49-F238E27FC236}">
                  <a16:creationId xmlns:a16="http://schemas.microsoft.com/office/drawing/2014/main" id="{39565706-EA65-4499-9C63-4987397CA539}"/>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9">
              <a:extLst>
                <a:ext uri="{FF2B5EF4-FFF2-40B4-BE49-F238E27FC236}">
                  <a16:creationId xmlns:a16="http://schemas.microsoft.com/office/drawing/2014/main" id="{07EE7011-CB5E-4946-9879-897643C57370}"/>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0">
              <a:extLst>
                <a:ext uri="{FF2B5EF4-FFF2-40B4-BE49-F238E27FC236}">
                  <a16:creationId xmlns:a16="http://schemas.microsoft.com/office/drawing/2014/main" id="{14FF3FDC-1D0F-4DD8-9CAA-9F1F894AC330}"/>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1">
              <a:extLst>
                <a:ext uri="{FF2B5EF4-FFF2-40B4-BE49-F238E27FC236}">
                  <a16:creationId xmlns:a16="http://schemas.microsoft.com/office/drawing/2014/main" id="{4009415C-1F3A-4A22-AF4D-223EBF3329EA}"/>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2">
              <a:extLst>
                <a:ext uri="{FF2B5EF4-FFF2-40B4-BE49-F238E27FC236}">
                  <a16:creationId xmlns:a16="http://schemas.microsoft.com/office/drawing/2014/main" id="{37E15B85-4D4D-42ED-BFA4-E5A9F1625FE8}"/>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5FC1F83F-76FA-4728-9870-AF430D95D9B1}"/>
              </a:ext>
            </a:extLst>
          </p:cNvPr>
          <p:cNvSpPr>
            <a:spLocks noGrp="1"/>
          </p:cNvSpPr>
          <p:nvPr>
            <p:ph type="dt" sz="half" idx="15"/>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A7204503-3D55-4DF0-A410-DD0B87CE66E6}"/>
              </a:ext>
            </a:extLst>
          </p:cNvPr>
          <p:cNvSpPr>
            <a:spLocks noGrp="1"/>
          </p:cNvSpPr>
          <p:nvPr>
            <p:ph type="ftr" sz="quarter" idx="16"/>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0AD8002C-AEE9-4859-A0C5-5FED69A3CD36}"/>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86987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bwMode="gray">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4"/>
                </a:solidFill>
                <a:latin typeface="+mj-lt"/>
              </a:defRPr>
            </a:lvl1pPr>
          </a:lstStyle>
          <a:p>
            <a:r>
              <a:rPr lang="en-US" noProof="0"/>
              <a:t>Click to edit Master title style</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n-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rIns="0"/>
          <a:lstStyle>
            <a:lvl1pPr marL="0" indent="0">
              <a:buNone/>
              <a:defRPr>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6" name="Group 4">
            <a:extLst>
              <a:ext uri="{FF2B5EF4-FFF2-40B4-BE49-F238E27FC236}">
                <a16:creationId xmlns:a16="http://schemas.microsoft.com/office/drawing/2014/main" id="{1891DD04-546D-4846-AC63-BBA584E2AACB}"/>
              </a:ext>
            </a:extLst>
          </p:cNvPr>
          <p:cNvGrpSpPr>
            <a:grpSpLocks noChangeAspect="1"/>
          </p:cNvGrpSpPr>
          <p:nvPr/>
        </p:nvGrpSpPr>
        <p:grpSpPr bwMode="auto">
          <a:xfrm>
            <a:off x="7956177" y="5596744"/>
            <a:ext cx="3759573" cy="531812"/>
            <a:chOff x="4934" y="3638"/>
            <a:chExt cx="2446" cy="346"/>
          </a:xfrm>
        </p:grpSpPr>
        <p:sp>
          <p:nvSpPr>
            <p:cNvPr id="27" name="AutoShape 3">
              <a:extLst>
                <a:ext uri="{FF2B5EF4-FFF2-40B4-BE49-F238E27FC236}">
                  <a16:creationId xmlns:a16="http://schemas.microsoft.com/office/drawing/2014/main" id="{ECC5D20D-8D3C-4DAE-8DCE-724C2583365F}"/>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6">
              <a:extLst>
                <a:ext uri="{FF2B5EF4-FFF2-40B4-BE49-F238E27FC236}">
                  <a16:creationId xmlns:a16="http://schemas.microsoft.com/office/drawing/2014/main" id="{9874156E-BA7C-4585-9840-CAD5E2F2A5F8}"/>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7">
              <a:extLst>
                <a:ext uri="{FF2B5EF4-FFF2-40B4-BE49-F238E27FC236}">
                  <a16:creationId xmlns:a16="http://schemas.microsoft.com/office/drawing/2014/main" id="{5941857F-39C5-402C-A69F-72D4C39231C7}"/>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8">
              <a:extLst>
                <a:ext uri="{FF2B5EF4-FFF2-40B4-BE49-F238E27FC236}">
                  <a16:creationId xmlns:a16="http://schemas.microsoft.com/office/drawing/2014/main" id="{A13008E1-0248-44D8-86BE-198D0E0EEC47}"/>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9">
              <a:extLst>
                <a:ext uri="{FF2B5EF4-FFF2-40B4-BE49-F238E27FC236}">
                  <a16:creationId xmlns:a16="http://schemas.microsoft.com/office/drawing/2014/main" id="{093C44CA-FDF2-4A93-B337-F204996D5E4F}"/>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0">
              <a:extLst>
                <a:ext uri="{FF2B5EF4-FFF2-40B4-BE49-F238E27FC236}">
                  <a16:creationId xmlns:a16="http://schemas.microsoft.com/office/drawing/2014/main" id="{EB726D71-2B78-488A-A266-92FDABE8DB1D}"/>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1">
              <a:extLst>
                <a:ext uri="{FF2B5EF4-FFF2-40B4-BE49-F238E27FC236}">
                  <a16:creationId xmlns:a16="http://schemas.microsoft.com/office/drawing/2014/main" id="{DA9E46A2-4A21-405A-B137-A7DDF8BA8B8B}"/>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2">
              <a:extLst>
                <a:ext uri="{FF2B5EF4-FFF2-40B4-BE49-F238E27FC236}">
                  <a16:creationId xmlns:a16="http://schemas.microsoft.com/office/drawing/2014/main" id="{4414A5AB-E5DE-4C8B-B011-B4AB30520190}"/>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5829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774C-A1A4-4EF8-B2F8-B07136D13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848"/>
            <a:ext cx="11090274" cy="3997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E49E9B7-F121-4725-A71A-281B45D1B6AE}"/>
              </a:ext>
            </a:extLst>
          </p:cNvPr>
          <p:cNvSpPr>
            <a:spLocks noGrp="1"/>
          </p:cNvSpPr>
          <p:nvPr>
            <p:ph type="dt" sz="half" idx="10"/>
          </p:nvPr>
        </p:nvSpPr>
        <p:spPr/>
        <p:txBody>
          <a:bodyPr/>
          <a:lstStyle/>
          <a:p>
            <a:r>
              <a:rPr lang="de-DE"/>
              <a:t>January 30, 2019</a:t>
            </a:r>
            <a:endParaRPr lang="en-US" dirty="0"/>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en-US" dirty="0"/>
              <a:t>TFC Training</a:t>
            </a:r>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5958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774C-A1A4-4EF8-B2F8-B07136D13B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848"/>
            <a:ext cx="11090274" cy="3997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latshållare för text 7">
            <a:extLst>
              <a:ext uri="{FF2B5EF4-FFF2-40B4-BE49-F238E27FC236}">
                <a16:creationId xmlns:a16="http://schemas.microsoft.com/office/drawing/2014/main" id="{2032898D-DBA5-4872-96E1-24994EE37239}"/>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
        <p:nvSpPr>
          <p:cNvPr id="7" name="Date Placeholder 6">
            <a:extLst>
              <a:ext uri="{FF2B5EF4-FFF2-40B4-BE49-F238E27FC236}">
                <a16:creationId xmlns:a16="http://schemas.microsoft.com/office/drawing/2014/main" id="{46201593-57F4-4F93-A574-C2DEBB93DABE}"/>
              </a:ext>
            </a:extLst>
          </p:cNvPr>
          <p:cNvSpPr>
            <a:spLocks noGrp="1"/>
          </p:cNvSpPr>
          <p:nvPr>
            <p:ph type="dt" sz="half" idx="14"/>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563EBC9F-FF99-40B6-9397-B96862418430}"/>
              </a:ext>
            </a:extLst>
          </p:cNvPr>
          <p:cNvSpPr>
            <a:spLocks noGrp="1"/>
          </p:cNvSpPr>
          <p:nvPr>
            <p:ph type="ftr" sz="quarter" idx="15"/>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170AF97A-121A-4AF0-8E84-1686C73340B8}"/>
              </a:ext>
            </a:extLst>
          </p:cNvPr>
          <p:cNvSpPr>
            <a:spLocks noGrp="1"/>
          </p:cNvSpPr>
          <p:nvPr>
            <p:ph type="sldNum" sz="quarter" idx="16"/>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011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1">
    <p:bg bwMode="gray">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vl1pPr>
          </a:lstStyle>
          <a:p>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B105206E-31D0-4C84-A1D6-E0491F3D1562}"/>
              </a:ext>
            </a:extLst>
          </p:cNvPr>
          <p:cNvSpPr>
            <a:spLocks noGrp="1"/>
          </p:cNvSpPr>
          <p:nvPr>
            <p:ph type="dt" sz="half" idx="10"/>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488947BA-D4E2-418E-A2E4-119B7D2A3C6E}"/>
              </a:ext>
            </a:extLst>
          </p:cNvPr>
          <p:cNvSpPr>
            <a:spLocks noGrp="1"/>
          </p:cNvSpPr>
          <p:nvPr>
            <p:ph type="ftr" sz="quarter" idx="11"/>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88A3C779-6E89-495A-A066-D1F404C9A57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42277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2">
    <p:bg bwMode="gray">
      <p:bgPr>
        <a:solidFill>
          <a:schemeClr val="accent4"/>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atin typeface="+mn-lt"/>
              </a:defRPr>
            </a:lvl1pPr>
          </a:lstStyle>
          <a:p>
            <a:pPr lvl="0"/>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77041FFD-2DE9-4D35-84B1-46006E10DA69}"/>
              </a:ext>
            </a:extLst>
          </p:cNvPr>
          <p:cNvSpPr>
            <a:spLocks noGrp="1"/>
          </p:cNvSpPr>
          <p:nvPr>
            <p:ph type="dt" sz="half" idx="10"/>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4606A202-68D8-44FC-B0DD-3D61AA5272BC}"/>
              </a:ext>
            </a:extLst>
          </p:cNvPr>
          <p:cNvSpPr>
            <a:spLocks noGrp="1"/>
          </p:cNvSpPr>
          <p:nvPr>
            <p:ph type="ftr" sz="quarter" idx="11"/>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4D7B7370-E20D-4EA7-81A1-D44A8ACFAA8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0995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3">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solidFill>
                  <a:schemeClr val="accent4"/>
                </a:solidFill>
                <a:latin typeface="+mj-lt"/>
              </a:defRPr>
            </a:lvl1pPr>
          </a:lstStyle>
          <a:p>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FFFFFF"/>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6EB9E836-07E7-44BC-BDDB-F556025CF896}"/>
              </a:ext>
            </a:extLst>
          </p:cNvPr>
          <p:cNvSpPr>
            <a:spLocks noGrp="1"/>
          </p:cNvSpPr>
          <p:nvPr>
            <p:ph type="dt" sz="half" idx="10"/>
          </p:nvPr>
        </p:nvSpPr>
        <p:spPr/>
        <p:txBody>
          <a:bodyPr/>
          <a:lstStyle/>
          <a:p>
            <a:r>
              <a:rPr lang="de-DE"/>
              <a:t>January 30, 2019</a:t>
            </a:r>
            <a:endParaRPr lang="en-US" dirty="0"/>
          </a:p>
        </p:txBody>
      </p:sp>
      <p:sp>
        <p:nvSpPr>
          <p:cNvPr id="9" name="Footer Placeholder 8">
            <a:extLst>
              <a:ext uri="{FF2B5EF4-FFF2-40B4-BE49-F238E27FC236}">
                <a16:creationId xmlns:a16="http://schemas.microsoft.com/office/drawing/2014/main" id="{C4F0EE0D-16AE-4BB6-BA6C-984F21A23DC6}"/>
              </a:ext>
            </a:extLst>
          </p:cNvPr>
          <p:cNvSpPr>
            <a:spLocks noGrp="1"/>
          </p:cNvSpPr>
          <p:nvPr>
            <p:ph type="ftr" sz="quarter" idx="11"/>
          </p:nvPr>
        </p:nvSpPr>
        <p:spPr/>
        <p:txBody>
          <a:bodyPr/>
          <a:lstStyle/>
          <a:p>
            <a:r>
              <a:rPr lang="en-US" dirty="0"/>
              <a:t>TFC Training</a:t>
            </a:r>
          </a:p>
        </p:txBody>
      </p:sp>
      <p:sp>
        <p:nvSpPr>
          <p:cNvPr id="10" name="Slide Number Placeholder 9">
            <a:extLst>
              <a:ext uri="{FF2B5EF4-FFF2-40B4-BE49-F238E27FC236}">
                <a16:creationId xmlns:a16="http://schemas.microsoft.com/office/drawing/2014/main" id="{0B57A166-9AEB-4B2B-963C-DD495AF6EA9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3555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D7EF77-A727-4568-B5DC-A34A9CEE0670}"/>
              </a:ext>
            </a:extLst>
          </p:cNvPr>
          <p:cNvSpPr/>
          <p:nvPr/>
        </p:nvSpPr>
        <p:spPr bwMode="gray">
          <a:xfrm>
            <a:off x="0" y="6597650"/>
            <a:ext cx="12192000" cy="260350"/>
          </a:xfrm>
          <a:prstGeom prst="rect">
            <a:avLst/>
          </a:prstGeom>
          <a:solidFill>
            <a:srgbClr val="FFFFFF">
              <a:alpha val="74902"/>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Placeholder 1">
            <a:extLst>
              <a:ext uri="{FF2B5EF4-FFF2-40B4-BE49-F238E27FC236}">
                <a16:creationId xmlns:a16="http://schemas.microsoft.com/office/drawing/2014/main" id="{387758EB-B969-4E8E-A6DB-53FBBB64F412}"/>
              </a:ext>
            </a:extLst>
          </p:cNvPr>
          <p:cNvSpPr>
            <a:spLocks noGrp="1"/>
          </p:cNvSpPr>
          <p:nvPr>
            <p:ph type="title"/>
          </p:nvPr>
        </p:nvSpPr>
        <p:spPr bwMode="gray">
          <a:xfrm>
            <a:off x="550864" y="1196975"/>
            <a:ext cx="11090274" cy="443198"/>
          </a:xfrm>
          <a:prstGeom prst="rect">
            <a:avLst/>
          </a:prstGeom>
        </p:spPr>
        <p:txBody>
          <a:bodyPr vert="horz" wrap="square" lIns="0" tIns="0" rIns="0" bIns="0" rtlCol="0" anchor="t" anchorCtr="0">
            <a:spAutoFit/>
          </a:bodyPr>
          <a:lstStyle/>
          <a:p>
            <a:r>
              <a:rPr lang="sv-SE" dirty="0"/>
              <a:t>Klicka här för att ändra mall för rubrikformat</a:t>
            </a:r>
            <a:endParaRPr lang="en-US" dirty="0"/>
          </a:p>
        </p:txBody>
      </p:sp>
      <p:sp>
        <p:nvSpPr>
          <p:cNvPr id="3" name="Text Placeholder 2">
            <a:extLst>
              <a:ext uri="{FF2B5EF4-FFF2-40B4-BE49-F238E27FC236}">
                <a16:creationId xmlns:a16="http://schemas.microsoft.com/office/drawing/2014/main" id="{9893E4A6-D057-4E55-817D-EA89E61F8D29}"/>
              </a:ext>
            </a:extLst>
          </p:cNvPr>
          <p:cNvSpPr>
            <a:spLocks noGrp="1"/>
          </p:cNvSpPr>
          <p:nvPr>
            <p:ph type="body" idx="1"/>
          </p:nvPr>
        </p:nvSpPr>
        <p:spPr bwMode="gray">
          <a:xfrm>
            <a:off x="550864" y="2060848"/>
            <a:ext cx="11090274" cy="399705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092E87-2268-41FC-8B5C-7F2F29FA1C04}"/>
              </a:ext>
            </a:extLst>
          </p:cNvPr>
          <p:cNvSpPr>
            <a:spLocks noGrp="1"/>
          </p:cNvSpPr>
          <p:nvPr>
            <p:ph type="dt" sz="half" idx="2"/>
          </p:nvPr>
        </p:nvSpPr>
        <p:spPr bwMode="gray">
          <a:xfrm>
            <a:off x="550863" y="6665884"/>
            <a:ext cx="864617" cy="123111"/>
          </a:xfrm>
          <a:prstGeom prst="rect">
            <a:avLst/>
          </a:prstGeom>
        </p:spPr>
        <p:txBody>
          <a:bodyPr vert="horz" wrap="none" lIns="0" tIns="0" rIns="0" bIns="0" rtlCol="0" anchor="b" anchorCtr="0">
            <a:spAutoFit/>
          </a:bodyPr>
          <a:lstStyle>
            <a:lvl1pPr algn="l">
              <a:defRPr sz="800">
                <a:solidFill>
                  <a:schemeClr val="tx1"/>
                </a:solidFill>
                <a:latin typeface="+mn-lt"/>
              </a:defRPr>
            </a:lvl1pPr>
          </a:lstStyle>
          <a:p>
            <a:r>
              <a:rPr lang="de-DE"/>
              <a:t>January 30, 2019</a:t>
            </a:r>
            <a:endParaRPr lang="en-US" dirty="0"/>
          </a:p>
        </p:txBody>
      </p:sp>
      <p:sp>
        <p:nvSpPr>
          <p:cNvPr id="5" name="Footer Placeholder 4">
            <a:extLst>
              <a:ext uri="{FF2B5EF4-FFF2-40B4-BE49-F238E27FC236}">
                <a16:creationId xmlns:a16="http://schemas.microsoft.com/office/drawing/2014/main" id="{7325CA7F-36FA-4091-AE31-3B4A6E571567}"/>
              </a:ext>
            </a:extLst>
          </p:cNvPr>
          <p:cNvSpPr>
            <a:spLocks noGrp="1"/>
          </p:cNvSpPr>
          <p:nvPr>
            <p:ph type="ftr" sz="quarter" idx="3"/>
          </p:nvPr>
        </p:nvSpPr>
        <p:spPr bwMode="gray">
          <a:xfrm>
            <a:off x="1631949" y="6665884"/>
            <a:ext cx="2519363" cy="123111"/>
          </a:xfrm>
          <a:prstGeom prst="rect">
            <a:avLst/>
          </a:prstGeom>
        </p:spPr>
        <p:txBody>
          <a:bodyPr vert="horz" wrap="square" lIns="0" tIns="0" rIns="0" bIns="0" rtlCol="0" anchor="b" anchorCtr="0">
            <a:spAutoFit/>
          </a:bodyPr>
          <a:lstStyle>
            <a:lvl1pPr algn="l">
              <a:defRPr sz="800">
                <a:solidFill>
                  <a:schemeClr val="tx1"/>
                </a:solidFill>
                <a:latin typeface="+mn-lt"/>
              </a:defRPr>
            </a:lvl1pPr>
          </a:lstStyle>
          <a:p>
            <a:r>
              <a:rPr lang="en-US" dirty="0"/>
              <a:t>TFC Training</a:t>
            </a:r>
          </a:p>
        </p:txBody>
      </p:sp>
      <p:sp>
        <p:nvSpPr>
          <p:cNvPr id="6" name="Slide Number Placeholder 5">
            <a:extLst>
              <a:ext uri="{FF2B5EF4-FFF2-40B4-BE49-F238E27FC236}">
                <a16:creationId xmlns:a16="http://schemas.microsoft.com/office/drawing/2014/main" id="{1D5838CD-8504-4557-B793-9202730D80C5}"/>
              </a:ext>
            </a:extLst>
          </p:cNvPr>
          <p:cNvSpPr>
            <a:spLocks noGrp="1"/>
          </p:cNvSpPr>
          <p:nvPr>
            <p:ph type="sldNum" sz="quarter" idx="4"/>
          </p:nvPr>
        </p:nvSpPr>
        <p:spPr bwMode="gray">
          <a:xfrm>
            <a:off x="203296" y="6665884"/>
            <a:ext cx="144270" cy="123111"/>
          </a:xfrm>
          <a:prstGeom prst="rect">
            <a:avLst/>
          </a:prstGeom>
        </p:spPr>
        <p:txBody>
          <a:bodyPr vert="horz" wrap="none" lIns="0" tIns="0" rIns="0" bIns="0" rtlCol="0" anchor="b" anchorCtr="0">
            <a:spAutoFit/>
          </a:bodyPr>
          <a:lstStyle>
            <a:lvl1pPr algn="ctr">
              <a:defRPr sz="800">
                <a:solidFill>
                  <a:schemeClr val="tx1"/>
                </a:solidFill>
                <a:latin typeface="+mn-lt"/>
              </a:defRPr>
            </a:lvl1pPr>
          </a:lstStyle>
          <a:p>
            <a:fld id="{07CEE681-EA8A-4B77-829B-1539858EA44F}" type="slidenum">
              <a:rPr lang="en-US" smtClean="0"/>
              <a:pPr/>
              <a:t>‹#›</a:t>
            </a:fld>
            <a:endParaRPr lang="en-US" dirty="0"/>
          </a:p>
        </p:txBody>
      </p:sp>
      <p:sp>
        <p:nvSpPr>
          <p:cNvPr id="22" name="Rektangel 14">
            <a:extLst>
              <a:ext uri="{FF2B5EF4-FFF2-40B4-BE49-F238E27FC236}">
                <a16:creationId xmlns:a16="http://schemas.microsoft.com/office/drawing/2014/main" id="{AE2D0A8D-9006-4B1F-9ADC-3F6E830F3901}"/>
              </a:ext>
            </a:extLst>
          </p:cNvPr>
          <p:cNvSpPr/>
          <p:nvPr/>
        </p:nvSpPr>
        <p:spPr>
          <a:xfrm>
            <a:off x="0" y="0"/>
            <a:ext cx="12192000" cy="6921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v-SE" sz="2000" dirty="0">
                <a:solidFill>
                  <a:schemeClr val="bg1"/>
                </a:solidFill>
              </a:rPr>
              <a:t>       </a:t>
            </a:r>
          </a:p>
        </p:txBody>
      </p:sp>
      <p:grpSp>
        <p:nvGrpSpPr>
          <p:cNvPr id="32" name="Grupp 31">
            <a:extLst>
              <a:ext uri="{FF2B5EF4-FFF2-40B4-BE49-F238E27FC236}">
                <a16:creationId xmlns:a16="http://schemas.microsoft.com/office/drawing/2014/main" id="{FDC86FD3-2347-4335-8E2A-220A3E5ABAF7}"/>
              </a:ext>
            </a:extLst>
          </p:cNvPr>
          <p:cNvGrpSpPr>
            <a:grpSpLocks noChangeAspect="1"/>
          </p:cNvGrpSpPr>
          <p:nvPr/>
        </p:nvGrpSpPr>
        <p:grpSpPr>
          <a:xfrm>
            <a:off x="517409" y="265590"/>
            <a:ext cx="1592262" cy="223838"/>
            <a:chOff x="10052051" y="6354763"/>
            <a:chExt cx="1592262" cy="223838"/>
          </a:xfrm>
          <a:solidFill>
            <a:srgbClr val="001F47"/>
          </a:solidFill>
        </p:grpSpPr>
        <p:sp>
          <p:nvSpPr>
            <p:cNvPr id="34" name="Freeform 6">
              <a:extLst>
                <a:ext uri="{FF2B5EF4-FFF2-40B4-BE49-F238E27FC236}">
                  <a16:creationId xmlns:a16="http://schemas.microsoft.com/office/drawing/2014/main" id="{3FD0AFC6-F30C-4B2D-9CAC-3898F718AD8D}"/>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5" name="Freeform 7">
              <a:extLst>
                <a:ext uri="{FF2B5EF4-FFF2-40B4-BE49-F238E27FC236}">
                  <a16:creationId xmlns:a16="http://schemas.microsoft.com/office/drawing/2014/main" id="{BCDD94C1-CE64-4FA7-AA48-675741C17A75}"/>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6" name="Freeform 8">
              <a:extLst>
                <a:ext uri="{FF2B5EF4-FFF2-40B4-BE49-F238E27FC236}">
                  <a16:creationId xmlns:a16="http://schemas.microsoft.com/office/drawing/2014/main" id="{AC210E19-FEA0-458A-8BB3-3D050C8DD83D}"/>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7" name="Freeform 9">
              <a:extLst>
                <a:ext uri="{FF2B5EF4-FFF2-40B4-BE49-F238E27FC236}">
                  <a16:creationId xmlns:a16="http://schemas.microsoft.com/office/drawing/2014/main" id="{84354C6F-8977-45E8-ACEB-3609AA3CAD37}"/>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8" name="Freeform 10">
              <a:extLst>
                <a:ext uri="{FF2B5EF4-FFF2-40B4-BE49-F238E27FC236}">
                  <a16:creationId xmlns:a16="http://schemas.microsoft.com/office/drawing/2014/main" id="{04F61A00-D14A-4B1E-AA2F-A4238E6AD660}"/>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9" name="Freeform 11">
              <a:extLst>
                <a:ext uri="{FF2B5EF4-FFF2-40B4-BE49-F238E27FC236}">
                  <a16:creationId xmlns:a16="http://schemas.microsoft.com/office/drawing/2014/main" id="{641D061A-9FAC-4A2B-8CAF-9CF42D8C5F7F}"/>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0" name="Freeform 12">
              <a:extLst>
                <a:ext uri="{FF2B5EF4-FFF2-40B4-BE49-F238E27FC236}">
                  <a16:creationId xmlns:a16="http://schemas.microsoft.com/office/drawing/2014/main" id="{7A32660A-3992-4EC4-8AA5-32DFEF0AD8E4}"/>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30" name="Text Box 11">
            <a:extLst>
              <a:ext uri="{FF2B5EF4-FFF2-40B4-BE49-F238E27FC236}">
                <a16:creationId xmlns:a16="http://schemas.microsoft.com/office/drawing/2014/main" id="{89836005-57A3-467F-9D5D-43253F5A5C7C}"/>
              </a:ext>
            </a:extLst>
          </p:cNvPr>
          <p:cNvSpPr txBox="1">
            <a:spLocks noChangeArrowheads="1"/>
          </p:cNvSpPr>
          <p:nvPr/>
        </p:nvSpPr>
        <p:spPr bwMode="gray">
          <a:xfrm>
            <a:off x="4151784" y="6665884"/>
            <a:ext cx="226825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p>
            <a:pPr algn="r"/>
            <a:r>
              <a:rPr lang="en-US" sz="800" baseline="0" noProof="1">
                <a:solidFill>
                  <a:schemeClr val="tx1"/>
                </a:solidFill>
                <a:latin typeface="Barlow" charset="0"/>
                <a:ea typeface="Barlow" charset="0"/>
                <a:cs typeface="Barlow" charset="0"/>
              </a:rPr>
              <a:t>© 2018 Copyright Veoneer Inc. All Rights Reserved</a:t>
            </a:r>
          </a:p>
        </p:txBody>
      </p:sp>
    </p:spTree>
    <p:extLst>
      <p:ext uri="{BB962C8B-B14F-4D97-AF65-F5344CB8AC3E}">
        <p14:creationId xmlns:p14="http://schemas.microsoft.com/office/powerpoint/2010/main" val="410144030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47">
          <p15:clr>
            <a:srgbClr val="F26B43"/>
          </p15:clr>
        </p15:guide>
        <p15:guide id="11" pos="7333">
          <p15:clr>
            <a:srgbClr val="F26B43"/>
          </p15:clr>
        </p15:guide>
        <p15:guide id="12" orient="horz" pos="1162">
          <p15:clr>
            <a:srgbClr val="F26B43"/>
          </p15:clr>
        </p15:guide>
        <p15:guide id="13" orient="horz" pos="3816">
          <p15:clr>
            <a:srgbClr val="F26B43"/>
          </p15:clr>
        </p15:guide>
        <p15:guide id="14" orient="horz" pos="754">
          <p15:clr>
            <a:srgbClr val="F26B43"/>
          </p15:clr>
        </p15:guide>
        <p15:guide id="17" orient="horz" pos="1298">
          <p15:clr>
            <a:srgbClr val="F26B43"/>
          </p15:clr>
        </p15:guide>
        <p15:guide id="18" orient="horz" pos="799">
          <p15:clr>
            <a:srgbClr val="F26B43"/>
          </p15:clr>
        </p15:guide>
        <p15:guide id="21" orient="horz" pos="459">
          <p15:clr>
            <a:srgbClr val="F26B43"/>
          </p15:clr>
        </p15:guide>
        <p15:guide id="24" orient="horz" pos="3974" userDrawn="1">
          <p15:clr>
            <a:srgbClr val="F26B43"/>
          </p15:clr>
        </p15:guide>
        <p15:guide id="2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6B02-95B8-415E-9195-A73F2968623E}"/>
              </a:ext>
            </a:extLst>
          </p:cNvPr>
          <p:cNvSpPr>
            <a:spLocks noGrp="1"/>
          </p:cNvSpPr>
          <p:nvPr>
            <p:ph type="ctrTitle"/>
          </p:nvPr>
        </p:nvSpPr>
        <p:spPr>
          <a:xfrm>
            <a:off x="730783" y="2232342"/>
            <a:ext cx="6057367" cy="738664"/>
          </a:xfrm>
        </p:spPr>
        <p:txBody>
          <a:bodyPr/>
          <a:lstStyle/>
          <a:p>
            <a:r>
              <a:rPr lang="en-US" dirty="0"/>
              <a:t>TFC Training</a:t>
            </a:r>
          </a:p>
        </p:txBody>
      </p:sp>
      <p:sp>
        <p:nvSpPr>
          <p:cNvPr id="4" name="Text Placeholder 3">
            <a:extLst>
              <a:ext uri="{FF2B5EF4-FFF2-40B4-BE49-F238E27FC236}">
                <a16:creationId xmlns:a16="http://schemas.microsoft.com/office/drawing/2014/main" id="{C5AD6122-9BF5-4B81-A059-923A44B5F215}"/>
              </a:ext>
            </a:extLst>
          </p:cNvPr>
          <p:cNvSpPr>
            <a:spLocks noGrp="1"/>
          </p:cNvSpPr>
          <p:nvPr>
            <p:ph type="body" sz="quarter" idx="13"/>
          </p:nvPr>
        </p:nvSpPr>
        <p:spPr>
          <a:xfrm>
            <a:off x="730783" y="3212976"/>
            <a:ext cx="6733369" cy="1488875"/>
          </a:xfrm>
        </p:spPr>
        <p:txBody>
          <a:bodyPr/>
          <a:lstStyle/>
          <a:p>
            <a:pPr marL="742950" indent="-742950">
              <a:buFont typeface="+mj-lt"/>
              <a:buAutoNum type="arabicPeriod"/>
            </a:pPr>
            <a:r>
              <a:rPr lang="en-US" sz="3600" dirty="0"/>
              <a:t>Overview</a:t>
            </a:r>
          </a:p>
          <a:p>
            <a:pPr marL="742950" indent="-742950">
              <a:buFont typeface="+mj-lt"/>
              <a:buAutoNum type="arabicPeriod"/>
            </a:pPr>
            <a:r>
              <a:rPr lang="en-US" sz="3600" dirty="0"/>
              <a:t>Template details</a:t>
            </a:r>
          </a:p>
        </p:txBody>
      </p:sp>
      <p:sp>
        <p:nvSpPr>
          <p:cNvPr id="6" name="Date Placeholder 5">
            <a:extLst>
              <a:ext uri="{FF2B5EF4-FFF2-40B4-BE49-F238E27FC236}">
                <a16:creationId xmlns:a16="http://schemas.microsoft.com/office/drawing/2014/main" id="{A2A70B9B-3C7D-40BF-B144-FE8CA7CAF1ED}"/>
              </a:ext>
            </a:extLst>
          </p:cNvPr>
          <p:cNvSpPr>
            <a:spLocks noGrp="1"/>
          </p:cNvSpPr>
          <p:nvPr>
            <p:ph type="dt" sz="half" idx="15"/>
          </p:nvPr>
        </p:nvSpPr>
        <p:spPr/>
        <p:txBody>
          <a:bodyPr/>
          <a:lstStyle/>
          <a:p>
            <a:r>
              <a:rPr lang="de-DE"/>
              <a:t>January 30, 2019</a:t>
            </a:r>
            <a:endParaRPr lang="en-US" dirty="0"/>
          </a:p>
        </p:txBody>
      </p:sp>
      <p:sp>
        <p:nvSpPr>
          <p:cNvPr id="7" name="Footer Placeholder 6">
            <a:extLst>
              <a:ext uri="{FF2B5EF4-FFF2-40B4-BE49-F238E27FC236}">
                <a16:creationId xmlns:a16="http://schemas.microsoft.com/office/drawing/2014/main" id="{2D3E82DD-B0A8-4DC8-97BA-0427882225DF}"/>
              </a:ext>
            </a:extLst>
          </p:cNvPr>
          <p:cNvSpPr>
            <a:spLocks noGrp="1"/>
          </p:cNvSpPr>
          <p:nvPr>
            <p:ph type="ftr" sz="quarter" idx="16"/>
          </p:nvPr>
        </p:nvSpPr>
        <p:spPr/>
        <p:txBody>
          <a:bodyPr/>
          <a:lstStyle/>
          <a:p>
            <a:r>
              <a:rPr lang="en-US" dirty="0"/>
              <a:t>TFC Training</a:t>
            </a:r>
          </a:p>
        </p:txBody>
      </p:sp>
      <p:sp>
        <p:nvSpPr>
          <p:cNvPr id="8" name="Slide Number Placeholder 7">
            <a:extLst>
              <a:ext uri="{FF2B5EF4-FFF2-40B4-BE49-F238E27FC236}">
                <a16:creationId xmlns:a16="http://schemas.microsoft.com/office/drawing/2014/main" id="{06D80988-08F7-43F4-9466-AD159364CF38}"/>
              </a:ext>
            </a:extLst>
          </p:cNvPr>
          <p:cNvSpPr>
            <a:spLocks noGrp="1"/>
          </p:cNvSpPr>
          <p:nvPr>
            <p:ph type="sldNum" sz="quarter" idx="17"/>
          </p:nvPr>
        </p:nvSpPr>
        <p:spPr/>
        <p:txBody>
          <a:bodyPr/>
          <a:lstStyle/>
          <a:p>
            <a:fld id="{07CEE681-EA8A-4B77-829B-1539858EA44F}" type="slidenum">
              <a:rPr lang="en-US" smtClean="0"/>
              <a:pPr/>
              <a:t>1</a:t>
            </a:fld>
            <a:endParaRPr lang="en-US" dirty="0"/>
          </a:p>
        </p:txBody>
      </p:sp>
    </p:spTree>
    <p:extLst>
      <p:ext uri="{BB962C8B-B14F-4D97-AF65-F5344CB8AC3E}">
        <p14:creationId xmlns:p14="http://schemas.microsoft.com/office/powerpoint/2010/main" val="21230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4459-00E9-4D2E-A61E-CD1CC8FE7475}"/>
              </a:ext>
            </a:extLst>
          </p:cNvPr>
          <p:cNvSpPr>
            <a:spLocks noGrp="1"/>
          </p:cNvSpPr>
          <p:nvPr>
            <p:ph type="ctrTitle"/>
          </p:nvPr>
        </p:nvSpPr>
        <p:spPr>
          <a:xfrm>
            <a:off x="730783" y="2232342"/>
            <a:ext cx="6057367" cy="738664"/>
          </a:xfrm>
        </p:spPr>
        <p:txBody>
          <a:bodyPr/>
          <a:lstStyle/>
          <a:p>
            <a:r>
              <a:rPr lang="en-US" dirty="0"/>
              <a:t>TFC Training</a:t>
            </a:r>
          </a:p>
        </p:txBody>
      </p:sp>
      <p:sp>
        <p:nvSpPr>
          <p:cNvPr id="4" name="Text Placeholder 3">
            <a:extLst>
              <a:ext uri="{FF2B5EF4-FFF2-40B4-BE49-F238E27FC236}">
                <a16:creationId xmlns:a16="http://schemas.microsoft.com/office/drawing/2014/main" id="{B2D7E191-F508-456A-95C9-5FE5FD025B52}"/>
              </a:ext>
            </a:extLst>
          </p:cNvPr>
          <p:cNvSpPr>
            <a:spLocks noGrp="1"/>
          </p:cNvSpPr>
          <p:nvPr>
            <p:ph type="body" sz="quarter" idx="13"/>
          </p:nvPr>
        </p:nvSpPr>
        <p:spPr>
          <a:xfrm>
            <a:off x="730783" y="2989401"/>
            <a:ext cx="6661361" cy="1200150"/>
          </a:xfrm>
        </p:spPr>
        <p:txBody>
          <a:bodyPr/>
          <a:lstStyle/>
          <a:p>
            <a:pPr marL="812800" indent="-812800">
              <a:buClr>
                <a:schemeClr val="bg1"/>
              </a:buClr>
              <a:buFont typeface="+mj-lt"/>
              <a:buAutoNum type="arabicPeriod" startAt="2"/>
            </a:pPr>
            <a:r>
              <a:rPr lang="en-US" dirty="0"/>
              <a:t>Template details</a:t>
            </a:r>
          </a:p>
        </p:txBody>
      </p:sp>
      <p:sp>
        <p:nvSpPr>
          <p:cNvPr id="6" name="Date Placeholder 5">
            <a:extLst>
              <a:ext uri="{FF2B5EF4-FFF2-40B4-BE49-F238E27FC236}">
                <a16:creationId xmlns:a16="http://schemas.microsoft.com/office/drawing/2014/main" id="{73D659BF-E9D1-48FF-996D-FAB93B6BAED6}"/>
              </a:ext>
            </a:extLst>
          </p:cNvPr>
          <p:cNvSpPr>
            <a:spLocks noGrp="1"/>
          </p:cNvSpPr>
          <p:nvPr>
            <p:ph type="dt" sz="half" idx="15"/>
          </p:nvPr>
        </p:nvSpPr>
        <p:spPr/>
        <p:txBody>
          <a:bodyPr/>
          <a:lstStyle/>
          <a:p>
            <a:r>
              <a:rPr lang="de-DE"/>
              <a:t>January 30, 2019</a:t>
            </a:r>
            <a:endParaRPr lang="en-US" dirty="0"/>
          </a:p>
        </p:txBody>
      </p:sp>
      <p:sp>
        <p:nvSpPr>
          <p:cNvPr id="7" name="Footer Placeholder 6">
            <a:extLst>
              <a:ext uri="{FF2B5EF4-FFF2-40B4-BE49-F238E27FC236}">
                <a16:creationId xmlns:a16="http://schemas.microsoft.com/office/drawing/2014/main" id="{8CFB4512-1120-4408-9BE9-357E9FBB0ACB}"/>
              </a:ext>
            </a:extLst>
          </p:cNvPr>
          <p:cNvSpPr>
            <a:spLocks noGrp="1"/>
          </p:cNvSpPr>
          <p:nvPr>
            <p:ph type="ftr" sz="quarter" idx="16"/>
          </p:nvPr>
        </p:nvSpPr>
        <p:spPr/>
        <p:txBody>
          <a:bodyPr/>
          <a:lstStyle/>
          <a:p>
            <a:r>
              <a:rPr lang="en-US" dirty="0"/>
              <a:t>TFC Training</a:t>
            </a:r>
          </a:p>
        </p:txBody>
      </p:sp>
      <p:sp>
        <p:nvSpPr>
          <p:cNvPr id="8" name="Slide Number Placeholder 7">
            <a:extLst>
              <a:ext uri="{FF2B5EF4-FFF2-40B4-BE49-F238E27FC236}">
                <a16:creationId xmlns:a16="http://schemas.microsoft.com/office/drawing/2014/main" id="{27A7037C-5ED9-49AA-99F9-3B9B20A724D6}"/>
              </a:ext>
            </a:extLst>
          </p:cNvPr>
          <p:cNvSpPr>
            <a:spLocks noGrp="1"/>
          </p:cNvSpPr>
          <p:nvPr>
            <p:ph type="sldNum" sz="quarter" idx="17"/>
          </p:nvPr>
        </p:nvSpPr>
        <p:spPr/>
        <p:txBody>
          <a:bodyPr/>
          <a:lstStyle/>
          <a:p>
            <a:fld id="{07CEE681-EA8A-4B77-829B-1539858EA44F}" type="slidenum">
              <a:rPr lang="en-US" smtClean="0"/>
              <a:pPr/>
              <a:t>10</a:t>
            </a:fld>
            <a:endParaRPr lang="en-US" dirty="0"/>
          </a:p>
        </p:txBody>
      </p:sp>
    </p:spTree>
    <p:extLst>
      <p:ext uri="{BB962C8B-B14F-4D97-AF65-F5344CB8AC3E}">
        <p14:creationId xmlns:p14="http://schemas.microsoft.com/office/powerpoint/2010/main" val="392777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3DD9-3EC6-4E48-A434-C1706C749C32}"/>
              </a:ext>
            </a:extLst>
          </p:cNvPr>
          <p:cNvSpPr>
            <a:spLocks noGrp="1"/>
          </p:cNvSpPr>
          <p:nvPr>
            <p:ph type="title"/>
          </p:nvPr>
        </p:nvSpPr>
        <p:spPr/>
        <p:txBody>
          <a:bodyPr/>
          <a:lstStyle/>
          <a:p>
            <a:r>
              <a:rPr lang="es-ES" dirty="0"/>
              <a:t>TFC </a:t>
            </a:r>
            <a:r>
              <a:rPr lang="es-ES" dirty="0" err="1"/>
              <a:t>Purpose</a:t>
            </a:r>
            <a:endParaRPr lang="de-DE" dirty="0"/>
          </a:p>
        </p:txBody>
      </p:sp>
      <p:sp>
        <p:nvSpPr>
          <p:cNvPr id="6" name="Content Placeholder 5">
            <a:extLst>
              <a:ext uri="{FF2B5EF4-FFF2-40B4-BE49-F238E27FC236}">
                <a16:creationId xmlns:a16="http://schemas.microsoft.com/office/drawing/2014/main" id="{6A092C91-5A64-423F-BA79-C715E80FFF9A}"/>
              </a:ext>
            </a:extLst>
          </p:cNvPr>
          <p:cNvSpPr>
            <a:spLocks noGrp="1"/>
          </p:cNvSpPr>
          <p:nvPr>
            <p:ph idx="1"/>
          </p:nvPr>
        </p:nvSpPr>
        <p:spPr/>
        <p:txBody>
          <a:bodyPr/>
          <a:lstStyle/>
          <a:p>
            <a:r>
              <a:rPr lang="en-US" dirty="0"/>
              <a:t>Purpose for TFC process is to get commitment from supplier and Veoneer cross functional team regarding feasibility in manufacturability, quality, packaging definition and timing in order to minimize any risk and cost avoidance upfront.</a:t>
            </a:r>
          </a:p>
          <a:p>
            <a:endParaRPr lang="en-US" dirty="0"/>
          </a:p>
          <a:p>
            <a:pPr lvl="1"/>
            <a:r>
              <a:rPr lang="en-US" dirty="0"/>
              <a:t>Create/Complete actions to agree on a drawing and measurement method for tool kick off </a:t>
            </a:r>
          </a:p>
          <a:p>
            <a:pPr lvl="1"/>
            <a:r>
              <a:rPr lang="en-US" dirty="0"/>
              <a:t>Target for supplier to provide parts 100% to drawing at PPAP submission on-time</a:t>
            </a:r>
          </a:p>
          <a:p>
            <a:pPr marL="207963" lvl="1" indent="0">
              <a:buNone/>
            </a:pPr>
            <a:endParaRPr lang="en-US" dirty="0"/>
          </a:p>
          <a:p>
            <a:r>
              <a:rPr lang="en-US" dirty="0"/>
              <a:t>TFC required for each new part or serial part revision change (e.g. 612345600A to 612345600B)</a:t>
            </a:r>
          </a:p>
        </p:txBody>
      </p:sp>
      <p:sp>
        <p:nvSpPr>
          <p:cNvPr id="3" name="Date Placeholder 2">
            <a:extLst>
              <a:ext uri="{FF2B5EF4-FFF2-40B4-BE49-F238E27FC236}">
                <a16:creationId xmlns:a16="http://schemas.microsoft.com/office/drawing/2014/main" id="{1CA5FD23-8987-41E4-B32E-06204F2CC768}"/>
              </a:ext>
            </a:extLst>
          </p:cNvPr>
          <p:cNvSpPr>
            <a:spLocks noGrp="1"/>
          </p:cNvSpPr>
          <p:nvPr>
            <p:ph type="dt" sz="half" idx="10"/>
          </p:nvPr>
        </p:nvSpPr>
        <p:spPr/>
        <p:txBody>
          <a:bodyPr/>
          <a:lstStyle/>
          <a:p>
            <a:r>
              <a:rPr lang="de-DE" dirty="0" err="1"/>
              <a:t>January</a:t>
            </a:r>
            <a:r>
              <a:rPr lang="de-DE" dirty="0"/>
              <a:t> 30, 2019</a:t>
            </a:r>
            <a:endParaRPr lang="en-US" dirty="0"/>
          </a:p>
        </p:txBody>
      </p:sp>
      <p:sp>
        <p:nvSpPr>
          <p:cNvPr id="4" name="Footer Placeholder 3">
            <a:extLst>
              <a:ext uri="{FF2B5EF4-FFF2-40B4-BE49-F238E27FC236}">
                <a16:creationId xmlns:a16="http://schemas.microsoft.com/office/drawing/2014/main" id="{97232DA5-07F4-4898-88D6-8340F88A4653}"/>
              </a:ext>
            </a:extLst>
          </p:cNvPr>
          <p:cNvSpPr>
            <a:spLocks noGrp="1"/>
          </p:cNvSpPr>
          <p:nvPr>
            <p:ph type="ftr" sz="quarter" idx="11"/>
          </p:nvPr>
        </p:nvSpPr>
        <p:spPr/>
        <p:txBody>
          <a:bodyPr/>
          <a:lstStyle/>
          <a:p>
            <a:r>
              <a:rPr lang="en-US" dirty="0"/>
              <a:t>TFC Training</a:t>
            </a:r>
          </a:p>
        </p:txBody>
      </p:sp>
      <p:sp>
        <p:nvSpPr>
          <p:cNvPr id="5" name="Slide Number Placeholder 4">
            <a:extLst>
              <a:ext uri="{FF2B5EF4-FFF2-40B4-BE49-F238E27FC236}">
                <a16:creationId xmlns:a16="http://schemas.microsoft.com/office/drawing/2014/main" id="{FCE291EE-047A-42E1-9BD3-2B45A8696097}"/>
              </a:ext>
            </a:extLst>
          </p:cNvPr>
          <p:cNvSpPr>
            <a:spLocks noGrp="1"/>
          </p:cNvSpPr>
          <p:nvPr>
            <p:ph type="sldNum" sz="quarter" idx="12"/>
          </p:nvPr>
        </p:nvSpPr>
        <p:spPr/>
        <p:txBody>
          <a:bodyPr/>
          <a:lstStyle/>
          <a:p>
            <a:fld id="{07CEE681-EA8A-4B77-829B-1539858EA44F}" type="slidenum">
              <a:rPr lang="en-US" smtClean="0"/>
              <a:pPr/>
              <a:t>11</a:t>
            </a:fld>
            <a:endParaRPr lang="en-US" dirty="0"/>
          </a:p>
        </p:txBody>
      </p:sp>
    </p:spTree>
    <p:extLst>
      <p:ext uri="{BB962C8B-B14F-4D97-AF65-F5344CB8AC3E}">
        <p14:creationId xmlns:p14="http://schemas.microsoft.com/office/powerpoint/2010/main" val="10873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442AC79D-FFF4-40E3-B858-F534A05B5CCE}"/>
              </a:ext>
            </a:extLst>
          </p:cNvPr>
          <p:cNvPicPr>
            <a:picLocks noChangeAspect="1"/>
          </p:cNvPicPr>
          <p:nvPr/>
        </p:nvPicPr>
        <p:blipFill>
          <a:blip r:embed="rId3"/>
          <a:stretch>
            <a:fillRect/>
          </a:stretch>
        </p:blipFill>
        <p:spPr>
          <a:xfrm>
            <a:off x="1416520" y="1995789"/>
            <a:ext cx="9360000" cy="4375524"/>
          </a:xfrm>
          <a:prstGeom prst="rect">
            <a:avLst/>
          </a:prstGeom>
        </p:spPr>
      </p:pic>
      <p:sp>
        <p:nvSpPr>
          <p:cNvPr id="7" name="Title 6">
            <a:extLst>
              <a:ext uri="{FF2B5EF4-FFF2-40B4-BE49-F238E27FC236}">
                <a16:creationId xmlns:a16="http://schemas.microsoft.com/office/drawing/2014/main" id="{3E6EC014-74C9-4C99-9FEF-90B7FFFA8EDF}"/>
              </a:ext>
            </a:extLst>
          </p:cNvPr>
          <p:cNvSpPr>
            <a:spLocks noGrp="1"/>
          </p:cNvSpPr>
          <p:nvPr>
            <p:ph type="title"/>
          </p:nvPr>
        </p:nvSpPr>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40A756FC-FBA8-4DDC-B041-C33962E06335}"/>
              </a:ext>
            </a:extLst>
          </p:cNvPr>
          <p:cNvSpPr>
            <a:spLocks noGrp="1"/>
          </p:cNvSpPr>
          <p:nvPr>
            <p:ph type="body" sz="quarter" idx="13"/>
          </p:nvPr>
        </p:nvSpPr>
        <p:spPr>
          <a:xfrm>
            <a:off x="550863" y="1628775"/>
            <a:ext cx="11090275" cy="292388"/>
          </a:xfrm>
        </p:spPr>
        <p:txBody>
          <a:bodyPr/>
          <a:lstStyle/>
          <a:p>
            <a:r>
              <a:rPr lang="de-DE" dirty="0" err="1"/>
              <a:t>Sections</a:t>
            </a:r>
            <a:endParaRPr lang="de-DE" dirty="0"/>
          </a:p>
        </p:txBody>
      </p:sp>
      <p:sp>
        <p:nvSpPr>
          <p:cNvPr id="4" name="Date Placeholder 3">
            <a:extLst>
              <a:ext uri="{FF2B5EF4-FFF2-40B4-BE49-F238E27FC236}">
                <a16:creationId xmlns:a16="http://schemas.microsoft.com/office/drawing/2014/main" id="{1ACC2B4F-4B7F-4CDA-AD21-218FD3EB156E}"/>
              </a:ext>
            </a:extLst>
          </p:cNvPr>
          <p:cNvSpPr>
            <a:spLocks noGrp="1"/>
          </p:cNvSpPr>
          <p:nvPr>
            <p:ph type="dt" sz="half" idx="14"/>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62669040-230A-4E52-A300-2AE0AA5FB858}"/>
              </a:ext>
            </a:extLst>
          </p:cNvPr>
          <p:cNvSpPr>
            <a:spLocks noGrp="1"/>
          </p:cNvSpPr>
          <p:nvPr>
            <p:ph type="ftr" sz="quarter" idx="15"/>
          </p:nvPr>
        </p:nvSpPr>
        <p:spPr>
          <a:xfrm>
            <a:off x="2365283" y="6308390"/>
            <a:ext cx="2519363" cy="123111"/>
          </a:xfrm>
        </p:spPr>
        <p:txBody>
          <a:bodyPr/>
          <a:lstStyle/>
          <a:p>
            <a:r>
              <a:rPr lang="en-US" dirty="0"/>
              <a:t>TFC Training</a:t>
            </a:r>
          </a:p>
        </p:txBody>
      </p:sp>
      <p:sp>
        <p:nvSpPr>
          <p:cNvPr id="6" name="Slide Number Placeholder 5">
            <a:extLst>
              <a:ext uri="{FF2B5EF4-FFF2-40B4-BE49-F238E27FC236}">
                <a16:creationId xmlns:a16="http://schemas.microsoft.com/office/drawing/2014/main" id="{58B200AC-9F90-4AA0-A24C-0C56E2DC81EF}"/>
              </a:ext>
            </a:extLst>
          </p:cNvPr>
          <p:cNvSpPr>
            <a:spLocks noGrp="1"/>
          </p:cNvSpPr>
          <p:nvPr>
            <p:ph type="sldNum" sz="quarter" idx="16"/>
          </p:nvPr>
        </p:nvSpPr>
        <p:spPr/>
        <p:txBody>
          <a:bodyPr/>
          <a:lstStyle/>
          <a:p>
            <a:fld id="{07CEE681-EA8A-4B77-829B-1539858EA44F}" type="slidenum">
              <a:rPr lang="en-US" smtClean="0"/>
              <a:pPr/>
              <a:t>12</a:t>
            </a:fld>
            <a:endParaRPr lang="en-US" dirty="0"/>
          </a:p>
        </p:txBody>
      </p:sp>
      <p:pic>
        <p:nvPicPr>
          <p:cNvPr id="47" name="Grafik 39">
            <a:extLst>
              <a:ext uri="{FF2B5EF4-FFF2-40B4-BE49-F238E27FC236}">
                <a16:creationId xmlns:a16="http://schemas.microsoft.com/office/drawing/2014/main" id="{79ABE316-F4F5-492D-BC3F-11EE10E0334B}"/>
              </a:ext>
            </a:extLst>
          </p:cNvPr>
          <p:cNvPicPr>
            <a:picLocks noChangeAspect="1"/>
          </p:cNvPicPr>
          <p:nvPr/>
        </p:nvPicPr>
        <p:blipFill>
          <a:blip r:embed="rId4"/>
          <a:stretch>
            <a:fillRect/>
          </a:stretch>
        </p:blipFill>
        <p:spPr>
          <a:xfrm>
            <a:off x="2065410" y="6250643"/>
            <a:ext cx="3276600" cy="266700"/>
          </a:xfrm>
          <a:prstGeom prst="rect">
            <a:avLst/>
          </a:prstGeom>
        </p:spPr>
      </p:pic>
      <p:sp>
        <p:nvSpPr>
          <p:cNvPr id="49" name="Rechteck 41">
            <a:extLst>
              <a:ext uri="{FF2B5EF4-FFF2-40B4-BE49-F238E27FC236}">
                <a16:creationId xmlns:a16="http://schemas.microsoft.com/office/drawing/2014/main" id="{938B50B4-B6F1-46DE-8D41-04389DBD4958}"/>
              </a:ext>
            </a:extLst>
          </p:cNvPr>
          <p:cNvSpPr/>
          <p:nvPr/>
        </p:nvSpPr>
        <p:spPr bwMode="auto">
          <a:xfrm>
            <a:off x="2088091" y="6250643"/>
            <a:ext cx="3253920" cy="2667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50" name="Rechteck 42">
            <a:extLst>
              <a:ext uri="{FF2B5EF4-FFF2-40B4-BE49-F238E27FC236}">
                <a16:creationId xmlns:a16="http://schemas.microsoft.com/office/drawing/2014/main" id="{CA903F94-BDA5-4689-BF18-5E82E8501E62}"/>
              </a:ext>
            </a:extLst>
          </p:cNvPr>
          <p:cNvSpPr/>
          <p:nvPr/>
        </p:nvSpPr>
        <p:spPr bwMode="auto">
          <a:xfrm>
            <a:off x="2065409" y="6265641"/>
            <a:ext cx="231383" cy="259703"/>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9</a:t>
            </a:r>
          </a:p>
        </p:txBody>
      </p:sp>
      <p:grpSp>
        <p:nvGrpSpPr>
          <p:cNvPr id="2" name="Group 1">
            <a:extLst>
              <a:ext uri="{FF2B5EF4-FFF2-40B4-BE49-F238E27FC236}">
                <a16:creationId xmlns:a16="http://schemas.microsoft.com/office/drawing/2014/main" id="{B934A581-B601-451B-8137-3FFC0AA18CD3}"/>
              </a:ext>
            </a:extLst>
          </p:cNvPr>
          <p:cNvGrpSpPr/>
          <p:nvPr/>
        </p:nvGrpSpPr>
        <p:grpSpPr>
          <a:xfrm>
            <a:off x="1416518" y="2135661"/>
            <a:ext cx="9344619" cy="4117632"/>
            <a:chOff x="1416518" y="2135661"/>
            <a:chExt cx="9344619" cy="4117632"/>
          </a:xfrm>
        </p:grpSpPr>
        <p:sp>
          <p:nvSpPr>
            <p:cNvPr id="32" name="Rechteck 19">
              <a:extLst>
                <a:ext uri="{FF2B5EF4-FFF2-40B4-BE49-F238E27FC236}">
                  <a16:creationId xmlns:a16="http://schemas.microsoft.com/office/drawing/2014/main" id="{DB9A2E14-EE5E-4D12-9349-BFB209B89BF2}"/>
                </a:ext>
              </a:extLst>
            </p:cNvPr>
            <p:cNvSpPr/>
            <p:nvPr/>
          </p:nvSpPr>
          <p:spPr bwMode="auto">
            <a:xfrm>
              <a:off x="1416519" y="2135661"/>
              <a:ext cx="4032000" cy="6804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33" name="Rechteck 20">
              <a:extLst>
                <a:ext uri="{FF2B5EF4-FFF2-40B4-BE49-F238E27FC236}">
                  <a16:creationId xmlns:a16="http://schemas.microsoft.com/office/drawing/2014/main" id="{A7AB0BDB-E73D-4E9B-9FD4-42EDAD8C53AE}"/>
                </a:ext>
              </a:extLst>
            </p:cNvPr>
            <p:cNvSpPr/>
            <p:nvPr/>
          </p:nvSpPr>
          <p:spPr bwMode="auto">
            <a:xfrm>
              <a:off x="1416520" y="2145676"/>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1</a:t>
              </a:r>
            </a:p>
          </p:txBody>
        </p:sp>
        <p:sp>
          <p:nvSpPr>
            <p:cNvPr id="53" name="Rechteck 20">
              <a:extLst>
                <a:ext uri="{FF2B5EF4-FFF2-40B4-BE49-F238E27FC236}">
                  <a16:creationId xmlns:a16="http://schemas.microsoft.com/office/drawing/2014/main" id="{E0FCB269-8B67-4FC8-8919-5FF9FF3E3D5D}"/>
                </a:ext>
              </a:extLst>
            </p:cNvPr>
            <p:cNvSpPr/>
            <p:nvPr/>
          </p:nvSpPr>
          <p:spPr bwMode="auto">
            <a:xfrm>
              <a:off x="5457063" y="2145676"/>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2</a:t>
              </a:r>
            </a:p>
          </p:txBody>
        </p:sp>
        <p:sp>
          <p:nvSpPr>
            <p:cNvPr id="54" name="Rechteck 20">
              <a:extLst>
                <a:ext uri="{FF2B5EF4-FFF2-40B4-BE49-F238E27FC236}">
                  <a16:creationId xmlns:a16="http://schemas.microsoft.com/office/drawing/2014/main" id="{6C2D36AD-A2EE-4021-A74C-C8541B23B84E}"/>
                </a:ext>
              </a:extLst>
            </p:cNvPr>
            <p:cNvSpPr/>
            <p:nvPr/>
          </p:nvSpPr>
          <p:spPr bwMode="auto">
            <a:xfrm>
              <a:off x="8448480" y="2145676"/>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3</a:t>
              </a:r>
            </a:p>
          </p:txBody>
        </p:sp>
        <p:sp>
          <p:nvSpPr>
            <p:cNvPr id="55" name="Rechteck 19">
              <a:extLst>
                <a:ext uri="{FF2B5EF4-FFF2-40B4-BE49-F238E27FC236}">
                  <a16:creationId xmlns:a16="http://schemas.microsoft.com/office/drawing/2014/main" id="{75A3DBA8-BF3B-4055-8645-17AA1E0D5162}"/>
                </a:ext>
              </a:extLst>
            </p:cNvPr>
            <p:cNvSpPr/>
            <p:nvPr/>
          </p:nvSpPr>
          <p:spPr bwMode="auto">
            <a:xfrm>
              <a:off x="5448518" y="2135661"/>
              <a:ext cx="2984159" cy="6801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57" name="Rechteck 19">
              <a:extLst>
                <a:ext uri="{FF2B5EF4-FFF2-40B4-BE49-F238E27FC236}">
                  <a16:creationId xmlns:a16="http://schemas.microsoft.com/office/drawing/2014/main" id="{BEB2281F-A866-4AFE-8C0A-BEA4CEE75DA4}"/>
                </a:ext>
              </a:extLst>
            </p:cNvPr>
            <p:cNvSpPr/>
            <p:nvPr/>
          </p:nvSpPr>
          <p:spPr bwMode="auto">
            <a:xfrm>
              <a:off x="8442737" y="2135661"/>
              <a:ext cx="2318400" cy="6804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19" name="Rechteck 20">
              <a:extLst>
                <a:ext uri="{FF2B5EF4-FFF2-40B4-BE49-F238E27FC236}">
                  <a16:creationId xmlns:a16="http://schemas.microsoft.com/office/drawing/2014/main" id="{CE9D930D-16E1-4AD9-86E8-B0CA82E0C2A2}"/>
                </a:ext>
              </a:extLst>
            </p:cNvPr>
            <p:cNvSpPr/>
            <p:nvPr/>
          </p:nvSpPr>
          <p:spPr bwMode="auto">
            <a:xfrm>
              <a:off x="1416518" y="2808960"/>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4</a:t>
              </a:r>
            </a:p>
          </p:txBody>
        </p:sp>
        <p:sp>
          <p:nvSpPr>
            <p:cNvPr id="20" name="Rechteck 20">
              <a:extLst>
                <a:ext uri="{FF2B5EF4-FFF2-40B4-BE49-F238E27FC236}">
                  <a16:creationId xmlns:a16="http://schemas.microsoft.com/office/drawing/2014/main" id="{13BE5A30-5FF4-4C1E-A93C-9ABF1901F83B}"/>
                </a:ext>
              </a:extLst>
            </p:cNvPr>
            <p:cNvSpPr/>
            <p:nvPr/>
          </p:nvSpPr>
          <p:spPr bwMode="auto">
            <a:xfrm>
              <a:off x="6780940" y="2812578"/>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6</a:t>
              </a:r>
            </a:p>
          </p:txBody>
        </p:sp>
        <p:sp>
          <p:nvSpPr>
            <p:cNvPr id="22" name="Rechteck 20">
              <a:extLst>
                <a:ext uri="{FF2B5EF4-FFF2-40B4-BE49-F238E27FC236}">
                  <a16:creationId xmlns:a16="http://schemas.microsoft.com/office/drawing/2014/main" id="{349D032C-07DD-42DD-BC74-206BE4B967F9}"/>
                </a:ext>
              </a:extLst>
            </p:cNvPr>
            <p:cNvSpPr/>
            <p:nvPr/>
          </p:nvSpPr>
          <p:spPr bwMode="auto">
            <a:xfrm>
              <a:off x="1416520" y="5340962"/>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8</a:t>
              </a:r>
            </a:p>
          </p:txBody>
        </p:sp>
        <p:sp>
          <p:nvSpPr>
            <p:cNvPr id="23" name="Rechteck 19">
              <a:extLst>
                <a:ext uri="{FF2B5EF4-FFF2-40B4-BE49-F238E27FC236}">
                  <a16:creationId xmlns:a16="http://schemas.microsoft.com/office/drawing/2014/main" id="{0DA15E13-B835-4F6C-AC44-154329E1700C}"/>
                </a:ext>
              </a:extLst>
            </p:cNvPr>
            <p:cNvSpPr/>
            <p:nvPr/>
          </p:nvSpPr>
          <p:spPr bwMode="auto">
            <a:xfrm>
              <a:off x="1416518" y="3275611"/>
              <a:ext cx="5378335" cy="6120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dirty="0">
                <a:solidFill>
                  <a:srgbClr val="000000"/>
                </a:solidFill>
                <a:latin typeface="Arial" charset="0"/>
              </a:endParaRPr>
            </a:p>
          </p:txBody>
        </p:sp>
        <p:sp>
          <p:nvSpPr>
            <p:cNvPr id="24" name="Rechteck 19">
              <a:extLst>
                <a:ext uri="{FF2B5EF4-FFF2-40B4-BE49-F238E27FC236}">
                  <a16:creationId xmlns:a16="http://schemas.microsoft.com/office/drawing/2014/main" id="{477D5CE3-1265-43F2-A328-95AE3AC3AC3D}"/>
                </a:ext>
              </a:extLst>
            </p:cNvPr>
            <p:cNvSpPr/>
            <p:nvPr/>
          </p:nvSpPr>
          <p:spPr bwMode="auto">
            <a:xfrm>
              <a:off x="6794855" y="2813647"/>
              <a:ext cx="3966281" cy="1074134"/>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dirty="0">
                <a:solidFill>
                  <a:srgbClr val="000000"/>
                </a:solidFill>
                <a:latin typeface="Arial" charset="0"/>
              </a:endParaRPr>
            </a:p>
          </p:txBody>
        </p:sp>
        <p:sp>
          <p:nvSpPr>
            <p:cNvPr id="25" name="Rechteck 20">
              <a:extLst>
                <a:ext uri="{FF2B5EF4-FFF2-40B4-BE49-F238E27FC236}">
                  <a16:creationId xmlns:a16="http://schemas.microsoft.com/office/drawing/2014/main" id="{F91632D6-BC42-4CAE-9BA0-4791FBBEA2CE}"/>
                </a:ext>
              </a:extLst>
            </p:cNvPr>
            <p:cNvSpPr/>
            <p:nvPr/>
          </p:nvSpPr>
          <p:spPr bwMode="auto">
            <a:xfrm>
              <a:off x="1416518" y="3277727"/>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5</a:t>
              </a:r>
            </a:p>
          </p:txBody>
        </p:sp>
        <p:sp>
          <p:nvSpPr>
            <p:cNvPr id="26" name="Rechteck 19">
              <a:extLst>
                <a:ext uri="{FF2B5EF4-FFF2-40B4-BE49-F238E27FC236}">
                  <a16:creationId xmlns:a16="http://schemas.microsoft.com/office/drawing/2014/main" id="{42A38EBD-66BE-437F-9796-72601EE3E401}"/>
                </a:ext>
              </a:extLst>
            </p:cNvPr>
            <p:cNvSpPr/>
            <p:nvPr/>
          </p:nvSpPr>
          <p:spPr bwMode="auto">
            <a:xfrm>
              <a:off x="1416519" y="2815762"/>
              <a:ext cx="5378334" cy="45985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dirty="0">
                <a:solidFill>
                  <a:srgbClr val="000000"/>
                </a:solidFill>
                <a:latin typeface="Arial" charset="0"/>
              </a:endParaRPr>
            </a:p>
          </p:txBody>
        </p:sp>
        <p:sp>
          <p:nvSpPr>
            <p:cNvPr id="27" name="Rechteck 19">
              <a:extLst>
                <a:ext uri="{FF2B5EF4-FFF2-40B4-BE49-F238E27FC236}">
                  <a16:creationId xmlns:a16="http://schemas.microsoft.com/office/drawing/2014/main" id="{3871C6C4-48BB-4C24-BC13-79C364D5A85A}"/>
                </a:ext>
              </a:extLst>
            </p:cNvPr>
            <p:cNvSpPr/>
            <p:nvPr/>
          </p:nvSpPr>
          <p:spPr bwMode="auto">
            <a:xfrm>
              <a:off x="1416518" y="4235560"/>
              <a:ext cx="9344618" cy="1103797"/>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dirty="0">
                <a:solidFill>
                  <a:srgbClr val="000000"/>
                </a:solidFill>
                <a:latin typeface="Arial" charset="0"/>
              </a:endParaRPr>
            </a:p>
          </p:txBody>
        </p:sp>
        <p:sp>
          <p:nvSpPr>
            <p:cNvPr id="28" name="Rechteck 20">
              <a:extLst>
                <a:ext uri="{FF2B5EF4-FFF2-40B4-BE49-F238E27FC236}">
                  <a16:creationId xmlns:a16="http://schemas.microsoft.com/office/drawing/2014/main" id="{2842DE0B-9DC9-49FA-BAE3-C4C6FD236B98}"/>
                </a:ext>
              </a:extLst>
            </p:cNvPr>
            <p:cNvSpPr/>
            <p:nvPr/>
          </p:nvSpPr>
          <p:spPr bwMode="auto">
            <a:xfrm>
              <a:off x="1416518" y="4235391"/>
              <a:ext cx="216000" cy="216000"/>
            </a:xfrm>
            <a:prstGeom prst="rect">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dirty="0">
                  <a:solidFill>
                    <a:srgbClr val="000000"/>
                  </a:solidFill>
                  <a:latin typeface="Arial" charset="0"/>
                </a:rPr>
                <a:t>7</a:t>
              </a:r>
            </a:p>
          </p:txBody>
        </p:sp>
        <p:sp>
          <p:nvSpPr>
            <p:cNvPr id="29" name="Rechteck 19">
              <a:extLst>
                <a:ext uri="{FF2B5EF4-FFF2-40B4-BE49-F238E27FC236}">
                  <a16:creationId xmlns:a16="http://schemas.microsoft.com/office/drawing/2014/main" id="{C6DE1456-582A-4A1F-9837-A4DAD93A6425}"/>
                </a:ext>
              </a:extLst>
            </p:cNvPr>
            <p:cNvSpPr/>
            <p:nvPr/>
          </p:nvSpPr>
          <p:spPr bwMode="auto">
            <a:xfrm>
              <a:off x="1416518" y="5339357"/>
              <a:ext cx="9344618" cy="913936"/>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dirty="0">
                <a:solidFill>
                  <a:srgbClr val="000000"/>
                </a:solidFill>
                <a:latin typeface="Arial" charset="0"/>
              </a:endParaRPr>
            </a:p>
          </p:txBody>
        </p:sp>
      </p:grpSp>
    </p:spTree>
    <p:extLst>
      <p:ext uri="{BB962C8B-B14F-4D97-AF65-F5344CB8AC3E}">
        <p14:creationId xmlns:p14="http://schemas.microsoft.com/office/powerpoint/2010/main" val="21009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13</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292388"/>
          </a:xfrm>
        </p:spPr>
        <p:txBody>
          <a:bodyPr/>
          <a:lstStyle/>
          <a:p>
            <a:r>
              <a:rPr lang="de-DE" dirty="0" err="1"/>
              <a:t>Section</a:t>
            </a:r>
            <a:r>
              <a:rPr lang="de-DE" dirty="0"/>
              <a:t> 1</a:t>
            </a:r>
          </a:p>
        </p:txBody>
      </p:sp>
      <p:grpSp>
        <p:nvGrpSpPr>
          <p:cNvPr id="16" name="Group 15">
            <a:extLst>
              <a:ext uri="{FF2B5EF4-FFF2-40B4-BE49-F238E27FC236}">
                <a16:creationId xmlns:a16="http://schemas.microsoft.com/office/drawing/2014/main" id="{DF1204FF-0DD9-4BB1-B87D-3F86228977B4}"/>
              </a:ext>
            </a:extLst>
          </p:cNvPr>
          <p:cNvGrpSpPr/>
          <p:nvPr/>
        </p:nvGrpSpPr>
        <p:grpSpPr>
          <a:xfrm>
            <a:off x="1775520" y="2252925"/>
            <a:ext cx="6832119" cy="4056395"/>
            <a:chOff x="1851613" y="2252925"/>
            <a:chExt cx="6832119" cy="4056395"/>
          </a:xfrm>
        </p:grpSpPr>
        <p:sp>
          <p:nvSpPr>
            <p:cNvPr id="10" name="Line Callout 2 67">
              <a:extLst>
                <a:ext uri="{FF2B5EF4-FFF2-40B4-BE49-F238E27FC236}">
                  <a16:creationId xmlns:a16="http://schemas.microsoft.com/office/drawing/2014/main" id="{83ECCDFC-847F-4DA6-AA51-32B6E6C60737}"/>
                </a:ext>
              </a:extLst>
            </p:cNvPr>
            <p:cNvSpPr/>
            <p:nvPr/>
          </p:nvSpPr>
          <p:spPr bwMode="auto">
            <a:xfrm flipH="1">
              <a:off x="1851617" y="2252925"/>
              <a:ext cx="1828801" cy="427440"/>
            </a:xfrm>
            <a:prstGeom prst="borderCallout2">
              <a:avLst>
                <a:gd name="adj1" fmla="val 46218"/>
                <a:gd name="adj2" fmla="val -2253"/>
                <a:gd name="adj3" fmla="val 156598"/>
                <a:gd name="adj4" fmla="val -6489"/>
                <a:gd name="adj5" fmla="val 315300"/>
                <a:gd name="adj6" fmla="val -21431"/>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b="1" i="1" u="sng" strike="noStrike" kern="0" cap="none" spc="0" normalizeH="0" baseline="0" noProof="0" dirty="0">
                  <a:ln>
                    <a:noFill/>
                  </a:ln>
                  <a:solidFill>
                    <a:srgbClr val="052B8E">
                      <a:lumMod val="75000"/>
                    </a:srgbClr>
                  </a:solidFill>
                  <a:effectLst/>
                  <a:uLnTx/>
                  <a:uFillTx/>
                </a:rPr>
                <a:t>Part Name: </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Add Part name, stated on drawing</a:t>
              </a:r>
            </a:p>
            <a:p>
              <a:pPr marL="87313" marR="0" lvl="1" indent="0" defTabSz="914400" eaLnBrk="0" fontAlgn="base" latinLnBrk="0" hangingPunct="0">
                <a:lnSpc>
                  <a:spcPct val="100000"/>
                </a:lnSpc>
                <a:spcBef>
                  <a:spcPct val="0"/>
                </a:spcBef>
                <a:spcAft>
                  <a:spcPct val="0"/>
                </a:spcAft>
                <a:buClrTx/>
                <a:buSzTx/>
                <a:buFontTx/>
                <a:buNone/>
                <a:tabLst/>
                <a:defRPr/>
              </a:pPr>
              <a:r>
                <a:rPr lang="en-US" sz="900" i="1" kern="0" dirty="0">
                  <a:solidFill>
                    <a:srgbClr val="052B8E">
                      <a:lumMod val="75000"/>
                    </a:srgbClr>
                  </a:solidFill>
                </a:rPr>
                <a:t>Populated from RFQ</a:t>
              </a:r>
              <a:endParaRPr kumimoji="0" lang="en-US" sz="900" i="1" u="none" strike="noStrike" kern="0" cap="none" spc="0" normalizeH="0" baseline="0" noProof="0" dirty="0">
                <a:ln>
                  <a:noFill/>
                </a:ln>
                <a:solidFill>
                  <a:srgbClr val="052B8E">
                    <a:lumMod val="75000"/>
                  </a:srgbClr>
                </a:solidFill>
                <a:effectLst/>
                <a:uLnTx/>
                <a:uFillTx/>
              </a:endParaRPr>
            </a:p>
          </p:txBody>
        </p:sp>
        <p:sp>
          <p:nvSpPr>
            <p:cNvPr id="11" name="Line Callout 2 68">
              <a:extLst>
                <a:ext uri="{FF2B5EF4-FFF2-40B4-BE49-F238E27FC236}">
                  <a16:creationId xmlns:a16="http://schemas.microsoft.com/office/drawing/2014/main" id="{8E4E0C7F-F1EB-454D-8F54-ACEE41364514}"/>
                </a:ext>
              </a:extLst>
            </p:cNvPr>
            <p:cNvSpPr/>
            <p:nvPr/>
          </p:nvSpPr>
          <p:spPr bwMode="auto">
            <a:xfrm flipH="1">
              <a:off x="1851619" y="2774719"/>
              <a:ext cx="1828801" cy="578438"/>
            </a:xfrm>
            <a:prstGeom prst="borderCallout2">
              <a:avLst>
                <a:gd name="adj1" fmla="val 46340"/>
                <a:gd name="adj2" fmla="val -2688"/>
                <a:gd name="adj3" fmla="val 141331"/>
                <a:gd name="adj4" fmla="val -7904"/>
                <a:gd name="adj5" fmla="val 190947"/>
                <a:gd name="adj6" fmla="val -22630"/>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b="1" i="1" u="sng" strike="noStrike" kern="0" cap="none" spc="0" normalizeH="0" baseline="0" noProof="0" dirty="0">
                  <a:ln>
                    <a:noFill/>
                  </a:ln>
                  <a:solidFill>
                    <a:srgbClr val="052B8E">
                      <a:lumMod val="75000"/>
                    </a:srgbClr>
                  </a:solidFill>
                  <a:effectLst/>
                  <a:uLnTx/>
                  <a:uFillTx/>
                </a:rPr>
                <a:t>Drawing No. / Specification:</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State Drawing Number or Specification this TFC is referring to</a:t>
              </a:r>
            </a:p>
            <a:p>
              <a:pPr marL="87313" marR="0" lvl="1" indent="0" defTabSz="914400" eaLnBrk="0" fontAlgn="base" latinLnBrk="0" hangingPunct="0">
                <a:lnSpc>
                  <a:spcPct val="100000"/>
                </a:lnSpc>
                <a:spcBef>
                  <a:spcPct val="0"/>
                </a:spcBef>
                <a:spcAft>
                  <a:spcPct val="0"/>
                </a:spcAft>
                <a:buClrTx/>
                <a:buSzTx/>
                <a:buFontTx/>
                <a:buNone/>
                <a:tabLst/>
                <a:defRPr/>
              </a:pPr>
              <a:r>
                <a:rPr lang="en-US" sz="900" i="1" kern="0" dirty="0">
                  <a:solidFill>
                    <a:srgbClr val="052B8E">
                      <a:lumMod val="75000"/>
                    </a:srgbClr>
                  </a:solidFill>
                </a:rPr>
                <a:t>Populated from RFQ</a:t>
              </a:r>
              <a:endParaRPr kumimoji="0" lang="en-US" sz="900" i="1" u="none" strike="noStrike" kern="0" cap="none" spc="0" normalizeH="0" baseline="0" noProof="0" dirty="0">
                <a:ln>
                  <a:noFill/>
                </a:ln>
                <a:solidFill>
                  <a:srgbClr val="052B8E">
                    <a:lumMod val="75000"/>
                  </a:srgbClr>
                </a:solidFill>
                <a:effectLst/>
                <a:uLnTx/>
                <a:uFillTx/>
              </a:endParaRPr>
            </a:p>
          </p:txBody>
        </p:sp>
        <p:sp>
          <p:nvSpPr>
            <p:cNvPr id="12" name="Line Callout 2 73">
              <a:extLst>
                <a:ext uri="{FF2B5EF4-FFF2-40B4-BE49-F238E27FC236}">
                  <a16:creationId xmlns:a16="http://schemas.microsoft.com/office/drawing/2014/main" id="{4763AC01-3E8C-44E2-A76D-67F663F59047}"/>
                </a:ext>
              </a:extLst>
            </p:cNvPr>
            <p:cNvSpPr/>
            <p:nvPr/>
          </p:nvSpPr>
          <p:spPr bwMode="auto">
            <a:xfrm>
              <a:off x="6168008" y="2254491"/>
              <a:ext cx="2515724" cy="216000"/>
            </a:xfrm>
            <a:prstGeom prst="borderCallout2">
              <a:avLst>
                <a:gd name="adj1" fmla="val 100524"/>
                <a:gd name="adj2" fmla="val 50595"/>
                <a:gd name="adj3" fmla="val 314606"/>
                <a:gd name="adj4" fmla="val 51884"/>
                <a:gd name="adj5" fmla="val 478136"/>
                <a:gd name="adj6" fmla="val 52638"/>
              </a:avLst>
            </a:prstGeom>
            <a:solidFill>
              <a:srgbClr val="EEF8F7"/>
            </a:solidFill>
            <a:ln w="63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sng" strike="noStrike" kern="0" cap="none" spc="0" normalizeH="0" baseline="0" noProof="0" dirty="0" err="1">
                  <a:ln>
                    <a:noFill/>
                  </a:ln>
                  <a:solidFill>
                    <a:srgbClr val="052B8E">
                      <a:lumMod val="75000"/>
                    </a:srgbClr>
                  </a:solidFill>
                  <a:effectLst/>
                  <a:uLnTx/>
                  <a:uFillTx/>
                </a:rPr>
                <a:t>Veoneer</a:t>
              </a:r>
              <a:r>
                <a:rPr kumimoji="0" lang="en-US" sz="900" i="1" u="sng" strike="noStrike" kern="0" cap="none" spc="0" normalizeH="0" baseline="0" noProof="0" dirty="0">
                  <a:ln>
                    <a:noFill/>
                  </a:ln>
                  <a:solidFill>
                    <a:srgbClr val="052B8E">
                      <a:lumMod val="75000"/>
                    </a:srgbClr>
                  </a:solidFill>
                  <a:effectLst/>
                  <a:uLnTx/>
                  <a:uFillTx/>
                </a:rPr>
                <a:t> Input</a:t>
              </a:r>
              <a:r>
                <a:rPr kumimoji="0" lang="en-US" sz="900" i="1" u="none" strike="noStrike" kern="0" cap="none" spc="0" normalizeH="0" baseline="0" noProof="0" dirty="0">
                  <a:ln>
                    <a:noFill/>
                  </a:ln>
                  <a:solidFill>
                    <a:srgbClr val="052B8E">
                      <a:lumMod val="75000"/>
                    </a:srgbClr>
                  </a:solidFill>
                  <a:effectLst/>
                  <a:uLnTx/>
                  <a:uFillTx/>
                </a:rPr>
                <a:t>: Information provided by </a:t>
              </a:r>
              <a:r>
                <a:rPr kumimoji="0" lang="en-US" sz="900" i="1" u="none" strike="noStrike" kern="0" cap="none" spc="0" normalizeH="0" baseline="0" noProof="0" dirty="0" err="1">
                  <a:ln>
                    <a:noFill/>
                  </a:ln>
                  <a:solidFill>
                    <a:srgbClr val="052B8E">
                      <a:lumMod val="75000"/>
                    </a:srgbClr>
                  </a:solidFill>
                  <a:effectLst/>
                  <a:uLnTx/>
                  <a:uFillTx/>
                </a:rPr>
                <a:t>Veoneer</a:t>
              </a:r>
              <a:endParaRPr kumimoji="0" lang="en-US" sz="900" i="1" u="none" strike="noStrike" kern="0" cap="none" spc="0" normalizeH="0" baseline="0" noProof="0" dirty="0">
                <a:ln>
                  <a:noFill/>
                </a:ln>
                <a:solidFill>
                  <a:srgbClr val="052B8E">
                    <a:lumMod val="75000"/>
                  </a:srgbClr>
                </a:solidFill>
                <a:effectLst/>
                <a:uLnTx/>
                <a:uFillTx/>
              </a:endParaRPr>
            </a:p>
          </p:txBody>
        </p:sp>
        <p:sp>
          <p:nvSpPr>
            <p:cNvPr id="13" name="Line Callout 2 22">
              <a:extLst>
                <a:ext uri="{FF2B5EF4-FFF2-40B4-BE49-F238E27FC236}">
                  <a16:creationId xmlns:a16="http://schemas.microsoft.com/office/drawing/2014/main" id="{AC5DF214-AD7A-4041-9720-82582FC8C0E5}"/>
                </a:ext>
              </a:extLst>
            </p:cNvPr>
            <p:cNvSpPr/>
            <p:nvPr/>
          </p:nvSpPr>
          <p:spPr bwMode="auto">
            <a:xfrm flipH="1">
              <a:off x="1851616" y="3447511"/>
              <a:ext cx="1828801" cy="1370330"/>
            </a:xfrm>
            <a:prstGeom prst="borderCallout2">
              <a:avLst>
                <a:gd name="adj1" fmla="val 46340"/>
                <a:gd name="adj2" fmla="val -2688"/>
                <a:gd name="adj3" fmla="val 46648"/>
                <a:gd name="adj4" fmla="val -14069"/>
                <a:gd name="adj5" fmla="val 46251"/>
                <a:gd name="adj6" fmla="val -22154"/>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b="1" i="1" u="sng" strike="noStrike" kern="0" cap="none" spc="0" normalizeH="0" baseline="0" noProof="0" dirty="0">
                  <a:ln>
                    <a:noFill/>
                  </a:ln>
                  <a:solidFill>
                    <a:srgbClr val="052B8E">
                      <a:lumMod val="75000"/>
                    </a:srgbClr>
                  </a:solidFill>
                  <a:effectLst/>
                  <a:uLnTx/>
                  <a:uFillTx/>
                </a:rPr>
                <a:t>Drawing Revision:</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State Drawing Revision as stated on drawing this TFC is referring to</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Populated from RFQ</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In case of not released drawing, state receipt date of drawing</a:t>
              </a:r>
            </a:p>
            <a:p>
              <a:pPr marL="87313" marR="0" lvl="1" indent="0" defTabSz="914400" eaLnBrk="0" fontAlgn="base" latinLnBrk="0" hangingPunct="0">
                <a:lnSpc>
                  <a:spcPct val="100000"/>
                </a:lnSpc>
                <a:spcBef>
                  <a:spcPct val="0"/>
                </a:spcBef>
                <a:spcAft>
                  <a:spcPct val="0"/>
                </a:spcAft>
                <a:buClrTx/>
                <a:buSzTx/>
                <a:buFontTx/>
                <a:buNone/>
                <a:tabLst/>
                <a:defRPr/>
              </a:pPr>
              <a:endParaRPr kumimoji="0" lang="en-US" sz="900" i="1" u="none" strike="noStrike" kern="0" cap="none" spc="0" normalizeH="0" baseline="0" noProof="0" dirty="0">
                <a:ln>
                  <a:noFill/>
                </a:ln>
                <a:solidFill>
                  <a:srgbClr val="052B8E">
                    <a:lumMod val="75000"/>
                  </a:srgbClr>
                </a:solidFill>
                <a:effectLst/>
                <a:uLnTx/>
                <a:uFillTx/>
              </a:endParaRP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In case of hand released drawing, state comment “hand released on” and date of signature</a:t>
              </a:r>
            </a:p>
          </p:txBody>
        </p:sp>
        <p:sp>
          <p:nvSpPr>
            <p:cNvPr id="14" name="Line Callout 2 22">
              <a:extLst>
                <a:ext uri="{FF2B5EF4-FFF2-40B4-BE49-F238E27FC236}">
                  <a16:creationId xmlns:a16="http://schemas.microsoft.com/office/drawing/2014/main" id="{2CA72D80-937A-4E58-B3F9-19D6D335F03E}"/>
                </a:ext>
              </a:extLst>
            </p:cNvPr>
            <p:cNvSpPr/>
            <p:nvPr/>
          </p:nvSpPr>
          <p:spPr bwMode="auto">
            <a:xfrm flipH="1">
              <a:off x="1851613" y="4912195"/>
              <a:ext cx="1828801" cy="702735"/>
            </a:xfrm>
            <a:prstGeom prst="borderCallout2">
              <a:avLst>
                <a:gd name="adj1" fmla="val 46340"/>
                <a:gd name="adj2" fmla="val -2688"/>
                <a:gd name="adj3" fmla="val -46927"/>
                <a:gd name="adj4" fmla="val -9275"/>
                <a:gd name="adj5" fmla="val -87502"/>
                <a:gd name="adj6" fmla="val -22219"/>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b="1" i="1" u="sng" strike="noStrike" kern="0" cap="none" spc="0" normalizeH="0" baseline="0" noProof="0" dirty="0">
                  <a:ln>
                    <a:noFill/>
                  </a:ln>
                  <a:solidFill>
                    <a:srgbClr val="052B8E">
                      <a:lumMod val="75000"/>
                    </a:srgbClr>
                  </a:solidFill>
                  <a:effectLst/>
                  <a:uLnTx/>
                  <a:uFillTx/>
                </a:rPr>
                <a:t>Part Number:</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State Part Number as listed on drawing this TFC is referring to (including the letter index)</a:t>
              </a:r>
            </a:p>
            <a:p>
              <a:pPr marL="87313" marR="0" lvl="1" indent="0" defTabSz="914400" eaLnBrk="0" fontAlgn="base" latinLnBrk="0" hangingPunct="0">
                <a:lnSpc>
                  <a:spcPct val="100000"/>
                </a:lnSpc>
                <a:spcBef>
                  <a:spcPct val="0"/>
                </a:spcBef>
                <a:spcAft>
                  <a:spcPct val="0"/>
                </a:spcAft>
                <a:buClrTx/>
                <a:buSzTx/>
                <a:buFontTx/>
                <a:buNone/>
                <a:tabLst/>
                <a:defRPr/>
              </a:pPr>
              <a:r>
                <a:rPr lang="en-US" sz="900" i="1" kern="0" dirty="0">
                  <a:solidFill>
                    <a:srgbClr val="052B8E">
                      <a:lumMod val="75000"/>
                    </a:srgbClr>
                  </a:solidFill>
                </a:rPr>
                <a:t>Populated from RFQ</a:t>
              </a:r>
              <a:endParaRPr kumimoji="0" lang="en-US" sz="900" i="1" u="none" strike="noStrike" kern="0" cap="none" spc="0" normalizeH="0" baseline="0" noProof="0" dirty="0">
                <a:ln>
                  <a:noFill/>
                </a:ln>
                <a:solidFill>
                  <a:srgbClr val="052B8E">
                    <a:lumMod val="75000"/>
                  </a:srgbClr>
                </a:solidFill>
                <a:effectLst/>
                <a:uLnTx/>
                <a:uFillTx/>
              </a:endParaRPr>
            </a:p>
            <a:p>
              <a:pPr marL="87313" marR="0" lvl="1" indent="0" defTabSz="914400" eaLnBrk="0" fontAlgn="base" latinLnBrk="0" hangingPunct="0">
                <a:lnSpc>
                  <a:spcPct val="100000"/>
                </a:lnSpc>
                <a:spcBef>
                  <a:spcPct val="0"/>
                </a:spcBef>
                <a:spcAft>
                  <a:spcPct val="0"/>
                </a:spcAft>
                <a:buClrTx/>
                <a:buSzTx/>
                <a:buFontTx/>
                <a:buNone/>
                <a:tabLst/>
                <a:defRPr/>
              </a:pPr>
              <a:endParaRPr kumimoji="0" lang="en-US" sz="900" i="1" u="none" strike="noStrike" kern="0" cap="none" spc="0" normalizeH="0" baseline="0" noProof="0" dirty="0">
                <a:ln>
                  <a:noFill/>
                </a:ln>
                <a:solidFill>
                  <a:srgbClr val="052B8E">
                    <a:lumMod val="75000"/>
                  </a:srgbClr>
                </a:solidFill>
                <a:effectLst/>
                <a:uLnTx/>
                <a:uFillTx/>
              </a:endParaRPr>
            </a:p>
          </p:txBody>
        </p:sp>
        <p:sp>
          <p:nvSpPr>
            <p:cNvPr id="15" name="Line Callout 2 22">
              <a:extLst>
                <a:ext uri="{FF2B5EF4-FFF2-40B4-BE49-F238E27FC236}">
                  <a16:creationId xmlns:a16="http://schemas.microsoft.com/office/drawing/2014/main" id="{5BE43127-7546-4938-AB79-5B72E7C435A8}"/>
                </a:ext>
              </a:extLst>
            </p:cNvPr>
            <p:cNvSpPr/>
            <p:nvPr/>
          </p:nvSpPr>
          <p:spPr bwMode="auto">
            <a:xfrm flipH="1">
              <a:off x="1851614" y="5709285"/>
              <a:ext cx="1828801" cy="600035"/>
            </a:xfrm>
            <a:prstGeom prst="borderCallout2">
              <a:avLst>
                <a:gd name="adj1" fmla="val 46340"/>
                <a:gd name="adj2" fmla="val -2688"/>
                <a:gd name="adj3" fmla="val -36960"/>
                <a:gd name="adj4" fmla="val -6627"/>
                <a:gd name="adj5" fmla="val -195065"/>
                <a:gd name="adj6" fmla="val -21611"/>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b="1" i="1" u="sng" strike="noStrike" kern="0" cap="none" spc="0" normalizeH="0" baseline="0" noProof="0" dirty="0">
                  <a:ln>
                    <a:noFill/>
                  </a:ln>
                  <a:solidFill>
                    <a:srgbClr val="052B8E">
                      <a:lumMod val="75000"/>
                    </a:srgbClr>
                  </a:solidFill>
                  <a:effectLst/>
                  <a:uLnTx/>
                  <a:uFillTx/>
                </a:rPr>
                <a:t>Requester Name/Date:</a:t>
              </a:r>
            </a:p>
            <a:p>
              <a:pPr marL="87313" marR="0" lvl="1" indent="0" defTabSz="914400" eaLnBrk="0" fontAlgn="base" latinLnBrk="0" hangingPunct="0">
                <a:lnSpc>
                  <a:spcPct val="100000"/>
                </a:lnSpc>
                <a:spcBef>
                  <a:spcPct val="0"/>
                </a:spcBef>
                <a:spcAft>
                  <a:spcPct val="0"/>
                </a:spcAft>
                <a:buClrTx/>
                <a:buSzTx/>
                <a:buFontTx/>
                <a:buNone/>
                <a:tabLst/>
                <a:defRPr/>
              </a:pPr>
              <a:r>
                <a:rPr kumimoji="0" lang="en-US" sz="900" i="1" u="none" strike="noStrike" kern="0" cap="none" spc="0" normalizeH="0" baseline="0" noProof="0" dirty="0">
                  <a:ln>
                    <a:noFill/>
                  </a:ln>
                  <a:solidFill>
                    <a:srgbClr val="052B8E">
                      <a:lumMod val="75000"/>
                    </a:srgbClr>
                  </a:solidFill>
                  <a:effectLst/>
                  <a:uLnTx/>
                  <a:uFillTx/>
                </a:rPr>
                <a:t>State Name and Date of TFC requester</a:t>
              </a:r>
            </a:p>
            <a:p>
              <a:pPr marL="87313" marR="0" lvl="1" indent="0" defTabSz="914400" eaLnBrk="0" fontAlgn="base" latinLnBrk="0" hangingPunct="0">
                <a:lnSpc>
                  <a:spcPct val="100000"/>
                </a:lnSpc>
                <a:spcBef>
                  <a:spcPct val="0"/>
                </a:spcBef>
                <a:spcAft>
                  <a:spcPct val="0"/>
                </a:spcAft>
                <a:buClrTx/>
                <a:buSzTx/>
                <a:buFontTx/>
                <a:buNone/>
                <a:tabLst/>
                <a:defRPr/>
              </a:pPr>
              <a:r>
                <a:rPr lang="en-US" sz="900" i="1" kern="0" dirty="0">
                  <a:solidFill>
                    <a:srgbClr val="052B8E">
                      <a:lumMod val="75000"/>
                    </a:srgbClr>
                  </a:solidFill>
                </a:rPr>
                <a:t>Populated from RFQ (Owner)</a:t>
              </a:r>
              <a:endParaRPr kumimoji="0" lang="en-US" sz="900" i="1" u="none" strike="noStrike" kern="0" cap="none" spc="0" normalizeH="0" baseline="0" noProof="0" dirty="0">
                <a:ln>
                  <a:noFill/>
                </a:ln>
                <a:solidFill>
                  <a:srgbClr val="052B8E">
                    <a:lumMod val="75000"/>
                  </a:srgbClr>
                </a:solidFill>
                <a:effectLst/>
                <a:uLnTx/>
                <a:uFillTx/>
              </a:endParaRPr>
            </a:p>
          </p:txBody>
        </p:sp>
      </p:grpSp>
      <p:graphicFrame>
        <p:nvGraphicFramePr>
          <p:cNvPr id="3" name="Table 2">
            <a:extLst>
              <a:ext uri="{FF2B5EF4-FFF2-40B4-BE49-F238E27FC236}">
                <a16:creationId xmlns:a16="http://schemas.microsoft.com/office/drawing/2014/main" id="{B1EA8777-A50A-43A3-A23F-39448558E0D7}"/>
              </a:ext>
            </a:extLst>
          </p:cNvPr>
          <p:cNvGraphicFramePr>
            <a:graphicFrameLocks noGrp="1"/>
          </p:cNvGraphicFramePr>
          <p:nvPr/>
        </p:nvGraphicFramePr>
        <p:xfrm>
          <a:off x="4033195" y="3284984"/>
          <a:ext cx="6379200" cy="1337175"/>
        </p:xfrm>
        <a:graphic>
          <a:graphicData uri="http://schemas.openxmlformats.org/drawingml/2006/table">
            <a:tbl>
              <a:tblPr/>
              <a:tblGrid>
                <a:gridCol w="3872112">
                  <a:extLst>
                    <a:ext uri="{9D8B030D-6E8A-4147-A177-3AD203B41FA5}">
                      <a16:colId xmlns:a16="http://schemas.microsoft.com/office/drawing/2014/main" val="1136757047"/>
                    </a:ext>
                  </a:extLst>
                </a:gridCol>
                <a:gridCol w="2507088">
                  <a:extLst>
                    <a:ext uri="{9D8B030D-6E8A-4147-A177-3AD203B41FA5}">
                      <a16:colId xmlns:a16="http://schemas.microsoft.com/office/drawing/2014/main" val="2645902863"/>
                    </a:ext>
                  </a:extLst>
                </a:gridCol>
              </a:tblGrid>
              <a:tr h="257175">
                <a:tc gridSpan="2">
                  <a:txBody>
                    <a:bodyPr/>
                    <a:lstStyle/>
                    <a:p>
                      <a:pPr algn="ctr" fontAlgn="ctr"/>
                      <a:r>
                        <a:rPr lang="de-DE" sz="1050" b="1" i="0" u="none" strike="noStrike" dirty="0" err="1">
                          <a:solidFill>
                            <a:srgbClr val="FFFFFF"/>
                          </a:solidFill>
                          <a:effectLst/>
                          <a:latin typeface="Barlow" panose="00000500000000000000" pitchFamily="2" charset="0"/>
                        </a:rPr>
                        <a:t>Veoneer</a:t>
                      </a:r>
                      <a:r>
                        <a:rPr lang="de-DE" sz="1050" b="1" i="0" u="none" strike="noStrike" dirty="0">
                          <a:solidFill>
                            <a:srgbClr val="FFFFFF"/>
                          </a:solidFill>
                          <a:effectLst/>
                          <a:latin typeface="Barlow" panose="00000500000000000000" pitchFamily="2" charset="0"/>
                        </a:rPr>
                        <a:t> Input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extLst>
                  <a:ext uri="{0D108BD9-81ED-4DB2-BD59-A6C34878D82A}">
                    <a16:rowId xmlns:a16="http://schemas.microsoft.com/office/drawing/2014/main" val="3214646531"/>
                  </a:ext>
                </a:extLst>
              </a:tr>
              <a:tr h="216000">
                <a:tc>
                  <a:txBody>
                    <a:bodyPr/>
                    <a:lstStyle/>
                    <a:p>
                      <a:pPr algn="l" fontAlgn="ctr"/>
                      <a:r>
                        <a:rPr lang="de-DE" sz="900" b="1" i="0" u="none" strike="noStrike">
                          <a:solidFill>
                            <a:srgbClr val="000000"/>
                          </a:solidFill>
                          <a:effectLst/>
                          <a:latin typeface="Barlow" panose="00000500000000000000" pitchFamily="2" charset="0"/>
                        </a:rPr>
                        <a:t>Part Name</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PCB, RF,77GHZ,1.2 AD LDO AM TX3, 2.0WL TX</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03295"/>
                  </a:ext>
                </a:extLst>
              </a:tr>
              <a:tr h="216000">
                <a:tc>
                  <a:txBody>
                    <a:bodyPr/>
                    <a:lstStyle/>
                    <a:p>
                      <a:pPr algn="l" fontAlgn="ctr"/>
                      <a:r>
                        <a:rPr lang="de-DE" sz="900" b="1" i="0" u="none" strike="noStrike">
                          <a:solidFill>
                            <a:srgbClr val="000000"/>
                          </a:solidFill>
                          <a:effectLst/>
                          <a:latin typeface="Barlow" panose="00000500000000000000" pitchFamily="2" charset="0"/>
                        </a:rPr>
                        <a:t>Drawing No. / Specification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680146000A / MS6001 / ECAD E8011300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180606"/>
                  </a:ext>
                </a:extLst>
              </a:tr>
              <a:tr h="216000">
                <a:tc>
                  <a:txBody>
                    <a:bodyPr/>
                    <a:lstStyle/>
                    <a:p>
                      <a:pPr algn="l" fontAlgn="ctr"/>
                      <a:r>
                        <a:rPr lang="de-DE" sz="900" b="1" i="0" u="none" strike="noStrike" dirty="0">
                          <a:solidFill>
                            <a:srgbClr val="000000"/>
                          </a:solidFill>
                          <a:effectLst/>
                          <a:latin typeface="Barlow" panose="00000500000000000000" pitchFamily="2" charset="0"/>
                        </a:rPr>
                        <a:t>Drawing Revision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900" b="0" i="0" u="none" strike="noStrike" dirty="0">
                          <a:solidFill>
                            <a:srgbClr val="000000"/>
                          </a:solidFill>
                          <a:effectLst/>
                          <a:latin typeface="Barlow" panose="00000500000000000000" pitchFamily="2" charset="0"/>
                        </a:rPr>
                        <a:t>000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26279"/>
                  </a:ext>
                </a:extLst>
              </a:tr>
              <a:tr h="216000">
                <a:tc>
                  <a:txBody>
                    <a:bodyPr/>
                    <a:lstStyle/>
                    <a:p>
                      <a:pPr algn="l" fontAlgn="ctr"/>
                      <a:r>
                        <a:rPr lang="de-DE" sz="900" b="1" i="0" u="none" strike="noStrike">
                          <a:solidFill>
                            <a:srgbClr val="000000"/>
                          </a:solidFill>
                          <a:effectLst/>
                          <a:latin typeface="Barlow" panose="00000500000000000000" pitchFamily="2" charset="0"/>
                        </a:rPr>
                        <a:t>Part Number</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680146000A</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108005"/>
                  </a:ext>
                </a:extLst>
              </a:tr>
              <a:tr h="216000">
                <a:tc>
                  <a:txBody>
                    <a:bodyPr/>
                    <a:lstStyle/>
                    <a:p>
                      <a:pPr algn="l" fontAlgn="ctr"/>
                      <a:r>
                        <a:rPr lang="de-DE" sz="900" b="1" i="0" u="none" strike="noStrike">
                          <a:solidFill>
                            <a:srgbClr val="000000"/>
                          </a:solidFill>
                          <a:effectLst/>
                          <a:latin typeface="Barlow" panose="00000500000000000000" pitchFamily="2" charset="0"/>
                        </a:rPr>
                        <a:t>Requester Name/Date</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Thomas Werner 30/01/2019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064540"/>
                  </a:ext>
                </a:extLst>
              </a:tr>
            </a:tbl>
          </a:graphicData>
        </a:graphic>
      </p:graphicFrame>
    </p:spTree>
    <p:extLst>
      <p:ext uri="{BB962C8B-B14F-4D97-AF65-F5344CB8AC3E}">
        <p14:creationId xmlns:p14="http://schemas.microsoft.com/office/powerpoint/2010/main" val="35583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14</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292388"/>
          </a:xfrm>
        </p:spPr>
        <p:txBody>
          <a:bodyPr/>
          <a:lstStyle/>
          <a:p>
            <a:r>
              <a:rPr lang="de-DE" dirty="0" err="1"/>
              <a:t>Section</a:t>
            </a:r>
            <a:r>
              <a:rPr lang="de-DE" dirty="0"/>
              <a:t> 2</a:t>
            </a:r>
          </a:p>
        </p:txBody>
      </p:sp>
      <p:grpSp>
        <p:nvGrpSpPr>
          <p:cNvPr id="10" name="Group 9">
            <a:extLst>
              <a:ext uri="{FF2B5EF4-FFF2-40B4-BE49-F238E27FC236}">
                <a16:creationId xmlns:a16="http://schemas.microsoft.com/office/drawing/2014/main" id="{6C49F307-0E0E-4245-A805-467E44D52850}"/>
              </a:ext>
            </a:extLst>
          </p:cNvPr>
          <p:cNvGrpSpPr/>
          <p:nvPr/>
        </p:nvGrpSpPr>
        <p:grpSpPr>
          <a:xfrm>
            <a:off x="2279576" y="2340000"/>
            <a:ext cx="7411721" cy="3744280"/>
            <a:chOff x="2654740" y="2340000"/>
            <a:chExt cx="7411721" cy="3744280"/>
          </a:xfrm>
        </p:grpSpPr>
        <p:sp>
          <p:nvSpPr>
            <p:cNvPr id="19" name="Line Callout 2 22">
              <a:extLst>
                <a:ext uri="{FF2B5EF4-FFF2-40B4-BE49-F238E27FC236}">
                  <a16:creationId xmlns:a16="http://schemas.microsoft.com/office/drawing/2014/main" id="{14AA9E59-0497-495E-9A1A-BBB364193601}"/>
                </a:ext>
              </a:extLst>
            </p:cNvPr>
            <p:cNvSpPr/>
            <p:nvPr/>
          </p:nvSpPr>
          <p:spPr bwMode="auto">
            <a:xfrm flipH="1">
              <a:off x="2654740" y="5655126"/>
              <a:ext cx="1828801" cy="429154"/>
            </a:xfrm>
            <a:prstGeom prst="borderCallout2">
              <a:avLst>
                <a:gd name="adj1" fmla="val 46340"/>
                <a:gd name="adj2" fmla="val -2688"/>
                <a:gd name="adj3" fmla="val -41017"/>
                <a:gd name="adj4" fmla="val -9208"/>
                <a:gd name="adj5" fmla="val -159455"/>
                <a:gd name="adj6" fmla="val -22568"/>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Supplier(s) of Raw Material:</a:t>
              </a:r>
            </a:p>
            <a:p>
              <a:pPr marL="87313" lvl="1" eaLnBrk="0" fontAlgn="base" hangingPunct="0">
                <a:spcBef>
                  <a:spcPct val="0"/>
                </a:spcBef>
                <a:spcAft>
                  <a:spcPct val="0"/>
                </a:spcAft>
              </a:pPr>
              <a:r>
                <a:rPr lang="en-US" sz="900" i="1" kern="0" dirty="0">
                  <a:solidFill>
                    <a:srgbClr val="052B8E">
                      <a:lumMod val="75000"/>
                    </a:srgbClr>
                  </a:solidFill>
                </a:rPr>
                <a:t>State all Supplier(s) of required Raw Material</a:t>
              </a:r>
            </a:p>
          </p:txBody>
        </p:sp>
        <p:sp>
          <p:nvSpPr>
            <p:cNvPr id="20" name="Line Callout 2 17">
              <a:extLst>
                <a:ext uri="{FF2B5EF4-FFF2-40B4-BE49-F238E27FC236}">
                  <a16:creationId xmlns:a16="http://schemas.microsoft.com/office/drawing/2014/main" id="{20F82860-B713-4F98-9CC6-5D0596E27BF5}"/>
                </a:ext>
              </a:extLst>
            </p:cNvPr>
            <p:cNvSpPr/>
            <p:nvPr/>
          </p:nvSpPr>
          <p:spPr bwMode="auto">
            <a:xfrm flipH="1">
              <a:off x="2654740" y="2340000"/>
              <a:ext cx="1828801" cy="1224000"/>
            </a:xfrm>
            <a:prstGeom prst="borderCallout2">
              <a:avLst>
                <a:gd name="adj1" fmla="val 46218"/>
                <a:gd name="adj2" fmla="val -2253"/>
                <a:gd name="adj3" fmla="val 87095"/>
                <a:gd name="adj4" fmla="val -8264"/>
                <a:gd name="adj5" fmla="val 140615"/>
                <a:gd name="adj6" fmla="val -21661"/>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(Name &amp; ID): </a:t>
              </a:r>
            </a:p>
            <a:p>
              <a:pPr marL="87313" lvl="1" eaLnBrk="0" fontAlgn="base" hangingPunct="0">
                <a:spcBef>
                  <a:spcPct val="0"/>
                </a:spcBef>
                <a:spcAft>
                  <a:spcPct val="0"/>
                </a:spcAft>
              </a:pPr>
              <a:r>
                <a:rPr lang="en-US" sz="900" i="1" kern="0" dirty="0">
                  <a:solidFill>
                    <a:srgbClr val="052B8E">
                      <a:lumMod val="75000"/>
                    </a:srgbClr>
                  </a:solidFill>
                </a:rPr>
                <a:t>State name and given </a:t>
              </a:r>
              <a:r>
                <a:rPr lang="en-US" sz="900" i="1" kern="0" dirty="0" err="1">
                  <a:solidFill>
                    <a:srgbClr val="052B8E">
                      <a:lumMod val="75000"/>
                    </a:srgbClr>
                  </a:solidFill>
                </a:rPr>
                <a:t>Veoneer</a:t>
              </a:r>
              <a:r>
                <a:rPr lang="en-US" sz="900" i="1" kern="0" dirty="0">
                  <a:solidFill>
                    <a:srgbClr val="052B8E">
                      <a:lumMod val="75000"/>
                    </a:srgbClr>
                  </a:solidFill>
                </a:rPr>
                <a:t> supplier ID of supplier facility, </a:t>
              </a:r>
              <a:r>
                <a:rPr lang="en-US" sz="900" i="1" u="sng" kern="0" dirty="0">
                  <a:solidFill>
                    <a:srgbClr val="052B8E">
                      <a:lumMod val="75000"/>
                    </a:srgbClr>
                  </a:solidFill>
                </a:rPr>
                <a:t>which will be providing the PPAP documentation.</a:t>
              </a:r>
            </a:p>
            <a:p>
              <a:pPr marL="87313" lvl="1" eaLnBrk="0" fontAlgn="base" hangingPunct="0">
                <a:spcBef>
                  <a:spcPct val="0"/>
                </a:spcBef>
                <a:spcAft>
                  <a:spcPct val="0"/>
                </a:spcAft>
              </a:pPr>
              <a:r>
                <a:rPr lang="en-US" sz="900" i="1" u="sng" kern="0" dirty="0">
                  <a:solidFill>
                    <a:srgbClr val="052B8E">
                      <a:lumMod val="75000"/>
                    </a:srgbClr>
                  </a:solidFill>
                </a:rPr>
                <a:t>Populated from RFQ</a:t>
              </a:r>
            </a:p>
            <a:p>
              <a:pPr marL="87313" lvl="1" eaLnBrk="0" fontAlgn="base" hangingPunct="0">
                <a:spcBef>
                  <a:spcPct val="0"/>
                </a:spcBef>
                <a:spcAft>
                  <a:spcPct val="0"/>
                </a:spcAft>
              </a:pPr>
              <a:r>
                <a:rPr lang="en-US" sz="900" i="1" kern="0" dirty="0">
                  <a:solidFill>
                    <a:srgbClr val="052B8E">
                      <a:lumMod val="75000"/>
                    </a:srgbClr>
                  </a:solidFill>
                </a:rPr>
                <a:t>If not available, please contact responsible </a:t>
              </a:r>
              <a:r>
                <a:rPr lang="en-US" sz="900" i="1" kern="0" dirty="0" err="1">
                  <a:solidFill>
                    <a:srgbClr val="052B8E">
                      <a:lumMod val="75000"/>
                    </a:srgbClr>
                  </a:solidFill>
                </a:rPr>
                <a:t>Veoneer</a:t>
              </a:r>
              <a:r>
                <a:rPr lang="en-US" sz="900" i="1" kern="0" dirty="0">
                  <a:solidFill>
                    <a:srgbClr val="052B8E">
                      <a:lumMod val="75000"/>
                    </a:srgbClr>
                  </a:solidFill>
                </a:rPr>
                <a:t> Lead buyer or TFC Requester.</a:t>
              </a:r>
            </a:p>
          </p:txBody>
        </p:sp>
        <p:sp>
          <p:nvSpPr>
            <p:cNvPr id="21" name="Line Callout 2 18">
              <a:extLst>
                <a:ext uri="{FF2B5EF4-FFF2-40B4-BE49-F238E27FC236}">
                  <a16:creationId xmlns:a16="http://schemas.microsoft.com/office/drawing/2014/main" id="{10F50891-43D3-4713-8553-BCD4C7F1FA33}"/>
                </a:ext>
              </a:extLst>
            </p:cNvPr>
            <p:cNvSpPr/>
            <p:nvPr/>
          </p:nvSpPr>
          <p:spPr bwMode="auto">
            <a:xfrm flipH="1">
              <a:off x="2654740" y="3655960"/>
              <a:ext cx="1828801" cy="429154"/>
            </a:xfrm>
            <a:prstGeom prst="borderCallout2">
              <a:avLst>
                <a:gd name="adj1" fmla="val 46340"/>
                <a:gd name="adj2" fmla="val -2688"/>
                <a:gd name="adj3" fmla="val 83978"/>
                <a:gd name="adj4" fmla="val -6475"/>
                <a:gd name="adj5" fmla="val 144939"/>
                <a:gd name="adj6" fmla="val -22703"/>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Manufacturing Location:</a:t>
              </a:r>
            </a:p>
            <a:p>
              <a:pPr marL="87313" lvl="1" eaLnBrk="0" fontAlgn="base" hangingPunct="0">
                <a:spcBef>
                  <a:spcPct val="0"/>
                </a:spcBef>
                <a:spcAft>
                  <a:spcPct val="0"/>
                </a:spcAft>
              </a:pPr>
              <a:r>
                <a:rPr lang="en-US" sz="900" i="1" kern="0" dirty="0">
                  <a:solidFill>
                    <a:srgbClr val="052B8E">
                      <a:lumMod val="75000"/>
                    </a:srgbClr>
                  </a:solidFill>
                </a:rPr>
                <a:t>State location of physical </a:t>
              </a:r>
              <a:r>
                <a:rPr lang="en-US" sz="900" i="1" u="sng" kern="0" dirty="0">
                  <a:solidFill>
                    <a:srgbClr val="052B8E">
                      <a:lumMod val="75000"/>
                    </a:srgbClr>
                  </a:solidFill>
                </a:rPr>
                <a:t>production</a:t>
              </a:r>
              <a:r>
                <a:rPr lang="en-US" sz="900" i="1" kern="0" dirty="0">
                  <a:solidFill>
                    <a:srgbClr val="052B8E">
                      <a:lumMod val="75000"/>
                    </a:srgbClr>
                  </a:solidFill>
                </a:rPr>
                <a:t> of referred Part</a:t>
              </a:r>
            </a:p>
          </p:txBody>
        </p:sp>
        <p:sp>
          <p:nvSpPr>
            <p:cNvPr id="22" name="Line Callout 2 21">
              <a:extLst>
                <a:ext uri="{FF2B5EF4-FFF2-40B4-BE49-F238E27FC236}">
                  <a16:creationId xmlns:a16="http://schemas.microsoft.com/office/drawing/2014/main" id="{BB66F346-0117-4081-B0AE-88B9E99AB3D0}"/>
                </a:ext>
              </a:extLst>
            </p:cNvPr>
            <p:cNvSpPr/>
            <p:nvPr/>
          </p:nvSpPr>
          <p:spPr bwMode="auto">
            <a:xfrm>
              <a:off x="5350461" y="2975102"/>
              <a:ext cx="4716000" cy="187715"/>
            </a:xfrm>
            <a:prstGeom prst="borderCallout2">
              <a:avLst>
                <a:gd name="adj1" fmla="val 128746"/>
                <a:gd name="adj2" fmla="val 48172"/>
                <a:gd name="adj3" fmla="val 222395"/>
                <a:gd name="adj4" fmla="val 48578"/>
                <a:gd name="adj5" fmla="val 394006"/>
                <a:gd name="adj6" fmla="val 49060"/>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Input: </a:t>
              </a:r>
              <a:r>
                <a:rPr lang="en-US" sz="900" i="1" kern="0" dirty="0">
                  <a:solidFill>
                    <a:srgbClr val="052B8E">
                      <a:lumMod val="75000"/>
                    </a:srgbClr>
                  </a:solidFill>
                </a:rPr>
                <a:t>Information should be available within supplier company</a:t>
              </a:r>
            </a:p>
          </p:txBody>
        </p:sp>
        <p:sp>
          <p:nvSpPr>
            <p:cNvPr id="23" name="Line Callout 2 22">
              <a:extLst>
                <a:ext uri="{FF2B5EF4-FFF2-40B4-BE49-F238E27FC236}">
                  <a16:creationId xmlns:a16="http://schemas.microsoft.com/office/drawing/2014/main" id="{C60D3BAA-1138-4B67-B3B1-F872B627CE2F}"/>
                </a:ext>
              </a:extLst>
            </p:cNvPr>
            <p:cNvSpPr/>
            <p:nvPr/>
          </p:nvSpPr>
          <p:spPr bwMode="auto">
            <a:xfrm flipH="1">
              <a:off x="2654740" y="4969833"/>
              <a:ext cx="1828801" cy="593332"/>
            </a:xfrm>
            <a:prstGeom prst="borderCallout2">
              <a:avLst>
                <a:gd name="adj1" fmla="val 46340"/>
                <a:gd name="adj2" fmla="val -2688"/>
                <a:gd name="adj3" fmla="val 11144"/>
                <a:gd name="adj4" fmla="val -9220"/>
                <a:gd name="adj5" fmla="val -26798"/>
                <a:gd name="adj6" fmla="val -22997"/>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Raw Material(s):</a:t>
              </a:r>
            </a:p>
            <a:p>
              <a:pPr marL="87313" lvl="1" eaLnBrk="0" fontAlgn="base" hangingPunct="0">
                <a:spcBef>
                  <a:spcPct val="0"/>
                </a:spcBef>
                <a:spcAft>
                  <a:spcPct val="0"/>
                </a:spcAft>
              </a:pPr>
              <a:r>
                <a:rPr lang="en-US" sz="900" i="1" kern="0" dirty="0">
                  <a:solidFill>
                    <a:srgbClr val="052B8E">
                      <a:lumMod val="75000"/>
                    </a:srgbClr>
                  </a:solidFill>
                </a:rPr>
                <a:t>State all Raw material(s) which will be required to manufacture referred Part.</a:t>
              </a:r>
            </a:p>
          </p:txBody>
        </p:sp>
        <p:sp>
          <p:nvSpPr>
            <p:cNvPr id="24" name="Line Callout 2 22">
              <a:extLst>
                <a:ext uri="{FF2B5EF4-FFF2-40B4-BE49-F238E27FC236}">
                  <a16:creationId xmlns:a16="http://schemas.microsoft.com/office/drawing/2014/main" id="{52A96F07-CFB8-4AD4-B165-0324430B2114}"/>
                </a:ext>
              </a:extLst>
            </p:cNvPr>
            <p:cNvSpPr/>
            <p:nvPr/>
          </p:nvSpPr>
          <p:spPr bwMode="auto">
            <a:xfrm flipH="1">
              <a:off x="2654740" y="4177074"/>
              <a:ext cx="1828801" cy="700799"/>
            </a:xfrm>
            <a:prstGeom prst="borderCallout2">
              <a:avLst>
                <a:gd name="adj1" fmla="val 46340"/>
                <a:gd name="adj2" fmla="val -2688"/>
                <a:gd name="adj3" fmla="val 45889"/>
                <a:gd name="adj4" fmla="val -14841"/>
                <a:gd name="adj5" fmla="val 47214"/>
                <a:gd name="adj6" fmla="val -21749"/>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Tool Maker Name:</a:t>
              </a:r>
            </a:p>
            <a:p>
              <a:pPr marL="87313" lvl="1" eaLnBrk="0" fontAlgn="base" hangingPunct="0">
                <a:spcBef>
                  <a:spcPct val="0"/>
                </a:spcBef>
                <a:spcAft>
                  <a:spcPct val="0"/>
                </a:spcAft>
              </a:pPr>
              <a:r>
                <a:rPr lang="en-US" sz="900" i="1" kern="0" dirty="0">
                  <a:solidFill>
                    <a:srgbClr val="052B8E">
                      <a:lumMod val="75000"/>
                    </a:srgbClr>
                  </a:solidFill>
                </a:rPr>
                <a:t>State (Company) Name of Tool manufacturer.</a:t>
              </a:r>
            </a:p>
            <a:p>
              <a:pPr marL="87313" lvl="1" eaLnBrk="0" fontAlgn="base" hangingPunct="0">
                <a:spcBef>
                  <a:spcPct val="0"/>
                </a:spcBef>
                <a:spcAft>
                  <a:spcPct val="0"/>
                </a:spcAft>
              </a:pPr>
              <a:r>
                <a:rPr lang="en-US" sz="900" i="1" kern="0" dirty="0">
                  <a:solidFill>
                    <a:srgbClr val="052B8E">
                      <a:lumMod val="75000"/>
                    </a:srgbClr>
                  </a:solidFill>
                </a:rPr>
                <a:t>Put n/a if no new tools are manufactured</a:t>
              </a:r>
            </a:p>
          </p:txBody>
        </p:sp>
      </p:grpSp>
      <p:graphicFrame>
        <p:nvGraphicFramePr>
          <p:cNvPr id="4" name="Table 3">
            <a:extLst>
              <a:ext uri="{FF2B5EF4-FFF2-40B4-BE49-F238E27FC236}">
                <a16:creationId xmlns:a16="http://schemas.microsoft.com/office/drawing/2014/main" id="{00AF0DF3-47AE-4AE8-B944-7674FC817223}"/>
              </a:ext>
            </a:extLst>
          </p:cNvPr>
          <p:cNvGraphicFramePr>
            <a:graphicFrameLocks noGrp="1"/>
          </p:cNvGraphicFramePr>
          <p:nvPr/>
        </p:nvGraphicFramePr>
        <p:xfrm>
          <a:off x="4568708" y="3789040"/>
          <a:ext cx="5256584" cy="1296000"/>
        </p:xfrm>
        <a:graphic>
          <a:graphicData uri="http://schemas.openxmlformats.org/drawingml/2006/table">
            <a:tbl>
              <a:tblPr/>
              <a:tblGrid>
                <a:gridCol w="1811641">
                  <a:extLst>
                    <a:ext uri="{9D8B030D-6E8A-4147-A177-3AD203B41FA5}">
                      <a16:colId xmlns:a16="http://schemas.microsoft.com/office/drawing/2014/main" val="2423401980"/>
                    </a:ext>
                  </a:extLst>
                </a:gridCol>
                <a:gridCol w="3444943">
                  <a:extLst>
                    <a:ext uri="{9D8B030D-6E8A-4147-A177-3AD203B41FA5}">
                      <a16:colId xmlns:a16="http://schemas.microsoft.com/office/drawing/2014/main" val="4049470114"/>
                    </a:ext>
                  </a:extLst>
                </a:gridCol>
              </a:tblGrid>
              <a:tr h="216000">
                <a:tc gridSpan="2">
                  <a:txBody>
                    <a:bodyPr/>
                    <a:lstStyle/>
                    <a:p>
                      <a:pPr algn="ctr" fontAlgn="ctr"/>
                      <a:r>
                        <a:rPr lang="de-DE" sz="900" b="1" i="0" u="none" strike="noStrike">
                          <a:solidFill>
                            <a:srgbClr val="FFFFFF"/>
                          </a:solidFill>
                          <a:effectLst/>
                          <a:latin typeface="Barlow" panose="00000500000000000000" pitchFamily="2" charset="0"/>
                        </a:rPr>
                        <a:t>Supplier Input</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extLst>
                  <a:ext uri="{0D108BD9-81ED-4DB2-BD59-A6C34878D82A}">
                    <a16:rowId xmlns:a16="http://schemas.microsoft.com/office/drawing/2014/main" val="3022786418"/>
                  </a:ext>
                </a:extLst>
              </a:tr>
              <a:tr h="216000">
                <a:tc>
                  <a:txBody>
                    <a:bodyPr/>
                    <a:lstStyle/>
                    <a:p>
                      <a:pPr algn="l" fontAlgn="ctr"/>
                      <a:r>
                        <a:rPr lang="de-DE" sz="900" b="1" i="0" u="none" strike="noStrike">
                          <a:solidFill>
                            <a:srgbClr val="000000"/>
                          </a:solidFill>
                          <a:effectLst/>
                          <a:latin typeface="Barlow" panose="00000500000000000000" pitchFamily="2" charset="0"/>
                        </a:rPr>
                        <a:t>Supplier (Name &amp; ID)</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Schweizer Electronic AG / WUS </a:t>
                      </a:r>
                      <a:r>
                        <a:rPr lang="de-DE" sz="900" b="0" i="0" u="none" strike="noStrike" dirty="0" err="1">
                          <a:solidFill>
                            <a:srgbClr val="000000"/>
                          </a:solidFill>
                          <a:effectLst/>
                          <a:latin typeface="Barlow" panose="00000500000000000000" pitchFamily="2" charset="0"/>
                        </a:rPr>
                        <a:t>Kunshan</a:t>
                      </a:r>
                      <a:r>
                        <a:rPr lang="de-DE" sz="900" b="0" i="0" u="none" strike="noStrike" dirty="0">
                          <a:solidFill>
                            <a:srgbClr val="000000"/>
                          </a:solidFill>
                          <a:effectLst/>
                          <a:latin typeface="Barlow" panose="00000500000000000000" pitchFamily="2" charset="0"/>
                        </a:rPr>
                        <a:t> , ID.862085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94376"/>
                  </a:ext>
                </a:extLst>
              </a:tr>
              <a:tr h="216000">
                <a:tc>
                  <a:txBody>
                    <a:bodyPr/>
                    <a:lstStyle/>
                    <a:p>
                      <a:pPr algn="l" fontAlgn="ctr"/>
                      <a:r>
                        <a:rPr lang="de-DE" sz="900" b="1" i="0" u="none" strike="noStrike">
                          <a:solidFill>
                            <a:srgbClr val="000000"/>
                          </a:solidFill>
                          <a:effectLst/>
                          <a:latin typeface="Barlow" panose="00000500000000000000" pitchFamily="2" charset="0"/>
                        </a:rPr>
                        <a:t>Supplier Manufacturing Location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err="1">
                          <a:solidFill>
                            <a:srgbClr val="000000"/>
                          </a:solidFill>
                          <a:effectLst/>
                          <a:latin typeface="Barlow" panose="00000500000000000000" pitchFamily="2" charset="0"/>
                        </a:rPr>
                        <a:t>Kunshan</a:t>
                      </a:r>
                      <a:endParaRPr lang="de-DE" sz="900" b="0" i="0" u="none" strike="noStrike" dirty="0">
                        <a:solidFill>
                          <a:srgbClr val="000000"/>
                        </a:solidFill>
                        <a:effectLst/>
                        <a:latin typeface="Barlow" panose="00000500000000000000" pitchFamily="2"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420279"/>
                  </a:ext>
                </a:extLst>
              </a:tr>
              <a:tr h="216000">
                <a:tc>
                  <a:txBody>
                    <a:bodyPr/>
                    <a:lstStyle/>
                    <a:p>
                      <a:pPr algn="l" fontAlgn="ctr"/>
                      <a:r>
                        <a:rPr lang="de-DE" sz="900" b="1" i="0" u="none" strike="noStrike">
                          <a:solidFill>
                            <a:srgbClr val="000000"/>
                          </a:solidFill>
                          <a:effectLst/>
                          <a:latin typeface="Barlow" panose="00000500000000000000" pitchFamily="2" charset="0"/>
                        </a:rPr>
                        <a:t>Tool Maker Name</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n/a</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7341"/>
                  </a:ext>
                </a:extLst>
              </a:tr>
              <a:tr h="216000">
                <a:tc>
                  <a:txBody>
                    <a:bodyPr/>
                    <a:lstStyle/>
                    <a:p>
                      <a:pPr algn="l" fontAlgn="ctr"/>
                      <a:r>
                        <a:rPr lang="de-DE" sz="900" b="1" i="0" u="none" strike="noStrike">
                          <a:solidFill>
                            <a:srgbClr val="000000"/>
                          </a:solidFill>
                          <a:effectLst/>
                          <a:latin typeface="Barlow" panose="00000500000000000000" pitchFamily="2" charset="0"/>
                        </a:rPr>
                        <a:t>Raw Material(s)</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Isola</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914696"/>
                  </a:ext>
                </a:extLst>
              </a:tr>
              <a:tr h="216000">
                <a:tc>
                  <a:txBody>
                    <a:bodyPr/>
                    <a:lstStyle/>
                    <a:p>
                      <a:pPr algn="l" fontAlgn="ctr"/>
                      <a:r>
                        <a:rPr lang="en-US" sz="900" b="1" i="0" u="none" strike="noStrike">
                          <a:solidFill>
                            <a:srgbClr val="000000"/>
                          </a:solidFill>
                          <a:effectLst/>
                          <a:latin typeface="Barlow" panose="00000500000000000000" pitchFamily="2" charset="0"/>
                        </a:rPr>
                        <a:t>Supplier(s) of Raw Material</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Barlow" panose="00000500000000000000" pitchFamily="2" charset="0"/>
                        </a:rPr>
                        <a:t>Material 185HR+ ,  ASTRAMT772  0.127D X018X035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234512"/>
                  </a:ext>
                </a:extLst>
              </a:tr>
            </a:tbl>
          </a:graphicData>
        </a:graphic>
      </p:graphicFrame>
    </p:spTree>
    <p:extLst>
      <p:ext uri="{BB962C8B-B14F-4D97-AF65-F5344CB8AC3E}">
        <p14:creationId xmlns:p14="http://schemas.microsoft.com/office/powerpoint/2010/main" val="31819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15</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292388"/>
          </a:xfrm>
        </p:spPr>
        <p:txBody>
          <a:bodyPr/>
          <a:lstStyle/>
          <a:p>
            <a:r>
              <a:rPr lang="de-DE" dirty="0" err="1"/>
              <a:t>Section</a:t>
            </a:r>
            <a:r>
              <a:rPr lang="de-DE" dirty="0"/>
              <a:t> 3</a:t>
            </a:r>
          </a:p>
        </p:txBody>
      </p:sp>
      <p:grpSp>
        <p:nvGrpSpPr>
          <p:cNvPr id="10" name="Group 9">
            <a:extLst>
              <a:ext uri="{FF2B5EF4-FFF2-40B4-BE49-F238E27FC236}">
                <a16:creationId xmlns:a16="http://schemas.microsoft.com/office/drawing/2014/main" id="{AAC7BFB5-0468-4D47-9071-C65F6D2914F4}"/>
              </a:ext>
            </a:extLst>
          </p:cNvPr>
          <p:cNvGrpSpPr/>
          <p:nvPr/>
        </p:nvGrpSpPr>
        <p:grpSpPr>
          <a:xfrm>
            <a:off x="2999656" y="2340000"/>
            <a:ext cx="6165537" cy="3010580"/>
            <a:chOff x="574919" y="2223316"/>
            <a:chExt cx="6165537" cy="3010580"/>
          </a:xfrm>
        </p:grpSpPr>
        <p:sp>
          <p:nvSpPr>
            <p:cNvPr id="15" name="Line Callout 2 14">
              <a:extLst>
                <a:ext uri="{FF2B5EF4-FFF2-40B4-BE49-F238E27FC236}">
                  <a16:creationId xmlns:a16="http://schemas.microsoft.com/office/drawing/2014/main" id="{26D9F13A-152E-4C98-A508-DFA358869855}"/>
                </a:ext>
              </a:extLst>
            </p:cNvPr>
            <p:cNvSpPr/>
            <p:nvPr/>
          </p:nvSpPr>
          <p:spPr bwMode="auto">
            <a:xfrm flipH="1">
              <a:off x="574919" y="2223316"/>
              <a:ext cx="1828801" cy="756793"/>
            </a:xfrm>
            <a:prstGeom prst="borderCallout2">
              <a:avLst>
                <a:gd name="adj1" fmla="val 46218"/>
                <a:gd name="adj2" fmla="val -2253"/>
                <a:gd name="adj3" fmla="val 98425"/>
                <a:gd name="adj4" fmla="val -5564"/>
                <a:gd name="adj5" fmla="val 128637"/>
                <a:gd name="adj6" fmla="val -18879"/>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TFC PLM “E” No.:</a:t>
              </a:r>
            </a:p>
            <a:p>
              <a:pPr marL="87313" lvl="1" eaLnBrk="0" fontAlgn="base" hangingPunct="0">
                <a:spcBef>
                  <a:spcPct val="0"/>
                </a:spcBef>
                <a:spcAft>
                  <a:spcPct val="0"/>
                </a:spcAft>
              </a:pPr>
              <a:r>
                <a:rPr lang="en-US" sz="900" i="1" kern="0" dirty="0">
                  <a:solidFill>
                    <a:srgbClr val="052B8E">
                      <a:lumMod val="75000"/>
                    </a:srgbClr>
                  </a:solidFill>
                </a:rPr>
                <a:t>State PLM E Number where this TFC is stored.</a:t>
              </a:r>
            </a:p>
            <a:p>
              <a:pPr marL="87313" lvl="1" eaLnBrk="0" fontAlgn="base" hangingPunct="0">
                <a:spcBef>
                  <a:spcPct val="0"/>
                </a:spcBef>
                <a:spcAft>
                  <a:spcPct val="0"/>
                </a:spcAft>
              </a:pPr>
              <a:r>
                <a:rPr lang="en-US" sz="900" i="1" kern="0" dirty="0">
                  <a:solidFill>
                    <a:srgbClr val="052B8E">
                      <a:lumMod val="75000"/>
                    </a:srgbClr>
                  </a:solidFill>
                </a:rPr>
                <a:t>Will be provided by </a:t>
              </a:r>
              <a:r>
                <a:rPr lang="en-US" sz="900" i="1" kern="0" dirty="0" err="1">
                  <a:solidFill>
                    <a:srgbClr val="052B8E">
                      <a:lumMod val="75000"/>
                    </a:srgbClr>
                  </a:solidFill>
                </a:rPr>
                <a:t>Veoneer</a:t>
              </a:r>
              <a:endParaRPr lang="en-US" sz="900" i="1" kern="0" dirty="0">
                <a:solidFill>
                  <a:srgbClr val="052B8E">
                    <a:lumMod val="75000"/>
                  </a:srgbClr>
                </a:solidFill>
              </a:endParaRPr>
            </a:p>
            <a:p>
              <a:pPr marL="87313" lvl="1" eaLnBrk="0" fontAlgn="base" hangingPunct="0">
                <a:spcBef>
                  <a:spcPct val="0"/>
                </a:spcBef>
                <a:spcAft>
                  <a:spcPct val="0"/>
                </a:spcAft>
              </a:pPr>
              <a:r>
                <a:rPr lang="en-US" sz="900" i="1" kern="0" dirty="0">
                  <a:solidFill>
                    <a:srgbClr val="052B8E">
                      <a:lumMod val="75000"/>
                    </a:srgbClr>
                  </a:solidFill>
                </a:rPr>
                <a:t>Populated from RFQ</a:t>
              </a:r>
            </a:p>
          </p:txBody>
        </p:sp>
        <p:sp>
          <p:nvSpPr>
            <p:cNvPr id="16" name="Line Callout 2 15">
              <a:extLst>
                <a:ext uri="{FF2B5EF4-FFF2-40B4-BE49-F238E27FC236}">
                  <a16:creationId xmlns:a16="http://schemas.microsoft.com/office/drawing/2014/main" id="{90394B65-A1A6-4150-A947-9D3005D8098F}"/>
                </a:ext>
              </a:extLst>
            </p:cNvPr>
            <p:cNvSpPr/>
            <p:nvPr/>
          </p:nvSpPr>
          <p:spPr bwMode="auto">
            <a:xfrm flipH="1">
              <a:off x="576741" y="3188963"/>
              <a:ext cx="1828801" cy="1013926"/>
            </a:xfrm>
            <a:prstGeom prst="borderCallout2">
              <a:avLst>
                <a:gd name="adj1" fmla="val 46340"/>
                <a:gd name="adj2" fmla="val -2688"/>
                <a:gd name="adj3" fmla="val 19476"/>
                <a:gd name="adj4" fmla="val -5702"/>
                <a:gd name="adj5" fmla="val 19522"/>
                <a:gd name="adj6" fmla="val -20151"/>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TFC Revision No./Date:</a:t>
              </a:r>
            </a:p>
            <a:p>
              <a:pPr marL="87313" lvl="1" eaLnBrk="0" fontAlgn="base" hangingPunct="0">
                <a:spcBef>
                  <a:spcPct val="0"/>
                </a:spcBef>
                <a:spcAft>
                  <a:spcPct val="0"/>
                </a:spcAft>
              </a:pPr>
              <a:r>
                <a:rPr lang="en-US" sz="900" i="1" kern="0" dirty="0">
                  <a:solidFill>
                    <a:srgbClr val="052B8E">
                      <a:lumMod val="75000"/>
                    </a:srgbClr>
                  </a:solidFill>
                </a:rPr>
                <a:t>State revision number and date of TFC.</a:t>
              </a:r>
            </a:p>
            <a:p>
              <a:pPr marL="87313" lvl="1" eaLnBrk="0" fontAlgn="base" hangingPunct="0">
                <a:spcBef>
                  <a:spcPct val="0"/>
                </a:spcBef>
                <a:spcAft>
                  <a:spcPct val="0"/>
                </a:spcAft>
              </a:pPr>
              <a:r>
                <a:rPr lang="en-US" sz="900" i="1" kern="0" dirty="0">
                  <a:solidFill>
                    <a:srgbClr val="052B8E">
                      <a:lumMod val="75000"/>
                    </a:srgbClr>
                  </a:solidFill>
                </a:rPr>
                <a:t>Increase No., whenever TFC is shared and modified, to ensure a proper traceability.</a:t>
              </a:r>
            </a:p>
            <a:p>
              <a:pPr marL="87313" lvl="1" eaLnBrk="0" fontAlgn="base" hangingPunct="0">
                <a:spcBef>
                  <a:spcPct val="0"/>
                </a:spcBef>
                <a:spcAft>
                  <a:spcPct val="0"/>
                </a:spcAft>
              </a:pPr>
              <a:r>
                <a:rPr lang="en-US" sz="900" i="1" kern="0" dirty="0">
                  <a:solidFill>
                    <a:srgbClr val="052B8E">
                      <a:lumMod val="75000"/>
                    </a:srgbClr>
                  </a:solidFill>
                </a:rPr>
                <a:t>Populated from RFQ</a:t>
              </a:r>
            </a:p>
          </p:txBody>
        </p:sp>
        <p:sp>
          <p:nvSpPr>
            <p:cNvPr id="17" name="Line Callout 2 18">
              <a:extLst>
                <a:ext uri="{FF2B5EF4-FFF2-40B4-BE49-F238E27FC236}">
                  <a16:creationId xmlns:a16="http://schemas.microsoft.com/office/drawing/2014/main" id="{FEBD9372-AB51-4ECE-9DB7-83E67EE0ADA1}"/>
                </a:ext>
              </a:extLst>
            </p:cNvPr>
            <p:cNvSpPr/>
            <p:nvPr/>
          </p:nvSpPr>
          <p:spPr bwMode="auto">
            <a:xfrm>
              <a:off x="2783631" y="2223316"/>
              <a:ext cx="3956825" cy="292388"/>
            </a:xfrm>
            <a:prstGeom prst="borderCallout2">
              <a:avLst>
                <a:gd name="adj1" fmla="val 122095"/>
                <a:gd name="adj2" fmla="val 50182"/>
                <a:gd name="adj3" fmla="val 163765"/>
                <a:gd name="adj4" fmla="val 50447"/>
                <a:gd name="adj5" fmla="val 203091"/>
                <a:gd name="adj6" fmla="val 50648"/>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TFC Revision Information: </a:t>
              </a:r>
              <a:r>
                <a:rPr lang="en-US" sz="900" i="1" kern="0" dirty="0">
                  <a:solidFill>
                    <a:srgbClr val="052B8E">
                      <a:lumMod val="75000"/>
                    </a:srgbClr>
                  </a:solidFill>
                </a:rPr>
                <a:t>General Information of TFC, mandatory for traceability and proper documentation.</a:t>
              </a:r>
            </a:p>
          </p:txBody>
        </p:sp>
        <p:sp>
          <p:nvSpPr>
            <p:cNvPr id="18" name="Line Callout 2 22">
              <a:extLst>
                <a:ext uri="{FF2B5EF4-FFF2-40B4-BE49-F238E27FC236}">
                  <a16:creationId xmlns:a16="http://schemas.microsoft.com/office/drawing/2014/main" id="{CFA5A052-9C6E-4C38-8A41-02855E61DDD0}"/>
                </a:ext>
              </a:extLst>
            </p:cNvPr>
            <p:cNvSpPr/>
            <p:nvPr/>
          </p:nvSpPr>
          <p:spPr bwMode="auto">
            <a:xfrm flipH="1">
              <a:off x="574919" y="4411743"/>
              <a:ext cx="1828801" cy="822153"/>
            </a:xfrm>
            <a:prstGeom prst="borderCallout2">
              <a:avLst>
                <a:gd name="adj1" fmla="val 46340"/>
                <a:gd name="adj2" fmla="val -2688"/>
                <a:gd name="adj3" fmla="val -62562"/>
                <a:gd name="adj4" fmla="val -6777"/>
                <a:gd name="adj5" fmla="val -98338"/>
                <a:gd name="adj6" fmla="val -1818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Tool Asset No.:</a:t>
              </a:r>
            </a:p>
            <a:p>
              <a:pPr marL="87313" lvl="1" eaLnBrk="0" fontAlgn="base" hangingPunct="0">
                <a:spcBef>
                  <a:spcPct val="0"/>
                </a:spcBef>
                <a:spcAft>
                  <a:spcPct val="0"/>
                </a:spcAft>
              </a:pPr>
              <a:r>
                <a:rPr lang="en-US" sz="900" i="1" kern="0" dirty="0">
                  <a:solidFill>
                    <a:srgbClr val="052B8E">
                      <a:lumMod val="75000"/>
                    </a:srgbClr>
                  </a:solidFill>
                </a:rPr>
                <a:t>State producing Tool Asset No. as tagged on the tool, provided via Tool contract or provided by </a:t>
              </a:r>
              <a:r>
                <a:rPr lang="en-US" sz="900" i="1" kern="0" dirty="0" err="1">
                  <a:solidFill>
                    <a:srgbClr val="052B8E">
                      <a:lumMod val="75000"/>
                    </a:srgbClr>
                  </a:solidFill>
                </a:rPr>
                <a:t>Veoneer</a:t>
              </a:r>
              <a:r>
                <a:rPr lang="en-US" sz="900" i="1" kern="0" dirty="0">
                  <a:solidFill>
                    <a:srgbClr val="052B8E">
                      <a:lumMod val="75000"/>
                    </a:srgbClr>
                  </a:solidFill>
                </a:rPr>
                <a:t> colleagues. </a:t>
              </a:r>
            </a:p>
            <a:p>
              <a:pPr marL="87313" lvl="1" eaLnBrk="0" fontAlgn="base" hangingPunct="0">
                <a:spcBef>
                  <a:spcPct val="0"/>
                </a:spcBef>
                <a:spcAft>
                  <a:spcPct val="0"/>
                </a:spcAft>
              </a:pPr>
              <a:r>
                <a:rPr lang="en-US" sz="900" i="1" kern="0" dirty="0">
                  <a:solidFill>
                    <a:srgbClr val="052B8E">
                      <a:lumMod val="75000"/>
                    </a:srgbClr>
                  </a:solidFill>
                </a:rPr>
                <a:t>(When applicable)</a:t>
              </a:r>
            </a:p>
          </p:txBody>
        </p:sp>
      </p:grpSp>
      <p:graphicFrame>
        <p:nvGraphicFramePr>
          <p:cNvPr id="2" name="Table 1">
            <a:extLst>
              <a:ext uri="{FF2B5EF4-FFF2-40B4-BE49-F238E27FC236}">
                <a16:creationId xmlns:a16="http://schemas.microsoft.com/office/drawing/2014/main" id="{752FB8D4-A0F3-4E95-851F-D17F0CD09856}"/>
              </a:ext>
            </a:extLst>
          </p:cNvPr>
          <p:cNvGraphicFramePr>
            <a:graphicFrameLocks noGrp="1"/>
          </p:cNvGraphicFramePr>
          <p:nvPr/>
        </p:nvGraphicFramePr>
        <p:xfrm>
          <a:off x="5208369" y="2989298"/>
          <a:ext cx="3956825" cy="1296000"/>
        </p:xfrm>
        <a:graphic>
          <a:graphicData uri="http://schemas.openxmlformats.org/drawingml/2006/table">
            <a:tbl>
              <a:tblPr/>
              <a:tblGrid>
                <a:gridCol w="1590888">
                  <a:extLst>
                    <a:ext uri="{9D8B030D-6E8A-4147-A177-3AD203B41FA5}">
                      <a16:colId xmlns:a16="http://schemas.microsoft.com/office/drawing/2014/main" val="3704179390"/>
                    </a:ext>
                  </a:extLst>
                </a:gridCol>
                <a:gridCol w="2365937">
                  <a:extLst>
                    <a:ext uri="{9D8B030D-6E8A-4147-A177-3AD203B41FA5}">
                      <a16:colId xmlns:a16="http://schemas.microsoft.com/office/drawing/2014/main" val="610945240"/>
                    </a:ext>
                  </a:extLst>
                </a:gridCol>
              </a:tblGrid>
              <a:tr h="216000">
                <a:tc gridSpan="2">
                  <a:txBody>
                    <a:bodyPr/>
                    <a:lstStyle/>
                    <a:p>
                      <a:pPr algn="ctr" fontAlgn="ctr"/>
                      <a:r>
                        <a:rPr lang="de-DE" sz="900" b="1" i="0" u="none" strike="noStrike">
                          <a:solidFill>
                            <a:srgbClr val="FFFFFF"/>
                          </a:solidFill>
                          <a:effectLst/>
                          <a:latin typeface="Barlow" panose="00000500000000000000" pitchFamily="2" charset="0"/>
                        </a:rPr>
                        <a:t>TFC Revision Information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extLst>
                  <a:ext uri="{0D108BD9-81ED-4DB2-BD59-A6C34878D82A}">
                    <a16:rowId xmlns:a16="http://schemas.microsoft.com/office/drawing/2014/main" val="2397094813"/>
                  </a:ext>
                </a:extLst>
              </a:tr>
              <a:tr h="216000">
                <a:tc>
                  <a:txBody>
                    <a:bodyPr/>
                    <a:lstStyle/>
                    <a:p>
                      <a:pPr algn="l" fontAlgn="ctr"/>
                      <a:r>
                        <a:rPr lang="de-DE" sz="900" b="1" i="0" u="none" strike="noStrike" dirty="0">
                          <a:solidFill>
                            <a:srgbClr val="000000"/>
                          </a:solidFill>
                          <a:effectLst/>
                          <a:latin typeface="Barlow" panose="00000500000000000000" pitchFamily="2" charset="0"/>
                        </a:rPr>
                        <a:t>TFC PLM "E" </a:t>
                      </a:r>
                      <a:r>
                        <a:rPr lang="de-DE" sz="900" b="1" i="0" u="none" strike="noStrike" dirty="0" err="1">
                          <a:solidFill>
                            <a:srgbClr val="000000"/>
                          </a:solidFill>
                          <a:effectLst/>
                          <a:latin typeface="Barlow" panose="00000500000000000000" pitchFamily="2" charset="0"/>
                        </a:rPr>
                        <a:t>No</a:t>
                      </a:r>
                      <a:r>
                        <a:rPr lang="de-DE" sz="900" b="1" i="0" u="none" strike="noStrike" dirty="0">
                          <a:solidFill>
                            <a:srgbClr val="000000"/>
                          </a:solidFill>
                          <a:effectLst/>
                          <a:latin typeface="Barlow" panose="00000500000000000000" pitchFamily="2" charset="0"/>
                        </a:rPr>
                        <a:t>.:</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Barlow" panose="00000500000000000000" pitchFamily="2" charset="0"/>
                        </a:rPr>
                        <a:t>E8024838</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382960"/>
                  </a:ext>
                </a:extLst>
              </a:tr>
              <a:tr h="216000">
                <a:tc>
                  <a:txBody>
                    <a:bodyPr/>
                    <a:lstStyle/>
                    <a:p>
                      <a:pPr algn="l" fontAlgn="ctr"/>
                      <a:r>
                        <a:rPr lang="de-DE" sz="900" b="1" i="0" u="none" strike="noStrike">
                          <a:solidFill>
                            <a:srgbClr val="000000"/>
                          </a:solidFill>
                          <a:effectLst/>
                          <a:latin typeface="Barlow" panose="00000500000000000000" pitchFamily="2" charset="0"/>
                        </a:rPr>
                        <a:t>TFC Revision No./Date</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Barlow" panose="00000500000000000000" pitchFamily="2" charset="0"/>
                        </a:rPr>
                        <a:t>000 / 2018-11-19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09346"/>
                  </a:ext>
                </a:extLst>
              </a:tr>
              <a:tr h="216000">
                <a:tc>
                  <a:txBody>
                    <a:bodyPr/>
                    <a:lstStyle/>
                    <a:p>
                      <a:pPr algn="l" fontAlgn="ctr"/>
                      <a:r>
                        <a:rPr lang="de-DE" sz="900" b="1" i="0" u="none" strike="noStrike">
                          <a:solidFill>
                            <a:srgbClr val="000000"/>
                          </a:solidFill>
                          <a:effectLst/>
                          <a:latin typeface="Barlow" panose="00000500000000000000" pitchFamily="2" charset="0"/>
                        </a:rPr>
                        <a:t>Tool Asset No.</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Barlow" panose="00000500000000000000" pitchFamily="2" charset="0"/>
                        </a:rPr>
                        <a:t>n/a</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99982"/>
                  </a:ext>
                </a:extLst>
              </a:tr>
              <a:tr h="216000">
                <a:tc>
                  <a:txBody>
                    <a:bodyPr/>
                    <a:lstStyle/>
                    <a:p>
                      <a:pPr algn="l" fontAlgn="ctr"/>
                      <a:r>
                        <a:rPr lang="de-DE" sz="900" b="1" i="0" u="none" strike="noStrike">
                          <a:solidFill>
                            <a:srgbClr val="000000"/>
                          </a:solidFill>
                          <a:effectLst/>
                          <a:latin typeface="Barlow" panose="00000500000000000000" pitchFamily="2" charset="0"/>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Barlow" panose="00000500000000000000" pitchFamily="2" charset="0"/>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158814"/>
                  </a:ext>
                </a:extLst>
              </a:tr>
              <a:tr h="216000">
                <a:tc gridSpan="2">
                  <a:txBody>
                    <a:bodyPr/>
                    <a:lstStyle/>
                    <a:p>
                      <a:pPr algn="l" fontAlgn="ctr"/>
                      <a:r>
                        <a:rPr lang="de-DE" sz="900" b="0" i="0" u="none" strike="noStrike" dirty="0">
                          <a:solidFill>
                            <a:srgbClr val="0070C0"/>
                          </a:solidFill>
                          <a:effectLst/>
                          <a:latin typeface="Barlow" panose="00000500000000000000" pitchFamily="2" charset="0"/>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hMerge="1">
                  <a:txBody>
                    <a:bodyPr/>
                    <a:lstStyle/>
                    <a:p>
                      <a:endParaRPr lang="de-DE"/>
                    </a:p>
                  </a:txBody>
                  <a:tcPr/>
                </a:tc>
                <a:extLst>
                  <a:ext uri="{0D108BD9-81ED-4DB2-BD59-A6C34878D82A}">
                    <a16:rowId xmlns:a16="http://schemas.microsoft.com/office/drawing/2014/main" val="635664301"/>
                  </a:ext>
                </a:extLst>
              </a:tr>
            </a:tbl>
          </a:graphicData>
        </a:graphic>
      </p:graphicFrame>
    </p:spTree>
    <p:extLst>
      <p:ext uri="{BB962C8B-B14F-4D97-AF65-F5344CB8AC3E}">
        <p14:creationId xmlns:p14="http://schemas.microsoft.com/office/powerpoint/2010/main" val="19238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16</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292388"/>
          </a:xfrm>
        </p:spPr>
        <p:txBody>
          <a:bodyPr/>
          <a:lstStyle/>
          <a:p>
            <a:r>
              <a:rPr lang="de-DE" dirty="0" err="1"/>
              <a:t>Section</a:t>
            </a:r>
            <a:r>
              <a:rPr lang="de-DE" dirty="0"/>
              <a:t> 4</a:t>
            </a:r>
          </a:p>
        </p:txBody>
      </p:sp>
      <p:graphicFrame>
        <p:nvGraphicFramePr>
          <p:cNvPr id="4" name="Table 3">
            <a:extLst>
              <a:ext uri="{FF2B5EF4-FFF2-40B4-BE49-F238E27FC236}">
                <a16:creationId xmlns:a16="http://schemas.microsoft.com/office/drawing/2014/main" id="{0930DA34-2D6F-4E6D-8B48-59ED3B9E6B6F}"/>
              </a:ext>
            </a:extLst>
          </p:cNvPr>
          <p:cNvGraphicFramePr>
            <a:graphicFrameLocks noGrp="1"/>
          </p:cNvGraphicFramePr>
          <p:nvPr/>
        </p:nvGraphicFramePr>
        <p:xfrm>
          <a:off x="2459664" y="2762771"/>
          <a:ext cx="7236736" cy="833175"/>
        </p:xfrm>
        <a:graphic>
          <a:graphicData uri="http://schemas.openxmlformats.org/drawingml/2006/table">
            <a:tbl>
              <a:tblPr/>
              <a:tblGrid>
                <a:gridCol w="612000">
                  <a:extLst>
                    <a:ext uri="{9D8B030D-6E8A-4147-A177-3AD203B41FA5}">
                      <a16:colId xmlns:a16="http://schemas.microsoft.com/office/drawing/2014/main" val="579608653"/>
                    </a:ext>
                  </a:extLst>
                </a:gridCol>
                <a:gridCol w="6624736">
                  <a:extLst>
                    <a:ext uri="{9D8B030D-6E8A-4147-A177-3AD203B41FA5}">
                      <a16:colId xmlns:a16="http://schemas.microsoft.com/office/drawing/2014/main" val="1373698835"/>
                    </a:ext>
                  </a:extLst>
                </a:gridCol>
              </a:tblGrid>
              <a:tr h="257175">
                <a:tc gridSpan="2">
                  <a:txBody>
                    <a:bodyPr/>
                    <a:lstStyle/>
                    <a:p>
                      <a:pPr algn="ctr" fontAlgn="ctr"/>
                      <a:r>
                        <a:rPr lang="de-DE" sz="900" b="1" i="0" u="none" strike="noStrike">
                          <a:solidFill>
                            <a:srgbClr val="FFFFFF"/>
                          </a:solidFill>
                          <a:effectLst/>
                          <a:latin typeface="Barlow" panose="00000500000000000000" pitchFamily="2" charset="0"/>
                        </a:rPr>
                        <a:t>Supplier Feasibility Statement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extLst>
                  <a:ext uri="{0D108BD9-81ED-4DB2-BD59-A6C34878D82A}">
                    <a16:rowId xmlns:a16="http://schemas.microsoft.com/office/drawing/2014/main" val="2889125501"/>
                  </a:ext>
                </a:extLst>
              </a:tr>
              <a:tr h="288000">
                <a:tc>
                  <a:txBody>
                    <a:bodyPr/>
                    <a:lstStyle/>
                    <a:p>
                      <a:pPr algn="ctr" fontAlgn="ctr"/>
                      <a:r>
                        <a:rPr lang="de-DE" sz="900" b="1" i="0" u="none" strike="noStrike">
                          <a:solidFill>
                            <a:srgbClr val="000000"/>
                          </a:solidFill>
                          <a:effectLst/>
                          <a:latin typeface="Barlow" panose="00000500000000000000" pitchFamily="2" charset="0"/>
                        </a:rPr>
                        <a:t>Yes w/Actions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1" i="0" u="none" strike="noStrike" dirty="0">
                          <a:solidFill>
                            <a:srgbClr val="000000"/>
                          </a:solidFill>
                          <a:effectLst/>
                          <a:latin typeface="Barlow" panose="00000500000000000000" pitchFamily="2" charset="0"/>
                        </a:rPr>
                        <a:t>Design Feasible (PPAP without any deviations)</a:t>
                      </a:r>
                    </a:p>
                  </a:txBody>
                  <a:tcPr marL="2571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709947"/>
                  </a:ext>
                </a:extLst>
              </a:tr>
              <a:tr h="288000">
                <a:tc>
                  <a:txBody>
                    <a:bodyPr/>
                    <a:lstStyle/>
                    <a:p>
                      <a:pPr algn="ctr" fontAlgn="ctr"/>
                      <a:r>
                        <a:rPr lang="de-DE" sz="900" b="1" i="0" u="none" strike="noStrike" dirty="0">
                          <a:solidFill>
                            <a:srgbClr val="000000"/>
                          </a:solidFill>
                          <a:effectLst/>
                          <a:latin typeface="Barlow" panose="00000500000000000000" pitchFamily="2"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900" b="1" i="0" u="none" strike="noStrike" dirty="0">
                          <a:solidFill>
                            <a:srgbClr val="000000"/>
                          </a:solidFill>
                          <a:effectLst/>
                          <a:latin typeface="Barlow" panose="00000500000000000000" pitchFamily="2" charset="0"/>
                        </a:rPr>
                        <a:t>Feasibility has been assessed against the criteria listed in the Checklist (Deviations list in below in actions)</a:t>
                      </a:r>
                    </a:p>
                  </a:txBody>
                  <a:tcPr marL="2571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141968"/>
                  </a:ext>
                </a:extLst>
              </a:tr>
            </a:tbl>
          </a:graphicData>
        </a:graphic>
      </p:graphicFrame>
      <p:sp>
        <p:nvSpPr>
          <p:cNvPr id="20" name="Line Callout 2 13">
            <a:extLst>
              <a:ext uri="{FF2B5EF4-FFF2-40B4-BE49-F238E27FC236}">
                <a16:creationId xmlns:a16="http://schemas.microsoft.com/office/drawing/2014/main" id="{C094B7C6-4D57-4713-80F9-80F6D6ADDAAF}"/>
              </a:ext>
            </a:extLst>
          </p:cNvPr>
          <p:cNvSpPr/>
          <p:nvPr/>
        </p:nvSpPr>
        <p:spPr bwMode="auto">
          <a:xfrm flipH="1">
            <a:off x="3391747" y="5154463"/>
            <a:ext cx="5976000" cy="1013124"/>
          </a:xfrm>
          <a:prstGeom prst="borderCallout2">
            <a:avLst>
              <a:gd name="adj1" fmla="val -4173"/>
              <a:gd name="adj2" fmla="val 2911"/>
              <a:gd name="adj3" fmla="val -87317"/>
              <a:gd name="adj4" fmla="val -8117"/>
              <a:gd name="adj5" fmla="val -167337"/>
              <a:gd name="adj6" fmla="val -618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Feasibility has been assessed against criteria listed in Checklist (Deviations list in below in actions):   </a:t>
            </a:r>
            <a:r>
              <a:rPr lang="en-US" sz="900" i="1" kern="0" dirty="0">
                <a:solidFill>
                  <a:srgbClr val="052B8E">
                    <a:lumMod val="75000"/>
                  </a:srgbClr>
                </a:solidFill>
              </a:rPr>
              <a:t>Drop Down:</a:t>
            </a:r>
          </a:p>
          <a:p>
            <a:pPr marL="87313" lvl="1" eaLnBrk="0" fontAlgn="base" hangingPunct="0">
              <a:spcBef>
                <a:spcPct val="0"/>
              </a:spcBef>
              <a:spcAft>
                <a:spcPct val="0"/>
              </a:spcAft>
            </a:pPr>
            <a:r>
              <a:rPr lang="en-US" sz="900" i="1" kern="0" dirty="0">
                <a:solidFill>
                  <a:srgbClr val="052B8E">
                    <a:lumMod val="75000"/>
                  </a:srgbClr>
                </a:solidFill>
              </a:rPr>
              <a:t>Design shall be assessed against all items listed in “Checklist” (see also Section 9)</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900" b="1" i="1" kern="0" dirty="0">
                <a:solidFill>
                  <a:srgbClr val="052B8E">
                    <a:lumMod val="75000"/>
                  </a:srgbClr>
                </a:solidFill>
              </a:rPr>
              <a:t>NO</a:t>
            </a:r>
          </a:p>
          <a:p>
            <a:pPr marL="87313" lvl="1" eaLnBrk="0" fontAlgn="base" hangingPunct="0">
              <a:spcBef>
                <a:spcPct val="0"/>
              </a:spcBef>
              <a:spcAft>
                <a:spcPct val="0"/>
              </a:spcAft>
            </a:pPr>
            <a:r>
              <a:rPr lang="en-US" sz="900" i="1" kern="0" dirty="0">
                <a:solidFill>
                  <a:srgbClr val="052B8E">
                    <a:lumMod val="75000"/>
                  </a:srgbClr>
                </a:solidFill>
              </a:rPr>
              <a:t>Design has not been assessed against criteria. Order shall not be sent</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900" b="1" i="1" kern="0" dirty="0">
                <a:solidFill>
                  <a:srgbClr val="052B8E">
                    <a:lumMod val="75000"/>
                  </a:srgbClr>
                </a:solidFill>
              </a:rPr>
              <a:t>YES</a:t>
            </a:r>
          </a:p>
          <a:p>
            <a:pPr marL="87313" lvl="1" eaLnBrk="0" fontAlgn="base" hangingPunct="0">
              <a:spcBef>
                <a:spcPct val="0"/>
              </a:spcBef>
              <a:spcAft>
                <a:spcPct val="0"/>
              </a:spcAft>
            </a:pPr>
            <a:r>
              <a:rPr lang="en-US" sz="900" i="1" kern="0" dirty="0">
                <a:solidFill>
                  <a:srgbClr val="052B8E">
                    <a:lumMod val="75000"/>
                  </a:srgbClr>
                </a:solidFill>
              </a:rPr>
              <a:t>Design has been assessed against criteria. All Deviations shall be stated in action list (see also Section 7)</a:t>
            </a:r>
          </a:p>
        </p:txBody>
      </p:sp>
      <p:sp>
        <p:nvSpPr>
          <p:cNvPr id="21" name="Line Callout 2 14">
            <a:extLst>
              <a:ext uri="{FF2B5EF4-FFF2-40B4-BE49-F238E27FC236}">
                <a16:creationId xmlns:a16="http://schemas.microsoft.com/office/drawing/2014/main" id="{D37F252E-9650-4A99-8C8F-D086F21FE296}"/>
              </a:ext>
            </a:extLst>
          </p:cNvPr>
          <p:cNvSpPr/>
          <p:nvPr/>
        </p:nvSpPr>
        <p:spPr bwMode="auto">
          <a:xfrm>
            <a:off x="3827816" y="2340000"/>
            <a:ext cx="4608512" cy="216000"/>
          </a:xfrm>
          <a:prstGeom prst="borderCallout2">
            <a:avLst>
              <a:gd name="adj1" fmla="val 122095"/>
              <a:gd name="adj2" fmla="val 50182"/>
              <a:gd name="adj3" fmla="val 150152"/>
              <a:gd name="adj4" fmla="val 50723"/>
              <a:gd name="adj5" fmla="val 166763"/>
              <a:gd name="adj6" fmla="val 50586"/>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Feasibility Statement</a:t>
            </a:r>
            <a:r>
              <a:rPr lang="en-US" sz="900" i="1" kern="0" dirty="0">
                <a:solidFill>
                  <a:srgbClr val="052B8E">
                    <a:lumMod val="75000"/>
                  </a:srgbClr>
                </a:solidFill>
              </a:rPr>
              <a:t>: Overall TFC statement and confirmation given by supplier.</a:t>
            </a:r>
          </a:p>
        </p:txBody>
      </p:sp>
      <p:grpSp>
        <p:nvGrpSpPr>
          <p:cNvPr id="14" name="Group 13">
            <a:extLst>
              <a:ext uri="{FF2B5EF4-FFF2-40B4-BE49-F238E27FC236}">
                <a16:creationId xmlns:a16="http://schemas.microsoft.com/office/drawing/2014/main" id="{84DBD645-DABF-41C5-AB39-33CC1AF09D68}"/>
              </a:ext>
            </a:extLst>
          </p:cNvPr>
          <p:cNvGrpSpPr/>
          <p:nvPr/>
        </p:nvGrpSpPr>
        <p:grpSpPr>
          <a:xfrm>
            <a:off x="2485427" y="3781805"/>
            <a:ext cx="5976000" cy="1231371"/>
            <a:chOff x="2485427" y="3781805"/>
            <a:chExt cx="5976000" cy="1231371"/>
          </a:xfrm>
        </p:grpSpPr>
        <p:sp>
          <p:nvSpPr>
            <p:cNvPr id="19" name="Line Callout 2 12">
              <a:extLst>
                <a:ext uri="{FF2B5EF4-FFF2-40B4-BE49-F238E27FC236}">
                  <a16:creationId xmlns:a16="http://schemas.microsoft.com/office/drawing/2014/main" id="{4D62C126-8167-4F35-87E1-85BB52EA1297}"/>
                </a:ext>
              </a:extLst>
            </p:cNvPr>
            <p:cNvSpPr/>
            <p:nvPr/>
          </p:nvSpPr>
          <p:spPr bwMode="auto">
            <a:xfrm flipH="1">
              <a:off x="2485427" y="3781805"/>
              <a:ext cx="5976000" cy="1231371"/>
            </a:xfrm>
            <a:prstGeom prst="borderCallout2">
              <a:avLst>
                <a:gd name="adj1" fmla="val 27815"/>
                <a:gd name="adj2" fmla="val 101697"/>
                <a:gd name="adj3" fmla="val -27537"/>
                <a:gd name="adj4" fmla="val 106739"/>
                <a:gd name="adj5" fmla="val -52040"/>
                <a:gd name="adj6" fmla="val 101103"/>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Design Feasible (PPAP without any deviations</a:t>
              </a:r>
              <a:r>
                <a:rPr lang="en-US" sz="900" i="1" kern="0" dirty="0">
                  <a:solidFill>
                    <a:srgbClr val="052B8E">
                      <a:lumMod val="75000"/>
                    </a:srgbClr>
                  </a:solidFill>
                </a:rPr>
                <a:t>:   Drop Down:</a:t>
              </a:r>
            </a:p>
            <a:p>
              <a:pPr marL="87313" lvl="1" eaLnBrk="0" fontAlgn="base" hangingPunct="0">
                <a:spcBef>
                  <a:spcPct val="0"/>
                </a:spcBef>
                <a:spcAft>
                  <a:spcPct val="0"/>
                </a:spcAft>
              </a:pPr>
              <a:r>
                <a:rPr lang="en-US" sz="900" i="1" kern="0" dirty="0">
                  <a:solidFill>
                    <a:srgbClr val="052B8E">
                      <a:lumMod val="75000"/>
                    </a:srgbClr>
                  </a:solidFill>
                </a:rPr>
                <a:t>Clearly state feasibility of referred drawing</a:t>
              </a:r>
            </a:p>
            <a:p>
              <a:pPr marL="87313" lvl="1" eaLnBrk="0" fontAlgn="base" hangingPunct="0">
                <a:spcBef>
                  <a:spcPct val="0"/>
                </a:spcBef>
                <a:spcAft>
                  <a:spcPct val="0"/>
                </a:spcAft>
              </a:pPr>
              <a:r>
                <a:rPr lang="en-US" sz="900" b="1" i="1" kern="0" dirty="0">
                  <a:solidFill>
                    <a:srgbClr val="052B8E">
                      <a:lumMod val="75000"/>
                    </a:srgbClr>
                  </a:solidFill>
                </a:rPr>
                <a:t>NO</a:t>
              </a:r>
              <a:r>
                <a:rPr lang="en-US" sz="900" i="1" kern="0" dirty="0">
                  <a:solidFill>
                    <a:srgbClr val="052B8E">
                      <a:lumMod val="75000"/>
                    </a:srgbClr>
                  </a:solidFill>
                </a:rPr>
                <a:t>		</a:t>
              </a:r>
            </a:p>
            <a:p>
              <a:pPr marL="87313" lvl="1" eaLnBrk="0" fontAlgn="base" hangingPunct="0">
                <a:spcBef>
                  <a:spcPct val="0"/>
                </a:spcBef>
                <a:spcAft>
                  <a:spcPct val="0"/>
                </a:spcAft>
              </a:pPr>
              <a:r>
                <a:rPr lang="en-US" sz="900" i="1" kern="0" dirty="0">
                  <a:solidFill>
                    <a:srgbClr val="052B8E">
                      <a:lumMod val="75000"/>
                    </a:srgbClr>
                  </a:solidFill>
                </a:rPr>
                <a:t>Design is not feasible</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900" b="1" i="1" kern="0" dirty="0">
                  <a:solidFill>
                    <a:srgbClr val="052B8E">
                      <a:lumMod val="75000"/>
                    </a:srgbClr>
                  </a:solidFill>
                </a:rPr>
                <a:t>YES</a:t>
              </a:r>
              <a:r>
                <a:rPr lang="en-US" sz="900" i="1" kern="0" dirty="0">
                  <a:solidFill>
                    <a:srgbClr val="052B8E">
                      <a:lumMod val="75000"/>
                    </a:srgbClr>
                  </a:solidFill>
                </a:rPr>
                <a:t>		</a:t>
              </a:r>
            </a:p>
            <a:p>
              <a:pPr marL="87313" lvl="1" eaLnBrk="0" fontAlgn="base" hangingPunct="0">
                <a:spcBef>
                  <a:spcPct val="0"/>
                </a:spcBef>
                <a:spcAft>
                  <a:spcPct val="0"/>
                </a:spcAft>
              </a:pPr>
              <a:r>
                <a:rPr lang="en-US" sz="900" i="1" kern="0" dirty="0">
                  <a:solidFill>
                    <a:srgbClr val="052B8E">
                      <a:lumMod val="75000"/>
                    </a:srgbClr>
                  </a:solidFill>
                </a:rPr>
                <a:t>Design is feasible without any limitations</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900" b="1" i="1" kern="0" dirty="0">
                  <a:solidFill>
                    <a:srgbClr val="052B8E">
                      <a:lumMod val="75000"/>
                    </a:srgbClr>
                  </a:solidFill>
                </a:rPr>
                <a:t>Yes w/Actions</a:t>
              </a:r>
              <a:r>
                <a:rPr lang="en-US" sz="900" i="1" kern="0" dirty="0">
                  <a:solidFill>
                    <a:srgbClr val="052B8E">
                      <a:lumMod val="75000"/>
                    </a:srgbClr>
                  </a:solidFill>
                </a:rPr>
                <a:t>		</a:t>
              </a:r>
            </a:p>
            <a:p>
              <a:pPr marL="87313" lvl="1" eaLnBrk="0" fontAlgn="base" hangingPunct="0">
                <a:spcBef>
                  <a:spcPct val="0"/>
                </a:spcBef>
                <a:spcAft>
                  <a:spcPct val="0"/>
                </a:spcAft>
              </a:pPr>
              <a:r>
                <a:rPr lang="en-US" sz="900" i="1" kern="0" dirty="0">
                  <a:solidFill>
                    <a:srgbClr val="052B8E">
                      <a:lumMod val="75000"/>
                    </a:srgbClr>
                  </a:solidFill>
                </a:rPr>
                <a:t>Design is feasible without any limitations if actions as stated below are completed prior to PPAP submission</a:t>
              </a:r>
            </a:p>
          </p:txBody>
        </p:sp>
        <p:pic>
          <p:nvPicPr>
            <p:cNvPr id="22" name="Picture 21">
              <a:extLst>
                <a:ext uri="{FF2B5EF4-FFF2-40B4-BE49-F238E27FC236}">
                  <a16:creationId xmlns:a16="http://schemas.microsoft.com/office/drawing/2014/main" id="{579DFA08-A656-4817-95DA-FCD5F867A9CF}"/>
                </a:ext>
              </a:extLst>
            </p:cNvPr>
            <p:cNvPicPr>
              <a:picLocks noChangeAspect="1"/>
            </p:cNvPicPr>
            <p:nvPr/>
          </p:nvPicPr>
          <p:blipFill>
            <a:blip r:embed="rId3"/>
            <a:stretch>
              <a:fillRect/>
            </a:stretch>
          </p:blipFill>
          <p:spPr>
            <a:xfrm>
              <a:off x="7867427" y="4070394"/>
              <a:ext cx="576000" cy="308572"/>
            </a:xfrm>
            <a:prstGeom prst="rect">
              <a:avLst/>
            </a:prstGeom>
          </p:spPr>
        </p:pic>
        <p:pic>
          <p:nvPicPr>
            <p:cNvPr id="23" name="Picture 22">
              <a:extLst>
                <a:ext uri="{FF2B5EF4-FFF2-40B4-BE49-F238E27FC236}">
                  <a16:creationId xmlns:a16="http://schemas.microsoft.com/office/drawing/2014/main" id="{F040B6AF-DD38-4837-8695-8816A786715D}"/>
                </a:ext>
              </a:extLst>
            </p:cNvPr>
            <p:cNvPicPr>
              <a:picLocks noChangeAspect="1"/>
            </p:cNvPicPr>
            <p:nvPr/>
          </p:nvPicPr>
          <p:blipFill>
            <a:blip r:embed="rId4"/>
            <a:stretch>
              <a:fillRect/>
            </a:stretch>
          </p:blipFill>
          <p:spPr>
            <a:xfrm>
              <a:off x="7867427" y="4370999"/>
              <a:ext cx="576000" cy="297931"/>
            </a:xfrm>
            <a:prstGeom prst="rect">
              <a:avLst/>
            </a:prstGeom>
          </p:spPr>
        </p:pic>
        <p:pic>
          <p:nvPicPr>
            <p:cNvPr id="24" name="Picture 23">
              <a:extLst>
                <a:ext uri="{FF2B5EF4-FFF2-40B4-BE49-F238E27FC236}">
                  <a16:creationId xmlns:a16="http://schemas.microsoft.com/office/drawing/2014/main" id="{E0D3543C-B66C-494E-A777-F533303C0948}"/>
                </a:ext>
              </a:extLst>
            </p:cNvPr>
            <p:cNvPicPr>
              <a:picLocks noChangeAspect="1"/>
            </p:cNvPicPr>
            <p:nvPr/>
          </p:nvPicPr>
          <p:blipFill>
            <a:blip r:embed="rId5"/>
            <a:stretch>
              <a:fillRect/>
            </a:stretch>
          </p:blipFill>
          <p:spPr>
            <a:xfrm>
              <a:off x="7867427" y="4680360"/>
              <a:ext cx="576000" cy="308572"/>
            </a:xfrm>
            <a:prstGeom prst="rect">
              <a:avLst/>
            </a:prstGeom>
          </p:spPr>
        </p:pic>
        <p:sp>
          <p:nvSpPr>
            <p:cNvPr id="26" name="Rechteck 19">
              <a:extLst>
                <a:ext uri="{FF2B5EF4-FFF2-40B4-BE49-F238E27FC236}">
                  <a16:creationId xmlns:a16="http://schemas.microsoft.com/office/drawing/2014/main" id="{7C7FBBD2-4D2A-49AB-A96C-B9441755EB3A}"/>
                </a:ext>
              </a:extLst>
            </p:cNvPr>
            <p:cNvSpPr/>
            <p:nvPr/>
          </p:nvSpPr>
          <p:spPr bwMode="auto">
            <a:xfrm>
              <a:off x="2503427" y="4371788"/>
              <a:ext cx="5940000" cy="30857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27" name="Rechteck 19">
              <a:extLst>
                <a:ext uri="{FF2B5EF4-FFF2-40B4-BE49-F238E27FC236}">
                  <a16:creationId xmlns:a16="http://schemas.microsoft.com/office/drawing/2014/main" id="{A90256A9-DA0C-4616-805D-CF58AAD573C1}"/>
                </a:ext>
              </a:extLst>
            </p:cNvPr>
            <p:cNvSpPr/>
            <p:nvPr/>
          </p:nvSpPr>
          <p:spPr bwMode="auto">
            <a:xfrm>
              <a:off x="2503427" y="4055289"/>
              <a:ext cx="5940000" cy="30857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28" name="Rechteck 19">
              <a:extLst>
                <a:ext uri="{FF2B5EF4-FFF2-40B4-BE49-F238E27FC236}">
                  <a16:creationId xmlns:a16="http://schemas.microsoft.com/office/drawing/2014/main" id="{D18E7399-17EE-48A8-AC4C-B9D6AAED7D85}"/>
                </a:ext>
              </a:extLst>
            </p:cNvPr>
            <p:cNvSpPr/>
            <p:nvPr/>
          </p:nvSpPr>
          <p:spPr bwMode="auto">
            <a:xfrm>
              <a:off x="2503427" y="4682529"/>
              <a:ext cx="5940000" cy="30857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grpSp>
      <p:grpSp>
        <p:nvGrpSpPr>
          <p:cNvPr id="13" name="Group 12">
            <a:extLst>
              <a:ext uri="{FF2B5EF4-FFF2-40B4-BE49-F238E27FC236}">
                <a16:creationId xmlns:a16="http://schemas.microsoft.com/office/drawing/2014/main" id="{A8D57DAE-45CA-450E-9701-0640ABA31EA1}"/>
              </a:ext>
            </a:extLst>
          </p:cNvPr>
          <p:cNvGrpSpPr/>
          <p:nvPr/>
        </p:nvGrpSpPr>
        <p:grpSpPr>
          <a:xfrm>
            <a:off x="3409747" y="5458147"/>
            <a:ext cx="5940000" cy="625071"/>
            <a:chOff x="4908528" y="5301500"/>
            <a:chExt cx="5940000" cy="625071"/>
          </a:xfrm>
        </p:grpSpPr>
        <p:pic>
          <p:nvPicPr>
            <p:cNvPr id="29" name="Picture 28">
              <a:extLst>
                <a:ext uri="{FF2B5EF4-FFF2-40B4-BE49-F238E27FC236}">
                  <a16:creationId xmlns:a16="http://schemas.microsoft.com/office/drawing/2014/main" id="{02650C45-EDFB-437D-86D1-53A0CA25A5E6}"/>
                </a:ext>
              </a:extLst>
            </p:cNvPr>
            <p:cNvPicPr>
              <a:picLocks noChangeAspect="1"/>
            </p:cNvPicPr>
            <p:nvPr/>
          </p:nvPicPr>
          <p:blipFill>
            <a:blip r:embed="rId3"/>
            <a:stretch>
              <a:fillRect/>
            </a:stretch>
          </p:blipFill>
          <p:spPr>
            <a:xfrm>
              <a:off x="10272528" y="5316605"/>
              <a:ext cx="576000" cy="308572"/>
            </a:xfrm>
            <a:prstGeom prst="rect">
              <a:avLst/>
            </a:prstGeom>
          </p:spPr>
        </p:pic>
        <p:pic>
          <p:nvPicPr>
            <p:cNvPr id="30" name="Picture 29">
              <a:extLst>
                <a:ext uri="{FF2B5EF4-FFF2-40B4-BE49-F238E27FC236}">
                  <a16:creationId xmlns:a16="http://schemas.microsoft.com/office/drawing/2014/main" id="{7C340A6A-DE7B-4FC3-A6D6-2DA7DC542B08}"/>
                </a:ext>
              </a:extLst>
            </p:cNvPr>
            <p:cNvPicPr>
              <a:picLocks noChangeAspect="1"/>
            </p:cNvPicPr>
            <p:nvPr/>
          </p:nvPicPr>
          <p:blipFill>
            <a:blip r:embed="rId4"/>
            <a:stretch>
              <a:fillRect/>
            </a:stretch>
          </p:blipFill>
          <p:spPr>
            <a:xfrm>
              <a:off x="10272528" y="5617210"/>
              <a:ext cx="576000" cy="297931"/>
            </a:xfrm>
            <a:prstGeom prst="rect">
              <a:avLst/>
            </a:prstGeom>
          </p:spPr>
        </p:pic>
        <p:sp>
          <p:nvSpPr>
            <p:cNvPr id="32" name="Rechteck 19">
              <a:extLst>
                <a:ext uri="{FF2B5EF4-FFF2-40B4-BE49-F238E27FC236}">
                  <a16:creationId xmlns:a16="http://schemas.microsoft.com/office/drawing/2014/main" id="{D8BA17B5-BEFA-4D6D-93C2-A6A1A6BF5CB7}"/>
                </a:ext>
              </a:extLst>
            </p:cNvPr>
            <p:cNvSpPr/>
            <p:nvPr/>
          </p:nvSpPr>
          <p:spPr bwMode="auto">
            <a:xfrm>
              <a:off x="4908528" y="5617999"/>
              <a:ext cx="5940000" cy="30857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33" name="Rechteck 19">
              <a:extLst>
                <a:ext uri="{FF2B5EF4-FFF2-40B4-BE49-F238E27FC236}">
                  <a16:creationId xmlns:a16="http://schemas.microsoft.com/office/drawing/2014/main" id="{58A67C46-68BF-497D-B399-69241459528D}"/>
                </a:ext>
              </a:extLst>
            </p:cNvPr>
            <p:cNvSpPr/>
            <p:nvPr/>
          </p:nvSpPr>
          <p:spPr bwMode="auto">
            <a:xfrm>
              <a:off x="4908528" y="5301500"/>
              <a:ext cx="5940000" cy="30857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grpSp>
    </p:spTree>
    <p:extLst>
      <p:ext uri="{BB962C8B-B14F-4D97-AF65-F5344CB8AC3E}">
        <p14:creationId xmlns:p14="http://schemas.microsoft.com/office/powerpoint/2010/main" val="16142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17</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292388"/>
          </a:xfrm>
        </p:spPr>
        <p:txBody>
          <a:bodyPr/>
          <a:lstStyle/>
          <a:p>
            <a:r>
              <a:rPr lang="de-DE" dirty="0" err="1"/>
              <a:t>Section</a:t>
            </a:r>
            <a:r>
              <a:rPr lang="de-DE" dirty="0"/>
              <a:t> 5</a:t>
            </a:r>
          </a:p>
        </p:txBody>
      </p:sp>
      <p:sp>
        <p:nvSpPr>
          <p:cNvPr id="14" name="Line Callout 2 26">
            <a:extLst>
              <a:ext uri="{FF2B5EF4-FFF2-40B4-BE49-F238E27FC236}">
                <a16:creationId xmlns:a16="http://schemas.microsoft.com/office/drawing/2014/main" id="{6894E8FF-DB74-46AE-8382-C66A43F2AB10}"/>
              </a:ext>
            </a:extLst>
          </p:cNvPr>
          <p:cNvSpPr/>
          <p:nvPr/>
        </p:nvSpPr>
        <p:spPr bwMode="auto">
          <a:xfrm>
            <a:off x="3072512" y="2340000"/>
            <a:ext cx="2520280" cy="301415"/>
          </a:xfrm>
          <a:prstGeom prst="borderCallout2">
            <a:avLst>
              <a:gd name="adj1" fmla="val 106625"/>
              <a:gd name="adj2" fmla="val 47416"/>
              <a:gd name="adj3" fmla="val 130235"/>
              <a:gd name="adj4" fmla="val 47516"/>
              <a:gd name="adj5" fmla="val 168092"/>
              <a:gd name="adj6" fmla="val 48406"/>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Timing: </a:t>
            </a:r>
            <a:r>
              <a:rPr lang="en-US" sz="900" i="1" kern="0" dirty="0">
                <a:solidFill>
                  <a:srgbClr val="052B8E">
                    <a:lumMod val="75000"/>
                  </a:srgbClr>
                </a:solidFill>
              </a:rPr>
              <a:t>Major Timings related to affected project</a:t>
            </a:r>
          </a:p>
          <a:p>
            <a:pPr marL="87313" lvl="1" eaLnBrk="0" fontAlgn="base" hangingPunct="0">
              <a:spcBef>
                <a:spcPct val="0"/>
              </a:spcBef>
              <a:spcAft>
                <a:spcPct val="0"/>
              </a:spcAft>
            </a:pPr>
            <a:r>
              <a:rPr lang="en-US" sz="900" i="1" kern="0" dirty="0">
                <a:solidFill>
                  <a:srgbClr val="052B8E">
                    <a:lumMod val="75000"/>
                  </a:srgbClr>
                </a:solidFill>
              </a:rPr>
              <a:t>(When Applicable)</a:t>
            </a:r>
          </a:p>
        </p:txBody>
      </p:sp>
      <p:sp>
        <p:nvSpPr>
          <p:cNvPr id="19" name="Line Callout 2 21">
            <a:extLst>
              <a:ext uri="{FF2B5EF4-FFF2-40B4-BE49-F238E27FC236}">
                <a16:creationId xmlns:a16="http://schemas.microsoft.com/office/drawing/2014/main" id="{9958B2E7-94F3-46F4-88FE-EBD6466B0F39}"/>
              </a:ext>
            </a:extLst>
          </p:cNvPr>
          <p:cNvSpPr/>
          <p:nvPr/>
        </p:nvSpPr>
        <p:spPr bwMode="auto">
          <a:xfrm flipH="1">
            <a:off x="1478584" y="2340000"/>
            <a:ext cx="1458816" cy="443198"/>
          </a:xfrm>
          <a:prstGeom prst="borderCallout2">
            <a:avLst>
              <a:gd name="adj1" fmla="val 101228"/>
              <a:gd name="adj2" fmla="val 48815"/>
              <a:gd name="adj3" fmla="val 172869"/>
              <a:gd name="adj4" fmla="val 24978"/>
              <a:gd name="adj5" fmla="val 204379"/>
              <a:gd name="adj6" fmla="val -5037"/>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Tool Order:</a:t>
            </a:r>
          </a:p>
          <a:p>
            <a:pPr marL="87313" lvl="1" eaLnBrk="0" fontAlgn="base" hangingPunct="0">
              <a:spcBef>
                <a:spcPct val="0"/>
              </a:spcBef>
              <a:spcAft>
                <a:spcPct val="0"/>
              </a:spcAft>
            </a:pPr>
            <a:r>
              <a:rPr lang="en-US" sz="900" i="1" kern="0" dirty="0">
                <a:solidFill>
                  <a:srgbClr val="052B8E">
                    <a:lumMod val="75000"/>
                  </a:srgbClr>
                </a:solidFill>
              </a:rPr>
              <a:t>(Expected) Tool Order date – Official PO</a:t>
            </a:r>
          </a:p>
        </p:txBody>
      </p:sp>
      <p:sp>
        <p:nvSpPr>
          <p:cNvPr id="20" name="Line Callout 2 21">
            <a:extLst>
              <a:ext uri="{FF2B5EF4-FFF2-40B4-BE49-F238E27FC236}">
                <a16:creationId xmlns:a16="http://schemas.microsoft.com/office/drawing/2014/main" id="{6DC39A4A-DC01-42EE-8140-277C22AC4993}"/>
              </a:ext>
            </a:extLst>
          </p:cNvPr>
          <p:cNvSpPr/>
          <p:nvPr/>
        </p:nvSpPr>
        <p:spPr bwMode="auto">
          <a:xfrm flipH="1">
            <a:off x="3074447" y="4914968"/>
            <a:ext cx="1902973" cy="1007999"/>
          </a:xfrm>
          <a:prstGeom prst="borderCallout2">
            <a:avLst>
              <a:gd name="adj1" fmla="val 57207"/>
              <a:gd name="adj2" fmla="val 103160"/>
              <a:gd name="adj3" fmla="val -58768"/>
              <a:gd name="adj4" fmla="val 115601"/>
              <a:gd name="adj5" fmla="val -145455"/>
              <a:gd name="adj6" fmla="val 101910"/>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First Off Tool:</a:t>
            </a:r>
          </a:p>
          <a:p>
            <a:pPr marL="87313" lvl="1" eaLnBrk="0" fontAlgn="base" hangingPunct="0">
              <a:spcBef>
                <a:spcPct val="0"/>
              </a:spcBef>
              <a:spcAft>
                <a:spcPct val="0"/>
              </a:spcAft>
            </a:pPr>
            <a:r>
              <a:rPr lang="en-US" sz="900" i="1" kern="0" dirty="0" err="1">
                <a:solidFill>
                  <a:srgbClr val="052B8E">
                    <a:lumMod val="75000"/>
                  </a:srgbClr>
                </a:solidFill>
              </a:rPr>
              <a:t>Veoneer</a:t>
            </a:r>
            <a:r>
              <a:rPr lang="en-US" sz="900" i="1" kern="0" dirty="0">
                <a:solidFill>
                  <a:srgbClr val="052B8E">
                    <a:lumMod val="75000"/>
                  </a:srgbClr>
                </a:solidFill>
              </a:rPr>
              <a:t> receipt date of First Off Tool Parts.</a:t>
            </a:r>
          </a:p>
          <a:p>
            <a:pPr marL="87313" lvl="1" eaLnBrk="0" fontAlgn="base" hangingPunct="0">
              <a:spcBef>
                <a:spcPct val="0"/>
              </a:spcBef>
              <a:spcAft>
                <a:spcPct val="0"/>
              </a:spcAft>
            </a:pPr>
            <a:r>
              <a:rPr lang="en-US" sz="900" i="1" kern="0" dirty="0">
                <a:solidFill>
                  <a:srgbClr val="052B8E">
                    <a:lumMod val="75000"/>
                  </a:srgbClr>
                </a:solidFill>
              </a:rPr>
              <a:t>Populated from RFQ</a:t>
            </a:r>
          </a:p>
          <a:p>
            <a:pPr marL="87313" lvl="1" eaLnBrk="0" fontAlgn="base" hangingPunct="0">
              <a:spcBef>
                <a:spcPct val="0"/>
              </a:spcBef>
              <a:spcAft>
                <a:spcPct val="0"/>
              </a:spcAft>
            </a:pPr>
            <a:r>
              <a:rPr lang="en-US" sz="900" i="1" kern="0" dirty="0">
                <a:solidFill>
                  <a:srgbClr val="052B8E">
                    <a:lumMod val="75000"/>
                  </a:srgbClr>
                </a:solidFill>
              </a:rPr>
              <a:t>To be agreed before PO if First Off Tool parts shall be submitted or Functional OK parts are required</a:t>
            </a:r>
          </a:p>
        </p:txBody>
      </p:sp>
      <p:sp>
        <p:nvSpPr>
          <p:cNvPr id="21" name="Line Callout 2 21">
            <a:extLst>
              <a:ext uri="{FF2B5EF4-FFF2-40B4-BE49-F238E27FC236}">
                <a16:creationId xmlns:a16="http://schemas.microsoft.com/office/drawing/2014/main" id="{31C760DE-96C8-4D3A-A540-DCDEBE6B479F}"/>
              </a:ext>
            </a:extLst>
          </p:cNvPr>
          <p:cNvSpPr/>
          <p:nvPr/>
        </p:nvSpPr>
        <p:spPr bwMode="auto">
          <a:xfrm flipH="1">
            <a:off x="8328248" y="2340000"/>
            <a:ext cx="2376264" cy="425952"/>
          </a:xfrm>
          <a:prstGeom prst="borderCallout2">
            <a:avLst>
              <a:gd name="adj1" fmla="val 40703"/>
              <a:gd name="adj2" fmla="val -1760"/>
              <a:gd name="adj3" fmla="val 147185"/>
              <a:gd name="adj4" fmla="val -5883"/>
              <a:gd name="adj5" fmla="val 260805"/>
              <a:gd name="adj6" fmla="val -173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1st Production Trial Run (PTR):</a:t>
            </a:r>
          </a:p>
          <a:p>
            <a:pPr marL="87313" lvl="1" eaLnBrk="0" fontAlgn="base" hangingPunct="0">
              <a:spcBef>
                <a:spcPct val="0"/>
              </a:spcBef>
              <a:spcAft>
                <a:spcPct val="0"/>
              </a:spcAft>
            </a:pPr>
            <a:r>
              <a:rPr lang="en-US" sz="900" i="1" kern="0" dirty="0">
                <a:solidFill>
                  <a:srgbClr val="052B8E">
                    <a:lumMod val="75000"/>
                  </a:srgbClr>
                </a:solidFill>
              </a:rPr>
              <a:t>Date of first production Run performed at supplier serial plant</a:t>
            </a:r>
          </a:p>
        </p:txBody>
      </p:sp>
      <p:sp>
        <p:nvSpPr>
          <p:cNvPr id="22" name="Line Callout 2 21">
            <a:extLst>
              <a:ext uri="{FF2B5EF4-FFF2-40B4-BE49-F238E27FC236}">
                <a16:creationId xmlns:a16="http://schemas.microsoft.com/office/drawing/2014/main" id="{E39B62A9-E9B1-4A3E-81AB-98D4E3D2E266}"/>
              </a:ext>
            </a:extLst>
          </p:cNvPr>
          <p:cNvSpPr/>
          <p:nvPr/>
        </p:nvSpPr>
        <p:spPr bwMode="auto">
          <a:xfrm flipH="1">
            <a:off x="8328512" y="4818589"/>
            <a:ext cx="2376000" cy="1104378"/>
          </a:xfrm>
          <a:prstGeom prst="borderCallout2">
            <a:avLst>
              <a:gd name="adj1" fmla="val 47924"/>
              <a:gd name="adj2" fmla="val -2573"/>
              <a:gd name="adj3" fmla="val -62220"/>
              <a:gd name="adj4" fmla="val -8097"/>
              <a:gd name="adj5" fmla="val -111974"/>
              <a:gd name="adj6" fmla="val -1959"/>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PPAP Submission:</a:t>
            </a:r>
          </a:p>
          <a:p>
            <a:pPr marL="87313" lvl="1" eaLnBrk="0" fontAlgn="base" hangingPunct="0">
              <a:spcBef>
                <a:spcPct val="0"/>
              </a:spcBef>
              <a:spcAft>
                <a:spcPct val="0"/>
              </a:spcAft>
            </a:pPr>
            <a:r>
              <a:rPr lang="en-US" sz="900" i="1" kern="0" dirty="0">
                <a:solidFill>
                  <a:srgbClr val="052B8E">
                    <a:lumMod val="75000"/>
                  </a:srgbClr>
                </a:solidFill>
              </a:rPr>
              <a:t>Date of </a:t>
            </a:r>
            <a:r>
              <a:rPr lang="en-US" sz="900" i="1" kern="0" dirty="0" err="1">
                <a:solidFill>
                  <a:srgbClr val="052B8E">
                    <a:lumMod val="75000"/>
                  </a:srgbClr>
                </a:solidFill>
              </a:rPr>
              <a:t>Veoneer</a:t>
            </a:r>
            <a:r>
              <a:rPr lang="en-US" sz="900" i="1" kern="0" dirty="0">
                <a:solidFill>
                  <a:srgbClr val="052B8E">
                    <a:lumMod val="75000"/>
                  </a:srgbClr>
                </a:solidFill>
              </a:rPr>
              <a:t> receipt Date of complete PPAP documentation including PPAP parts (if applicable).</a:t>
            </a:r>
          </a:p>
          <a:p>
            <a:pPr marL="87313" lvl="1" eaLnBrk="0" fontAlgn="base" hangingPunct="0">
              <a:spcBef>
                <a:spcPct val="0"/>
              </a:spcBef>
              <a:spcAft>
                <a:spcPct val="0"/>
              </a:spcAft>
            </a:pPr>
            <a:r>
              <a:rPr lang="en-US" sz="900" i="1" kern="0" dirty="0">
                <a:solidFill>
                  <a:srgbClr val="052B8E">
                    <a:lumMod val="75000"/>
                  </a:srgbClr>
                </a:solidFill>
              </a:rPr>
              <a:t>Populated from RFQ</a:t>
            </a:r>
          </a:p>
          <a:p>
            <a:pPr marL="87313" lvl="1" eaLnBrk="0" fontAlgn="base" hangingPunct="0">
              <a:spcBef>
                <a:spcPct val="0"/>
              </a:spcBef>
              <a:spcAft>
                <a:spcPct val="0"/>
              </a:spcAft>
            </a:pPr>
            <a:r>
              <a:rPr lang="en-US" sz="900" i="1" kern="0" dirty="0">
                <a:solidFill>
                  <a:srgbClr val="052B8E">
                    <a:lumMod val="75000"/>
                  </a:srgbClr>
                </a:solidFill>
              </a:rPr>
              <a:t>PPAP to be submitted without any deviations and TFC status “completed” mandatory.</a:t>
            </a:r>
          </a:p>
        </p:txBody>
      </p:sp>
      <p:sp>
        <p:nvSpPr>
          <p:cNvPr id="23" name="Line Callout 2 21">
            <a:extLst>
              <a:ext uri="{FF2B5EF4-FFF2-40B4-BE49-F238E27FC236}">
                <a16:creationId xmlns:a16="http://schemas.microsoft.com/office/drawing/2014/main" id="{135084FF-5DA4-4111-8D2B-8136F19609CF}"/>
              </a:ext>
            </a:extLst>
          </p:cNvPr>
          <p:cNvSpPr/>
          <p:nvPr/>
        </p:nvSpPr>
        <p:spPr bwMode="auto">
          <a:xfrm flipH="1">
            <a:off x="3055892" y="4107501"/>
            <a:ext cx="2376000" cy="711088"/>
          </a:xfrm>
          <a:prstGeom prst="borderCallout2">
            <a:avLst>
              <a:gd name="adj1" fmla="val 52327"/>
              <a:gd name="adj2" fmla="val 102057"/>
              <a:gd name="adj3" fmla="val 5361"/>
              <a:gd name="adj4" fmla="val 104969"/>
              <a:gd name="adj5" fmla="val -47985"/>
              <a:gd name="adj6" fmla="val 100833"/>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err="1">
                <a:solidFill>
                  <a:srgbClr val="052B8E">
                    <a:lumMod val="75000"/>
                  </a:srgbClr>
                </a:solidFill>
              </a:rPr>
              <a:t>Veoneer</a:t>
            </a:r>
            <a:r>
              <a:rPr lang="en-US" sz="900" b="1" i="1" u="sng" kern="0" dirty="0">
                <a:solidFill>
                  <a:srgbClr val="052B8E">
                    <a:lumMod val="75000"/>
                  </a:srgbClr>
                </a:solidFill>
              </a:rPr>
              <a:t> SOP:</a:t>
            </a:r>
          </a:p>
          <a:p>
            <a:pPr marL="87313" lvl="1" eaLnBrk="0" fontAlgn="base" hangingPunct="0">
              <a:spcBef>
                <a:spcPct val="0"/>
              </a:spcBef>
              <a:spcAft>
                <a:spcPct val="0"/>
              </a:spcAft>
            </a:pPr>
            <a:r>
              <a:rPr lang="en-US" sz="900" i="1" kern="0" dirty="0">
                <a:solidFill>
                  <a:srgbClr val="052B8E">
                    <a:lumMod val="75000"/>
                  </a:srgbClr>
                </a:solidFill>
              </a:rPr>
              <a:t>Date of Start of Production.</a:t>
            </a:r>
          </a:p>
          <a:p>
            <a:pPr marL="87313" lvl="1" eaLnBrk="0" fontAlgn="base" hangingPunct="0">
              <a:spcBef>
                <a:spcPct val="0"/>
              </a:spcBef>
              <a:spcAft>
                <a:spcPct val="0"/>
              </a:spcAft>
            </a:pPr>
            <a:r>
              <a:rPr lang="en-US" sz="900" i="1" kern="0" dirty="0">
                <a:solidFill>
                  <a:srgbClr val="052B8E">
                    <a:lumMod val="75000"/>
                  </a:srgbClr>
                </a:solidFill>
              </a:rPr>
              <a:t>Populated from RFQ</a:t>
            </a:r>
          </a:p>
          <a:p>
            <a:pPr marL="87313" lvl="1" eaLnBrk="0" fontAlgn="base" hangingPunct="0">
              <a:spcBef>
                <a:spcPct val="0"/>
              </a:spcBef>
              <a:spcAft>
                <a:spcPct val="0"/>
              </a:spcAft>
            </a:pPr>
            <a:r>
              <a:rPr lang="en-US" sz="900" i="1" kern="0" dirty="0">
                <a:solidFill>
                  <a:srgbClr val="052B8E">
                    <a:lumMod val="75000"/>
                  </a:srgbClr>
                </a:solidFill>
              </a:rPr>
              <a:t>PPAP needs to be approved prior to this date.</a:t>
            </a:r>
          </a:p>
        </p:txBody>
      </p:sp>
      <p:sp>
        <p:nvSpPr>
          <p:cNvPr id="24" name="Line Callout 2 21">
            <a:extLst>
              <a:ext uri="{FF2B5EF4-FFF2-40B4-BE49-F238E27FC236}">
                <a16:creationId xmlns:a16="http://schemas.microsoft.com/office/drawing/2014/main" id="{2D72180F-0348-4DBE-833F-FAEFD797160F}"/>
              </a:ext>
            </a:extLst>
          </p:cNvPr>
          <p:cNvSpPr/>
          <p:nvPr/>
        </p:nvSpPr>
        <p:spPr bwMode="auto">
          <a:xfrm flipH="1">
            <a:off x="8328512" y="4101115"/>
            <a:ext cx="2376000" cy="577285"/>
          </a:xfrm>
          <a:prstGeom prst="borderCallout2">
            <a:avLst>
              <a:gd name="adj1" fmla="val 49648"/>
              <a:gd name="adj2" fmla="val -2573"/>
              <a:gd name="adj3" fmla="val -3324"/>
              <a:gd name="adj4" fmla="val -4980"/>
              <a:gd name="adj5" fmla="val -51018"/>
              <a:gd name="adj6" fmla="val -2434"/>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SOP:</a:t>
            </a:r>
          </a:p>
          <a:p>
            <a:pPr marL="87313" lvl="1" eaLnBrk="0" fontAlgn="base" hangingPunct="0">
              <a:spcBef>
                <a:spcPct val="0"/>
              </a:spcBef>
              <a:spcAft>
                <a:spcPct val="0"/>
              </a:spcAft>
            </a:pPr>
            <a:r>
              <a:rPr lang="en-US" sz="900" i="1" kern="0" dirty="0">
                <a:solidFill>
                  <a:srgbClr val="052B8E">
                    <a:lumMod val="75000"/>
                  </a:srgbClr>
                </a:solidFill>
              </a:rPr>
              <a:t>Date of Start of Production.</a:t>
            </a:r>
          </a:p>
          <a:p>
            <a:pPr marL="87313" lvl="1" eaLnBrk="0" fontAlgn="base" hangingPunct="0">
              <a:spcBef>
                <a:spcPct val="0"/>
              </a:spcBef>
              <a:spcAft>
                <a:spcPct val="0"/>
              </a:spcAft>
            </a:pPr>
            <a:endParaRPr lang="en-US" sz="900" i="1" kern="0" dirty="0">
              <a:solidFill>
                <a:srgbClr val="052B8E">
                  <a:lumMod val="75000"/>
                </a:srgbClr>
              </a:solidFill>
            </a:endParaRPr>
          </a:p>
          <a:p>
            <a:pPr marL="87313" lvl="1" eaLnBrk="0" fontAlgn="base" hangingPunct="0">
              <a:spcBef>
                <a:spcPct val="0"/>
              </a:spcBef>
              <a:spcAft>
                <a:spcPct val="0"/>
              </a:spcAft>
            </a:pPr>
            <a:r>
              <a:rPr lang="en-US" sz="900" i="1" kern="0" dirty="0">
                <a:solidFill>
                  <a:srgbClr val="052B8E">
                    <a:lumMod val="75000"/>
                  </a:srgbClr>
                </a:solidFill>
              </a:rPr>
              <a:t>PPAP needs to be approved prior to this date.</a:t>
            </a:r>
          </a:p>
        </p:txBody>
      </p:sp>
      <p:graphicFrame>
        <p:nvGraphicFramePr>
          <p:cNvPr id="3" name="Table 2">
            <a:extLst>
              <a:ext uri="{FF2B5EF4-FFF2-40B4-BE49-F238E27FC236}">
                <a16:creationId xmlns:a16="http://schemas.microsoft.com/office/drawing/2014/main" id="{9639583A-AB5A-4894-92C0-E6CC276CF796}"/>
              </a:ext>
            </a:extLst>
          </p:cNvPr>
          <p:cNvGraphicFramePr>
            <a:graphicFrameLocks noGrp="1"/>
          </p:cNvGraphicFramePr>
          <p:nvPr/>
        </p:nvGraphicFramePr>
        <p:xfrm>
          <a:off x="3072512" y="2924944"/>
          <a:ext cx="7632000" cy="1008000"/>
        </p:xfrm>
        <a:graphic>
          <a:graphicData uri="http://schemas.openxmlformats.org/drawingml/2006/table">
            <a:tbl>
              <a:tblPr/>
              <a:tblGrid>
                <a:gridCol w="1620000">
                  <a:extLst>
                    <a:ext uri="{9D8B030D-6E8A-4147-A177-3AD203B41FA5}">
                      <a16:colId xmlns:a16="http://schemas.microsoft.com/office/drawing/2014/main" val="1275740855"/>
                    </a:ext>
                  </a:extLst>
                </a:gridCol>
                <a:gridCol w="1980000">
                  <a:extLst>
                    <a:ext uri="{9D8B030D-6E8A-4147-A177-3AD203B41FA5}">
                      <a16:colId xmlns:a16="http://schemas.microsoft.com/office/drawing/2014/main" val="2485158486"/>
                    </a:ext>
                  </a:extLst>
                </a:gridCol>
                <a:gridCol w="2052000">
                  <a:extLst>
                    <a:ext uri="{9D8B030D-6E8A-4147-A177-3AD203B41FA5}">
                      <a16:colId xmlns:a16="http://schemas.microsoft.com/office/drawing/2014/main" val="2168555774"/>
                    </a:ext>
                  </a:extLst>
                </a:gridCol>
                <a:gridCol w="1980000">
                  <a:extLst>
                    <a:ext uri="{9D8B030D-6E8A-4147-A177-3AD203B41FA5}">
                      <a16:colId xmlns:a16="http://schemas.microsoft.com/office/drawing/2014/main" val="1245890087"/>
                    </a:ext>
                  </a:extLst>
                </a:gridCol>
              </a:tblGrid>
              <a:tr h="252000">
                <a:tc>
                  <a:txBody>
                    <a:bodyPr/>
                    <a:lstStyle/>
                    <a:p>
                      <a:pPr algn="r" fontAlgn="ctr"/>
                      <a:r>
                        <a:rPr lang="de-DE" sz="900" b="1" i="0" u="none" strike="noStrike">
                          <a:solidFill>
                            <a:srgbClr val="FFFFFF"/>
                          </a:solidFill>
                          <a:effectLst/>
                          <a:latin typeface="Barlow" panose="00000500000000000000" pitchFamily="2" charset="0"/>
                        </a:rPr>
                        <a:t>Timing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900" b="1" i="0" u="none" strike="noStrike">
                          <a:solidFill>
                            <a:srgbClr val="FFFFFF"/>
                          </a:solidFill>
                          <a:effectLst/>
                          <a:latin typeface="Barlow" panose="00000500000000000000" pitchFamily="2" charset="0"/>
                        </a:rPr>
                        <a:t>Date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r" fontAlgn="ctr"/>
                      <a:r>
                        <a:rPr lang="de-DE" sz="900" b="1" i="0" u="none" strike="noStrike">
                          <a:solidFill>
                            <a:srgbClr val="FFFFFF"/>
                          </a:solidFill>
                          <a:effectLst/>
                          <a:latin typeface="Barlow" panose="00000500000000000000" pitchFamily="2" charset="0"/>
                        </a:rPr>
                        <a:t>Timing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900" b="1" i="0" u="none" strike="noStrike" dirty="0">
                          <a:solidFill>
                            <a:srgbClr val="FFFFFF"/>
                          </a:solidFill>
                          <a:effectLst/>
                          <a:latin typeface="Barlow" panose="00000500000000000000" pitchFamily="2" charset="0"/>
                        </a:rPr>
                        <a:t>Date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extLst>
                  <a:ext uri="{0D108BD9-81ED-4DB2-BD59-A6C34878D82A}">
                    <a16:rowId xmlns:a16="http://schemas.microsoft.com/office/drawing/2014/main" val="2410556469"/>
                  </a:ext>
                </a:extLst>
              </a:tr>
              <a:tr h="252000">
                <a:tc>
                  <a:txBody>
                    <a:bodyPr/>
                    <a:lstStyle/>
                    <a:p>
                      <a:pPr algn="r" fontAlgn="ctr"/>
                      <a:r>
                        <a:rPr lang="de-DE" sz="900" b="1" i="0" u="none" strike="noStrike">
                          <a:solidFill>
                            <a:srgbClr val="000000"/>
                          </a:solidFill>
                          <a:effectLst/>
                          <a:latin typeface="Barlow" panose="00000500000000000000" pitchFamily="2" charset="0"/>
                        </a:rPr>
                        <a:t>Tool Order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a:solidFill>
                            <a:srgbClr val="000000"/>
                          </a:solidFill>
                          <a:effectLst/>
                          <a:latin typeface="Barlow" panose="00000500000000000000" pitchFamily="2" charset="0"/>
                        </a:rPr>
                        <a:t>Nov.,2018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1" i="0" u="none" strike="noStrike">
                          <a:solidFill>
                            <a:srgbClr val="000000"/>
                          </a:solidFill>
                          <a:effectLst/>
                          <a:latin typeface="Barlow" panose="00000500000000000000" pitchFamily="2" charset="0"/>
                        </a:rPr>
                        <a:t>Supplier 1st Production Trial Run (PTR)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dirty="0">
                          <a:solidFill>
                            <a:srgbClr val="000000"/>
                          </a:solidFill>
                          <a:effectLst/>
                          <a:latin typeface="Barlow" panose="00000500000000000000" pitchFamily="2" charset="0"/>
                        </a:rPr>
                        <a:t>TBD.</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882165"/>
                  </a:ext>
                </a:extLst>
              </a:tr>
              <a:tr h="252000">
                <a:tc>
                  <a:txBody>
                    <a:bodyPr/>
                    <a:lstStyle/>
                    <a:p>
                      <a:pPr algn="r" fontAlgn="ctr"/>
                      <a:r>
                        <a:rPr lang="de-DE" sz="900" b="1" i="0" u="none" strike="noStrike">
                          <a:solidFill>
                            <a:srgbClr val="000000"/>
                          </a:solidFill>
                          <a:effectLst/>
                          <a:latin typeface="Barlow" panose="00000500000000000000" pitchFamily="2" charset="0"/>
                        </a:rPr>
                        <a:t>First Off Tool</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a:solidFill>
                            <a:srgbClr val="000000"/>
                          </a:solidFill>
                          <a:effectLst/>
                          <a:latin typeface="Barlow" panose="00000500000000000000" pitchFamily="2" charset="0"/>
                        </a:rPr>
                        <a:t>Dec.,2018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900" b="1" i="0" u="none" strike="noStrike" dirty="0">
                          <a:solidFill>
                            <a:srgbClr val="000000"/>
                          </a:solidFill>
                          <a:effectLst/>
                          <a:latin typeface="Barlow" panose="00000500000000000000" pitchFamily="2" charset="0"/>
                        </a:rPr>
                        <a:t>PPAP Submission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dirty="0">
                          <a:solidFill>
                            <a:srgbClr val="000000"/>
                          </a:solidFill>
                          <a:effectLst/>
                          <a:latin typeface="Barlow" panose="00000500000000000000" pitchFamily="2" charset="0"/>
                        </a:rPr>
                        <a:t>Jan.,2019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632050"/>
                  </a:ext>
                </a:extLst>
              </a:tr>
              <a:tr h="252000">
                <a:tc>
                  <a:txBody>
                    <a:bodyPr/>
                    <a:lstStyle/>
                    <a:p>
                      <a:pPr algn="r" fontAlgn="ctr"/>
                      <a:r>
                        <a:rPr lang="de-DE" sz="900" b="1" i="0" u="none" strike="noStrike" dirty="0">
                          <a:solidFill>
                            <a:srgbClr val="000000"/>
                          </a:solidFill>
                          <a:effectLst/>
                          <a:latin typeface="Barlow" panose="00000500000000000000" pitchFamily="2" charset="0"/>
                        </a:rPr>
                        <a:t> </a:t>
                      </a:r>
                      <a:r>
                        <a:rPr lang="de-DE" sz="900" b="1" i="0" u="none" strike="noStrike" dirty="0" err="1">
                          <a:solidFill>
                            <a:srgbClr val="000000"/>
                          </a:solidFill>
                          <a:effectLst/>
                          <a:latin typeface="Barlow" panose="00000500000000000000" pitchFamily="2" charset="0"/>
                        </a:rPr>
                        <a:t>Veoneer</a:t>
                      </a:r>
                      <a:r>
                        <a:rPr lang="de-DE" sz="900" b="1" i="0" u="none" strike="noStrike" dirty="0">
                          <a:solidFill>
                            <a:srgbClr val="000000"/>
                          </a:solidFill>
                          <a:effectLst/>
                          <a:latin typeface="Barlow" panose="00000500000000000000" pitchFamily="2" charset="0"/>
                        </a:rPr>
                        <a:t> SOP</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dirty="0">
                          <a:solidFill>
                            <a:srgbClr val="000000"/>
                          </a:solidFill>
                          <a:effectLst/>
                          <a:latin typeface="Barlow" panose="00000500000000000000" pitchFamily="2" charset="0"/>
                        </a:rPr>
                        <a:t>Jan.,2020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900" b="1" i="0" u="none" strike="noStrike" dirty="0">
                          <a:solidFill>
                            <a:srgbClr val="000000"/>
                          </a:solidFill>
                          <a:effectLst/>
                          <a:latin typeface="Barlow" panose="00000500000000000000" pitchFamily="2" charset="0"/>
                        </a:rPr>
                        <a:t>Supplier SOP</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1" i="0" u="none" strike="noStrike" dirty="0">
                          <a:solidFill>
                            <a:srgbClr val="000000"/>
                          </a:solidFill>
                          <a:effectLst/>
                          <a:latin typeface="Barlow" panose="00000500000000000000" pitchFamily="2" charset="0"/>
                        </a:rPr>
                        <a:t>TBD.</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50886"/>
                  </a:ext>
                </a:extLst>
              </a:tr>
            </a:tbl>
          </a:graphicData>
        </a:graphic>
      </p:graphicFrame>
    </p:spTree>
    <p:extLst>
      <p:ext uri="{BB962C8B-B14F-4D97-AF65-F5344CB8AC3E}">
        <p14:creationId xmlns:p14="http://schemas.microsoft.com/office/powerpoint/2010/main" val="63389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18</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738664"/>
          </a:xfrm>
        </p:spPr>
        <p:txBody>
          <a:bodyPr/>
          <a:lstStyle/>
          <a:p>
            <a:r>
              <a:rPr lang="de-DE" dirty="0" err="1"/>
              <a:t>Section</a:t>
            </a:r>
            <a:r>
              <a:rPr lang="de-DE" dirty="0"/>
              <a:t> 6</a:t>
            </a:r>
          </a:p>
          <a:p>
            <a:endParaRPr lang="de-DE" dirty="0"/>
          </a:p>
        </p:txBody>
      </p:sp>
      <p:sp>
        <p:nvSpPr>
          <p:cNvPr id="16" name="Line Callout 2 26">
            <a:extLst>
              <a:ext uri="{FF2B5EF4-FFF2-40B4-BE49-F238E27FC236}">
                <a16:creationId xmlns:a16="http://schemas.microsoft.com/office/drawing/2014/main" id="{554075C5-84E3-48EF-B8EF-382A1E7E6C47}"/>
              </a:ext>
            </a:extLst>
          </p:cNvPr>
          <p:cNvSpPr/>
          <p:nvPr/>
        </p:nvSpPr>
        <p:spPr bwMode="auto">
          <a:xfrm>
            <a:off x="4655840" y="2340000"/>
            <a:ext cx="2376000" cy="290076"/>
          </a:xfrm>
          <a:prstGeom prst="borderCallout2">
            <a:avLst>
              <a:gd name="adj1" fmla="val 112328"/>
              <a:gd name="adj2" fmla="val 48573"/>
              <a:gd name="adj3" fmla="val 166798"/>
              <a:gd name="adj4" fmla="val 48021"/>
              <a:gd name="adj5" fmla="val 222310"/>
              <a:gd name="adj6" fmla="val 48548"/>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Part Image: </a:t>
            </a:r>
            <a:r>
              <a:rPr lang="en-US" sz="900" i="1" kern="0" dirty="0">
                <a:solidFill>
                  <a:srgbClr val="052B8E">
                    <a:lumMod val="75000"/>
                  </a:srgbClr>
                </a:solidFill>
              </a:rPr>
              <a:t>Insert picture of referred Part</a:t>
            </a:r>
          </a:p>
          <a:p>
            <a:pPr marL="87313" lvl="1" eaLnBrk="0" fontAlgn="base" hangingPunct="0">
              <a:spcBef>
                <a:spcPct val="0"/>
              </a:spcBef>
              <a:spcAft>
                <a:spcPct val="0"/>
              </a:spcAft>
            </a:pPr>
            <a:r>
              <a:rPr lang="en-US" sz="900" i="1" kern="0" dirty="0">
                <a:solidFill>
                  <a:srgbClr val="052B8E">
                    <a:lumMod val="75000"/>
                  </a:srgbClr>
                </a:solidFill>
              </a:rPr>
              <a:t>(Recommended)</a:t>
            </a:r>
          </a:p>
        </p:txBody>
      </p:sp>
      <p:pic>
        <p:nvPicPr>
          <p:cNvPr id="11" name="Picture 10">
            <a:extLst>
              <a:ext uri="{FF2B5EF4-FFF2-40B4-BE49-F238E27FC236}">
                <a16:creationId xmlns:a16="http://schemas.microsoft.com/office/drawing/2014/main" id="{804B7365-F124-4AB8-8E50-842033D5D2AE}"/>
              </a:ext>
            </a:extLst>
          </p:cNvPr>
          <p:cNvPicPr>
            <a:picLocks noChangeAspect="1"/>
          </p:cNvPicPr>
          <p:nvPr/>
        </p:nvPicPr>
        <p:blipFill>
          <a:blip r:embed="rId3"/>
          <a:stretch>
            <a:fillRect/>
          </a:stretch>
        </p:blipFill>
        <p:spPr>
          <a:xfrm>
            <a:off x="2496000" y="3068960"/>
            <a:ext cx="7200000" cy="2201492"/>
          </a:xfrm>
          <a:prstGeom prst="rect">
            <a:avLst/>
          </a:prstGeom>
        </p:spPr>
      </p:pic>
    </p:spTree>
    <p:extLst>
      <p:ext uri="{BB962C8B-B14F-4D97-AF65-F5344CB8AC3E}">
        <p14:creationId xmlns:p14="http://schemas.microsoft.com/office/powerpoint/2010/main" val="30409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19</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2" y="1578577"/>
            <a:ext cx="11090275" cy="292388"/>
          </a:xfrm>
        </p:spPr>
        <p:txBody>
          <a:bodyPr/>
          <a:lstStyle/>
          <a:p>
            <a:r>
              <a:rPr lang="de-DE" dirty="0" err="1"/>
              <a:t>Section</a:t>
            </a:r>
            <a:r>
              <a:rPr lang="de-DE" dirty="0"/>
              <a:t> 7</a:t>
            </a:r>
          </a:p>
        </p:txBody>
      </p:sp>
      <p:graphicFrame>
        <p:nvGraphicFramePr>
          <p:cNvPr id="3" name="Table 2">
            <a:extLst>
              <a:ext uri="{FF2B5EF4-FFF2-40B4-BE49-F238E27FC236}">
                <a16:creationId xmlns:a16="http://schemas.microsoft.com/office/drawing/2014/main" id="{05A20B7A-20D3-4601-9842-EDD2E8D674F4}"/>
              </a:ext>
            </a:extLst>
          </p:cNvPr>
          <p:cNvGraphicFramePr>
            <a:graphicFrameLocks noGrp="1"/>
          </p:cNvGraphicFramePr>
          <p:nvPr/>
        </p:nvGraphicFramePr>
        <p:xfrm>
          <a:off x="1168228" y="3188919"/>
          <a:ext cx="9855544" cy="1968615"/>
        </p:xfrm>
        <a:graphic>
          <a:graphicData uri="http://schemas.openxmlformats.org/drawingml/2006/table">
            <a:tbl>
              <a:tblPr/>
              <a:tblGrid>
                <a:gridCol w="485030">
                  <a:extLst>
                    <a:ext uri="{9D8B030D-6E8A-4147-A177-3AD203B41FA5}">
                      <a16:colId xmlns:a16="http://schemas.microsoft.com/office/drawing/2014/main" val="1039375901"/>
                    </a:ext>
                  </a:extLst>
                </a:gridCol>
                <a:gridCol w="551409">
                  <a:extLst>
                    <a:ext uri="{9D8B030D-6E8A-4147-A177-3AD203B41FA5}">
                      <a16:colId xmlns:a16="http://schemas.microsoft.com/office/drawing/2014/main" val="2624057822"/>
                    </a:ext>
                  </a:extLst>
                </a:gridCol>
                <a:gridCol w="1872000">
                  <a:extLst>
                    <a:ext uri="{9D8B030D-6E8A-4147-A177-3AD203B41FA5}">
                      <a16:colId xmlns:a16="http://schemas.microsoft.com/office/drawing/2014/main" val="3502368362"/>
                    </a:ext>
                  </a:extLst>
                </a:gridCol>
                <a:gridCol w="3852000">
                  <a:extLst>
                    <a:ext uri="{9D8B030D-6E8A-4147-A177-3AD203B41FA5}">
                      <a16:colId xmlns:a16="http://schemas.microsoft.com/office/drawing/2014/main" val="4128072112"/>
                    </a:ext>
                  </a:extLst>
                </a:gridCol>
                <a:gridCol w="280816">
                  <a:extLst>
                    <a:ext uri="{9D8B030D-6E8A-4147-A177-3AD203B41FA5}">
                      <a16:colId xmlns:a16="http://schemas.microsoft.com/office/drawing/2014/main" val="55936063"/>
                    </a:ext>
                  </a:extLst>
                </a:gridCol>
                <a:gridCol w="546289">
                  <a:extLst>
                    <a:ext uri="{9D8B030D-6E8A-4147-A177-3AD203B41FA5}">
                      <a16:colId xmlns:a16="http://schemas.microsoft.com/office/drawing/2014/main" val="1191975838"/>
                    </a:ext>
                  </a:extLst>
                </a:gridCol>
                <a:gridCol w="900000">
                  <a:extLst>
                    <a:ext uri="{9D8B030D-6E8A-4147-A177-3AD203B41FA5}">
                      <a16:colId xmlns:a16="http://schemas.microsoft.com/office/drawing/2014/main" val="2326681042"/>
                    </a:ext>
                  </a:extLst>
                </a:gridCol>
                <a:gridCol w="684000">
                  <a:extLst>
                    <a:ext uri="{9D8B030D-6E8A-4147-A177-3AD203B41FA5}">
                      <a16:colId xmlns:a16="http://schemas.microsoft.com/office/drawing/2014/main" val="3369612421"/>
                    </a:ext>
                  </a:extLst>
                </a:gridCol>
                <a:gridCol w="684000">
                  <a:extLst>
                    <a:ext uri="{9D8B030D-6E8A-4147-A177-3AD203B41FA5}">
                      <a16:colId xmlns:a16="http://schemas.microsoft.com/office/drawing/2014/main" val="597247566"/>
                    </a:ext>
                  </a:extLst>
                </a:gridCol>
              </a:tblGrid>
              <a:tr h="425115">
                <a:tc>
                  <a:txBody>
                    <a:bodyPr/>
                    <a:lstStyle/>
                    <a:p>
                      <a:pPr algn="ctr" fontAlgn="ctr"/>
                      <a:r>
                        <a:rPr lang="de-DE" sz="750" b="1" i="0" u="none" strike="noStrike">
                          <a:solidFill>
                            <a:srgbClr val="FFFFFF"/>
                          </a:solidFill>
                          <a:effectLst/>
                          <a:latin typeface="+mn-lt"/>
                        </a:rPr>
                        <a:t>Row No.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Drawing Reference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en-US" sz="750" b="1" i="0" u="none" strike="noStrike">
                          <a:solidFill>
                            <a:srgbClr val="FFFFFF"/>
                          </a:solidFill>
                          <a:effectLst/>
                          <a:latin typeface="+mn-lt"/>
                        </a:rPr>
                        <a:t>Concerns (Specification, Checklist or Other)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en-US" sz="750" b="1" i="0" u="none" strike="noStrike">
                          <a:solidFill>
                            <a:srgbClr val="FFFFFF"/>
                          </a:solidFill>
                          <a:effectLst/>
                          <a:latin typeface="+mn-lt"/>
                        </a:rPr>
                        <a:t>Actions</a:t>
                      </a:r>
                      <a:br>
                        <a:rPr lang="en-US" sz="750" b="1" i="0" u="none" strike="noStrike">
                          <a:solidFill>
                            <a:srgbClr val="FFFFFF"/>
                          </a:solidFill>
                          <a:effectLst/>
                          <a:latin typeface="+mn-lt"/>
                        </a:rPr>
                      </a:br>
                      <a:r>
                        <a:rPr lang="en-US" sz="750" b="1" i="0" u="none" strike="noStrike">
                          <a:solidFill>
                            <a:srgbClr val="FFFFFF"/>
                          </a:solidFill>
                          <a:effectLst/>
                          <a:latin typeface="+mn-lt"/>
                        </a:rPr>
                        <a:t>(Each concern must have an assigned proposal for solution from the supplier and then an agreed action with Veoneer)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Veoneer</a:t>
                      </a:r>
                    </a:p>
                  </a:txBody>
                  <a:tcPr marL="36000" marR="3600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Supplier</a:t>
                      </a:r>
                    </a:p>
                  </a:txBody>
                  <a:tcPr marL="36000" marR="3600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Person Responsible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Target Date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a:txBody>
                    <a:bodyPr/>
                    <a:lstStyle/>
                    <a:p>
                      <a:pPr algn="ctr" fontAlgn="ctr"/>
                      <a:r>
                        <a:rPr lang="de-DE" sz="750" b="1" i="0" u="none" strike="noStrike">
                          <a:solidFill>
                            <a:srgbClr val="FFFFFF"/>
                          </a:solidFill>
                          <a:effectLst/>
                          <a:latin typeface="+mn-lt"/>
                        </a:rPr>
                        <a:t>Status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extLst>
                  <a:ext uri="{0D108BD9-81ED-4DB2-BD59-A6C34878D82A}">
                    <a16:rowId xmlns:a16="http://schemas.microsoft.com/office/drawing/2014/main" val="609020831"/>
                  </a:ext>
                </a:extLst>
              </a:tr>
              <a:tr h="612000">
                <a:tc>
                  <a:txBody>
                    <a:bodyPr/>
                    <a:lstStyle/>
                    <a:p>
                      <a:pPr algn="ctr" fontAlgn="ctr"/>
                      <a:r>
                        <a:rPr lang="de-DE" sz="750" b="0" i="0" u="none" strike="noStrike">
                          <a:solidFill>
                            <a:srgbClr val="000000"/>
                          </a:solidFill>
                          <a:effectLst/>
                          <a:latin typeface="+mn-lt"/>
                        </a:rPr>
                        <a:t>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Blind holes (D0.65mm)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a:solidFill>
                            <a:srgbClr val="000000"/>
                          </a:solidFill>
                          <a:effectLst/>
                          <a:latin typeface="+mn-lt"/>
                        </a:rPr>
                        <a:t>You defined the tolerance of D0.65mm blind holes as +/-0.08mm in drawing. To meet the minimum the distance between hole wall and hole wall as 0.40mm, Wus has to use Dia 0.65mm drill bit for them.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dirty="0" err="1">
                          <a:solidFill>
                            <a:srgbClr val="000000"/>
                          </a:solidFill>
                          <a:effectLst/>
                          <a:latin typeface="+mn-lt"/>
                        </a:rPr>
                        <a:t>Wus</a:t>
                      </a:r>
                      <a:r>
                        <a:rPr lang="en-US" sz="750" b="0" i="0" u="none" strike="noStrike" dirty="0">
                          <a:solidFill>
                            <a:srgbClr val="000000"/>
                          </a:solidFill>
                          <a:effectLst/>
                          <a:latin typeface="+mn-lt"/>
                        </a:rPr>
                        <a:t> will use drill bit size as D0.65mm for these blind holes, So please release the tolerance from Dia0.65+/-0.08mm to Dia0.65+0.08/-0.15mm. Please confirm.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a:solidFill>
                            <a:srgbClr val="000000"/>
                          </a:solidFill>
                          <a:effectLst/>
                          <a:latin typeface="+mn-lt"/>
                        </a:rPr>
                        <a:t>x</a:t>
                      </a:r>
                    </a:p>
                  </a:txBody>
                  <a:tcPr marL="36000" marR="3600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Weichun Chang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a:solidFill>
                            <a:srgbClr val="000000"/>
                          </a:solidFill>
                          <a:effectLst/>
                          <a:latin typeface="+mn-lt"/>
                        </a:rPr>
                        <a:t>30/01/2019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1" i="0" u="none" strike="noStrike" dirty="0">
                          <a:solidFill>
                            <a:srgbClr val="000000"/>
                          </a:solidFill>
                          <a:effectLst/>
                          <a:latin typeface="+mn-lt"/>
                        </a:rPr>
                        <a:t>COMPLETE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76750371"/>
                  </a:ext>
                </a:extLst>
              </a:tr>
              <a:tr h="540000">
                <a:tc>
                  <a:txBody>
                    <a:bodyPr/>
                    <a:lstStyle/>
                    <a:p>
                      <a:pPr algn="ctr" fontAlgn="ctr"/>
                      <a:r>
                        <a:rPr lang="de-DE" sz="750" b="0" i="0" u="none" strike="noStrike" dirty="0">
                          <a:solidFill>
                            <a:srgbClr val="000000"/>
                          </a:solidFill>
                          <a:effectLst/>
                          <a:latin typeface="+mn-lt"/>
                        </a:rPr>
                        <a:t>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Stackup</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a:solidFill>
                            <a:srgbClr val="000000"/>
                          </a:solidFill>
                          <a:effectLst/>
                          <a:latin typeface="+mn-lt"/>
                        </a:rPr>
                        <a:t>As att1 shown,you define the stackup as below,and control the board thickness as 1.45mm+/-10% including copper excluding solder mask.</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dirty="0" err="1">
                          <a:solidFill>
                            <a:srgbClr val="000000"/>
                          </a:solidFill>
                          <a:effectLst/>
                          <a:latin typeface="+mn-lt"/>
                        </a:rPr>
                        <a:t>Wus</a:t>
                      </a:r>
                      <a:r>
                        <a:rPr lang="en-US" sz="750" b="0" i="0" u="none" strike="noStrike" dirty="0">
                          <a:solidFill>
                            <a:srgbClr val="000000"/>
                          </a:solidFill>
                          <a:effectLst/>
                          <a:latin typeface="+mn-lt"/>
                        </a:rPr>
                        <a:t> suggestion is listed as below.</a:t>
                      </a:r>
                      <a:br>
                        <a:rPr lang="en-US" sz="750" b="0" i="0" u="none" strike="noStrike" dirty="0">
                          <a:solidFill>
                            <a:srgbClr val="000000"/>
                          </a:solidFill>
                          <a:effectLst/>
                          <a:latin typeface="+mn-lt"/>
                        </a:rPr>
                      </a:br>
                      <a:r>
                        <a:rPr lang="en-US" sz="750" b="0" i="0" u="none" strike="noStrike" dirty="0">
                          <a:solidFill>
                            <a:srgbClr val="000000"/>
                          </a:solidFill>
                          <a:effectLst/>
                          <a:latin typeface="+mn-lt"/>
                        </a:rPr>
                        <a:t>1)You do not define the FR4,we suggest to use the base material 185HR (TG 170) .Please confirm.</a:t>
                      </a:r>
                      <a:br>
                        <a:rPr lang="en-US" sz="750" b="0" i="0" u="none" strike="noStrike" dirty="0">
                          <a:solidFill>
                            <a:srgbClr val="000000"/>
                          </a:solidFill>
                          <a:effectLst/>
                          <a:latin typeface="+mn-lt"/>
                        </a:rPr>
                      </a:br>
                      <a:r>
                        <a:rPr lang="en-US" sz="750" b="0" i="0" u="none" strike="noStrike" dirty="0">
                          <a:solidFill>
                            <a:srgbClr val="000000"/>
                          </a:solidFill>
                          <a:effectLst/>
                          <a:latin typeface="+mn-lt"/>
                        </a:rPr>
                        <a:t>2)We suggest to </a:t>
                      </a:r>
                      <a:r>
                        <a:rPr lang="en-US" sz="750" b="0" i="0" u="none" strike="noStrike" dirty="0" err="1">
                          <a:solidFill>
                            <a:srgbClr val="000000"/>
                          </a:solidFill>
                          <a:effectLst/>
                          <a:latin typeface="+mn-lt"/>
                        </a:rPr>
                        <a:t>stackup</a:t>
                      </a:r>
                      <a:r>
                        <a:rPr lang="en-US" sz="750" b="0" i="0" u="none" strike="noStrike" dirty="0">
                          <a:solidFill>
                            <a:srgbClr val="000000"/>
                          </a:solidFill>
                          <a:effectLst/>
                          <a:latin typeface="+mn-lt"/>
                        </a:rPr>
                        <a:t> (which shown in att1 sheet) ,and control the total board thickness as 1.45mm+/-10% including copper and solder </a:t>
                      </a:r>
                      <a:r>
                        <a:rPr lang="en-US" sz="750" b="0" i="0" u="none" strike="noStrike" dirty="0" err="1">
                          <a:solidFill>
                            <a:srgbClr val="000000"/>
                          </a:solidFill>
                          <a:effectLst/>
                          <a:latin typeface="+mn-lt"/>
                        </a:rPr>
                        <a:t>mask.Please</a:t>
                      </a:r>
                      <a:r>
                        <a:rPr lang="en-US" sz="750" b="0" i="0" u="none" strike="noStrike" dirty="0">
                          <a:solidFill>
                            <a:srgbClr val="000000"/>
                          </a:solidFill>
                          <a:effectLst/>
                          <a:latin typeface="+mn-lt"/>
                        </a:rPr>
                        <a:t> confirm.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a:solidFill>
                            <a:srgbClr val="000000"/>
                          </a:solidFill>
                          <a:effectLst/>
                          <a:latin typeface="+mn-lt"/>
                        </a:rPr>
                        <a:t>x</a:t>
                      </a:r>
                    </a:p>
                  </a:txBody>
                  <a:tcPr marL="36000" marR="3600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a:solidFill>
                            <a:srgbClr val="000000"/>
                          </a:solidFill>
                          <a:effectLst/>
                          <a:latin typeface="+mn-lt"/>
                        </a:rPr>
                        <a:t>Weichun Chang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750" b="0" i="0" u="none" strike="noStrike" dirty="0">
                          <a:solidFill>
                            <a:srgbClr val="000000"/>
                          </a:solidFill>
                          <a:effectLst/>
                          <a:latin typeface="+mn-lt"/>
                        </a:rPr>
                        <a:t> 30/01/2019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1" i="0" u="none" strike="noStrike" dirty="0">
                          <a:solidFill>
                            <a:srgbClr val="000000"/>
                          </a:solidFill>
                          <a:effectLst/>
                          <a:latin typeface="+mn-lt"/>
                        </a:rPr>
                        <a:t>COMPLETE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71570640"/>
                  </a:ext>
                </a:extLst>
              </a:tr>
              <a:tr h="360000">
                <a:tc>
                  <a:txBody>
                    <a:bodyPr/>
                    <a:lstStyle/>
                    <a:p>
                      <a:pPr algn="ctr" fontAlgn="ctr"/>
                      <a:r>
                        <a:rPr lang="de-DE" sz="750" b="0" i="0" u="none" strike="noStrike">
                          <a:solidFill>
                            <a:srgbClr val="000000"/>
                          </a:solidFill>
                          <a:effectLst/>
                          <a:latin typeface="+mn-lt"/>
                        </a:rPr>
                        <a:t>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err="1">
                          <a:solidFill>
                            <a:srgbClr val="000000"/>
                          </a:solidFill>
                          <a:effectLst/>
                          <a:latin typeface="+mn-lt"/>
                        </a:rPr>
                        <a:t>Impedance</a:t>
                      </a:r>
                      <a:endParaRPr lang="de-DE" sz="750" b="0" i="0" u="none" strike="noStrike" dirty="0">
                        <a:solidFill>
                          <a:srgbClr val="000000"/>
                        </a:solidFill>
                        <a:effectLst/>
                        <a:latin typeface="+mn-lt"/>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dirty="0">
                          <a:solidFill>
                            <a:srgbClr val="000000"/>
                          </a:solidFill>
                          <a:effectLst/>
                          <a:latin typeface="+mn-lt"/>
                        </a:rPr>
                        <a:t>It is required to control the impedance as att1 </a:t>
                      </a:r>
                      <a:r>
                        <a:rPr lang="en-US" sz="750" b="0" i="0" u="none" strike="noStrike" dirty="0" err="1">
                          <a:solidFill>
                            <a:srgbClr val="000000"/>
                          </a:solidFill>
                          <a:effectLst/>
                          <a:latin typeface="+mn-lt"/>
                        </a:rPr>
                        <a:t>shown,but</a:t>
                      </a:r>
                      <a:r>
                        <a:rPr lang="en-US" sz="750" b="0" i="0" u="none" strike="noStrike" dirty="0">
                          <a:solidFill>
                            <a:srgbClr val="000000"/>
                          </a:solidFill>
                          <a:effectLst/>
                          <a:latin typeface="+mn-lt"/>
                        </a:rPr>
                        <a:t> we can not meet it.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50" b="0" i="0" u="none" strike="noStrike" dirty="0">
                          <a:solidFill>
                            <a:srgbClr val="000000"/>
                          </a:solidFill>
                          <a:effectLst/>
                          <a:latin typeface="+mn-lt"/>
                        </a:rPr>
                        <a:t>Now we suggest to adjust some trace width as att1 shown to meet the </a:t>
                      </a:r>
                      <a:r>
                        <a:rPr lang="en-US" sz="750" b="0" i="0" u="none" strike="noStrike" dirty="0" err="1">
                          <a:solidFill>
                            <a:srgbClr val="000000"/>
                          </a:solidFill>
                          <a:effectLst/>
                          <a:latin typeface="+mn-lt"/>
                        </a:rPr>
                        <a:t>impedance.Please</a:t>
                      </a:r>
                      <a:r>
                        <a:rPr lang="en-US" sz="750" b="0" i="0" u="none" strike="noStrike" dirty="0">
                          <a:solidFill>
                            <a:srgbClr val="000000"/>
                          </a:solidFill>
                          <a:effectLst/>
                          <a:latin typeface="+mn-lt"/>
                        </a:rPr>
                        <a:t> confirm.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a:solidFill>
                            <a:srgbClr val="000000"/>
                          </a:solidFill>
                          <a:effectLst/>
                          <a:latin typeface="+mn-lt"/>
                        </a:rPr>
                        <a:t>x</a:t>
                      </a:r>
                    </a:p>
                  </a:txBody>
                  <a:tcPr marL="36000" marR="3600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0" i="0" u="none" strike="noStrike" dirty="0" err="1">
                          <a:solidFill>
                            <a:srgbClr val="000000"/>
                          </a:solidFill>
                          <a:effectLst/>
                          <a:latin typeface="+mn-lt"/>
                        </a:rPr>
                        <a:t>Weichun</a:t>
                      </a:r>
                      <a:r>
                        <a:rPr lang="de-DE" sz="750" b="0" i="0" u="none" strike="noStrike" dirty="0">
                          <a:solidFill>
                            <a:srgbClr val="000000"/>
                          </a:solidFill>
                          <a:effectLst/>
                          <a:latin typeface="+mn-lt"/>
                        </a:rPr>
                        <a:t> Chang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750" b="0" i="0" u="none" strike="noStrike" dirty="0">
                          <a:solidFill>
                            <a:srgbClr val="000000"/>
                          </a:solidFill>
                          <a:effectLst/>
                          <a:latin typeface="+mn-lt"/>
                        </a:rPr>
                        <a:t>30/01/2019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750" b="1" i="0" u="none" strike="noStrike" dirty="0">
                          <a:solidFill>
                            <a:srgbClr val="000000"/>
                          </a:solidFill>
                          <a:effectLst/>
                          <a:latin typeface="+mn-lt"/>
                        </a:rPr>
                        <a:t>COMPLETE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89508746"/>
                  </a:ext>
                </a:extLst>
              </a:tr>
            </a:tbl>
          </a:graphicData>
        </a:graphic>
      </p:graphicFrame>
      <p:sp>
        <p:nvSpPr>
          <p:cNvPr id="10" name="Line Callout 2 22">
            <a:extLst>
              <a:ext uri="{FF2B5EF4-FFF2-40B4-BE49-F238E27FC236}">
                <a16:creationId xmlns:a16="http://schemas.microsoft.com/office/drawing/2014/main" id="{888F9A42-E0BE-4197-AE3E-DFE59B40DA1D}"/>
              </a:ext>
            </a:extLst>
          </p:cNvPr>
          <p:cNvSpPr/>
          <p:nvPr/>
        </p:nvSpPr>
        <p:spPr bwMode="auto">
          <a:xfrm flipH="1">
            <a:off x="7455621" y="2247655"/>
            <a:ext cx="1828801" cy="749322"/>
          </a:xfrm>
          <a:prstGeom prst="borderCallout2">
            <a:avLst>
              <a:gd name="adj1" fmla="val 100691"/>
              <a:gd name="adj2" fmla="val 17910"/>
              <a:gd name="adj3" fmla="val 112376"/>
              <a:gd name="adj4" fmla="val 6126"/>
              <a:gd name="adj5" fmla="val 120592"/>
              <a:gd name="adj6" fmla="val 596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Person Responsible:</a:t>
            </a:r>
          </a:p>
          <a:p>
            <a:pPr marL="87313" lvl="1" eaLnBrk="0" fontAlgn="base" hangingPunct="0">
              <a:spcBef>
                <a:spcPct val="0"/>
              </a:spcBef>
              <a:spcAft>
                <a:spcPct val="0"/>
              </a:spcAft>
            </a:pPr>
            <a:r>
              <a:rPr lang="en-US" sz="800" i="1" kern="0" dirty="0">
                <a:solidFill>
                  <a:srgbClr val="052B8E">
                    <a:lumMod val="75000"/>
                  </a:srgbClr>
                </a:solidFill>
              </a:rPr>
              <a:t>Clearly state name of a single person who is responsible for mentioned action. General names (departments, company name) are not acceptable.</a:t>
            </a:r>
          </a:p>
        </p:txBody>
      </p:sp>
      <p:sp>
        <p:nvSpPr>
          <p:cNvPr id="12" name="Line Callout 2 22">
            <a:extLst>
              <a:ext uri="{FF2B5EF4-FFF2-40B4-BE49-F238E27FC236}">
                <a16:creationId xmlns:a16="http://schemas.microsoft.com/office/drawing/2014/main" id="{5CC5E70F-3B5F-4153-9D0B-C5BDA952ED7B}"/>
              </a:ext>
            </a:extLst>
          </p:cNvPr>
          <p:cNvSpPr/>
          <p:nvPr/>
        </p:nvSpPr>
        <p:spPr bwMode="auto">
          <a:xfrm flipH="1">
            <a:off x="9397477" y="2510338"/>
            <a:ext cx="1623460" cy="486639"/>
          </a:xfrm>
          <a:prstGeom prst="borderCallout2">
            <a:avLst>
              <a:gd name="adj1" fmla="val 103492"/>
              <a:gd name="adj2" fmla="val 57469"/>
              <a:gd name="adj3" fmla="val 113662"/>
              <a:gd name="adj4" fmla="val 64204"/>
              <a:gd name="adj5" fmla="val 137539"/>
              <a:gd name="adj6" fmla="val 63902"/>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Target Date:</a:t>
            </a:r>
          </a:p>
          <a:p>
            <a:pPr marL="87313" lvl="1" eaLnBrk="0" fontAlgn="base" hangingPunct="0">
              <a:spcBef>
                <a:spcPct val="0"/>
              </a:spcBef>
              <a:spcAft>
                <a:spcPct val="0"/>
              </a:spcAft>
            </a:pPr>
            <a:r>
              <a:rPr lang="en-US" sz="800" i="1" kern="0" dirty="0">
                <a:solidFill>
                  <a:srgbClr val="052B8E">
                    <a:lumMod val="75000"/>
                  </a:srgbClr>
                </a:solidFill>
              </a:rPr>
              <a:t>State Target Date agreed Actions will be complete.</a:t>
            </a:r>
          </a:p>
        </p:txBody>
      </p:sp>
      <p:sp>
        <p:nvSpPr>
          <p:cNvPr id="13" name="Line Callout 2 22">
            <a:extLst>
              <a:ext uri="{FF2B5EF4-FFF2-40B4-BE49-F238E27FC236}">
                <a16:creationId xmlns:a16="http://schemas.microsoft.com/office/drawing/2014/main" id="{BCB21FB2-33E5-41F1-87F4-623D4B26F3D5}"/>
              </a:ext>
            </a:extLst>
          </p:cNvPr>
          <p:cNvSpPr/>
          <p:nvPr/>
        </p:nvSpPr>
        <p:spPr bwMode="auto">
          <a:xfrm flipH="1">
            <a:off x="5231904" y="5378499"/>
            <a:ext cx="1828801" cy="548642"/>
          </a:xfrm>
          <a:prstGeom prst="borderCallout2">
            <a:avLst>
              <a:gd name="adj1" fmla="val -8977"/>
              <a:gd name="adj2" fmla="val 16583"/>
              <a:gd name="adj3" fmla="val -19768"/>
              <a:gd name="adj4" fmla="val 8444"/>
              <a:gd name="adj5" fmla="val -35898"/>
              <a:gd name="adj6" fmla="val -54893"/>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err="1">
                <a:solidFill>
                  <a:srgbClr val="052B8E">
                    <a:lumMod val="75000"/>
                  </a:srgbClr>
                </a:solidFill>
              </a:rPr>
              <a:t>Veoneer</a:t>
            </a:r>
            <a:r>
              <a:rPr lang="en-US" sz="800" b="1" i="1" u="sng" kern="0" dirty="0">
                <a:solidFill>
                  <a:srgbClr val="052B8E">
                    <a:lumMod val="75000"/>
                  </a:srgbClr>
                </a:solidFill>
              </a:rPr>
              <a:t>:</a:t>
            </a:r>
          </a:p>
          <a:p>
            <a:pPr marL="87313" lvl="1" eaLnBrk="0" fontAlgn="base" hangingPunct="0">
              <a:spcBef>
                <a:spcPct val="0"/>
              </a:spcBef>
              <a:spcAft>
                <a:spcPct val="0"/>
              </a:spcAft>
            </a:pPr>
            <a:r>
              <a:rPr lang="en-US" sz="800" i="1" kern="0" dirty="0">
                <a:solidFill>
                  <a:srgbClr val="052B8E">
                    <a:lumMod val="75000"/>
                  </a:srgbClr>
                </a:solidFill>
              </a:rPr>
              <a:t>Put a “x” if </a:t>
            </a:r>
            <a:r>
              <a:rPr lang="en-US" sz="800" i="1" kern="0" dirty="0" err="1">
                <a:solidFill>
                  <a:srgbClr val="052B8E">
                    <a:lumMod val="75000"/>
                  </a:srgbClr>
                </a:solidFill>
              </a:rPr>
              <a:t>Veoneer</a:t>
            </a:r>
            <a:r>
              <a:rPr lang="en-US" sz="800" i="1" kern="0" dirty="0">
                <a:solidFill>
                  <a:srgbClr val="052B8E">
                    <a:lumMod val="75000"/>
                  </a:srgbClr>
                </a:solidFill>
              </a:rPr>
              <a:t> person is responsible for completing mentioned action.</a:t>
            </a:r>
          </a:p>
        </p:txBody>
      </p:sp>
      <p:sp>
        <p:nvSpPr>
          <p:cNvPr id="14" name="Line Callout 2 36">
            <a:extLst>
              <a:ext uri="{FF2B5EF4-FFF2-40B4-BE49-F238E27FC236}">
                <a16:creationId xmlns:a16="http://schemas.microsoft.com/office/drawing/2014/main" id="{DE249BC0-FEFF-4E57-982B-C3DC2EB4EEE9}"/>
              </a:ext>
            </a:extLst>
          </p:cNvPr>
          <p:cNvSpPr/>
          <p:nvPr/>
        </p:nvSpPr>
        <p:spPr bwMode="auto">
          <a:xfrm flipH="1">
            <a:off x="3076616" y="2015319"/>
            <a:ext cx="4243520" cy="981658"/>
          </a:xfrm>
          <a:prstGeom prst="borderCallout2">
            <a:avLst>
              <a:gd name="adj1" fmla="val 102970"/>
              <a:gd name="adj2" fmla="val 55069"/>
              <a:gd name="adj3" fmla="val 106079"/>
              <a:gd name="adj4" fmla="val 49697"/>
              <a:gd name="adj5" fmla="val 116033"/>
              <a:gd name="adj6" fmla="val 49633"/>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Actions: </a:t>
            </a:r>
          </a:p>
          <a:p>
            <a:pPr marL="87313" lvl="1" eaLnBrk="0" fontAlgn="base" hangingPunct="0">
              <a:spcBef>
                <a:spcPct val="0"/>
              </a:spcBef>
              <a:spcAft>
                <a:spcPct val="0"/>
              </a:spcAft>
            </a:pPr>
            <a:r>
              <a:rPr lang="en-US" sz="800" i="1" kern="0" dirty="0">
                <a:solidFill>
                  <a:srgbClr val="052B8E">
                    <a:lumMod val="75000"/>
                  </a:srgbClr>
                </a:solidFill>
              </a:rPr>
              <a:t>Clearly state a feasible action in order to close mentioned issue. Cell should be pre-filled by TFC sender (e.g. Supplier). Responses to proposal are added to end of the cell text (e.g. agreement, Rejection or counter proposal)</a:t>
            </a:r>
          </a:p>
          <a:p>
            <a:pPr marL="87313" lvl="1" eaLnBrk="0" fontAlgn="base" hangingPunct="0">
              <a:spcBef>
                <a:spcPct val="0"/>
              </a:spcBef>
              <a:spcAft>
                <a:spcPct val="0"/>
              </a:spcAft>
            </a:pPr>
            <a:r>
              <a:rPr lang="en-US" sz="800" i="1" kern="0" dirty="0">
                <a:solidFill>
                  <a:srgbClr val="052B8E">
                    <a:lumMod val="75000"/>
                  </a:srgbClr>
                </a:solidFill>
              </a:rPr>
              <a:t>All mentioned actions shall be completed prior to PPAP submission. All mentioned activities shall have a clear follow up (e.g. If result is A then Action A, if result is B then Action B). Open actions without clear follow-up are not acceptable (e.g. FOT parts needs to be investigated)</a:t>
            </a:r>
          </a:p>
          <a:p>
            <a:pPr marL="87313" lvl="1" eaLnBrk="0" fontAlgn="base" hangingPunct="0">
              <a:spcBef>
                <a:spcPct val="0"/>
              </a:spcBef>
              <a:spcAft>
                <a:spcPct val="0"/>
              </a:spcAft>
            </a:pPr>
            <a:r>
              <a:rPr lang="en-US" sz="800" i="1" kern="0" dirty="0">
                <a:solidFill>
                  <a:srgbClr val="052B8E">
                    <a:lumMod val="75000"/>
                  </a:srgbClr>
                </a:solidFill>
              </a:rPr>
              <a:t>Do not delete any concerns retain history of actions.</a:t>
            </a:r>
          </a:p>
        </p:txBody>
      </p:sp>
      <p:sp>
        <p:nvSpPr>
          <p:cNvPr id="15" name="Line Callout 2 37">
            <a:extLst>
              <a:ext uri="{FF2B5EF4-FFF2-40B4-BE49-F238E27FC236}">
                <a16:creationId xmlns:a16="http://schemas.microsoft.com/office/drawing/2014/main" id="{D3161302-04DC-4126-B334-8B0800EA5300}"/>
              </a:ext>
            </a:extLst>
          </p:cNvPr>
          <p:cNvSpPr/>
          <p:nvPr/>
        </p:nvSpPr>
        <p:spPr bwMode="auto">
          <a:xfrm flipH="1">
            <a:off x="1168228" y="5372093"/>
            <a:ext cx="1828801" cy="742622"/>
          </a:xfrm>
          <a:prstGeom prst="borderCallout2">
            <a:avLst>
              <a:gd name="adj1" fmla="val -4064"/>
              <a:gd name="adj2" fmla="val 93011"/>
              <a:gd name="adj3" fmla="val -10488"/>
              <a:gd name="adj4" fmla="val 92685"/>
              <a:gd name="adj5" fmla="val -25777"/>
              <a:gd name="adj6" fmla="val 8595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Row Number:</a:t>
            </a:r>
            <a:r>
              <a:rPr lang="en-US" sz="800" i="1" kern="0" dirty="0">
                <a:solidFill>
                  <a:srgbClr val="052B8E">
                    <a:lumMod val="75000"/>
                  </a:srgbClr>
                </a:solidFill>
              </a:rPr>
              <a:t>	</a:t>
            </a:r>
          </a:p>
          <a:p>
            <a:pPr marL="87313" lvl="1" eaLnBrk="0" fontAlgn="base" hangingPunct="0">
              <a:spcBef>
                <a:spcPct val="0"/>
              </a:spcBef>
              <a:spcAft>
                <a:spcPct val="0"/>
              </a:spcAft>
            </a:pPr>
            <a:r>
              <a:rPr lang="en-US" sz="800" i="1" kern="0" dirty="0">
                <a:solidFill>
                  <a:srgbClr val="052B8E">
                    <a:lumMod val="75000"/>
                  </a:srgbClr>
                </a:solidFill>
              </a:rPr>
              <a:t>Running number for reference purpose. Each line within this section shall contain one number for better identification and reference.</a:t>
            </a:r>
          </a:p>
        </p:txBody>
      </p:sp>
      <p:sp>
        <p:nvSpPr>
          <p:cNvPr id="16" name="Line Callout 2 22">
            <a:extLst>
              <a:ext uri="{FF2B5EF4-FFF2-40B4-BE49-F238E27FC236}">
                <a16:creationId xmlns:a16="http://schemas.microsoft.com/office/drawing/2014/main" id="{CCE62E35-1316-4491-B6E8-29E2908FE054}"/>
              </a:ext>
            </a:extLst>
          </p:cNvPr>
          <p:cNvSpPr/>
          <p:nvPr/>
        </p:nvSpPr>
        <p:spPr bwMode="auto">
          <a:xfrm flipH="1">
            <a:off x="1168228" y="2015319"/>
            <a:ext cx="1828801" cy="981658"/>
          </a:xfrm>
          <a:prstGeom prst="borderCallout2">
            <a:avLst>
              <a:gd name="adj1" fmla="val 101490"/>
              <a:gd name="adj2" fmla="val 65524"/>
              <a:gd name="adj3" fmla="val 107300"/>
              <a:gd name="adj4" fmla="val 56883"/>
              <a:gd name="adj5" fmla="val 115088"/>
              <a:gd name="adj6" fmla="val 56967"/>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Drawing Reference:</a:t>
            </a:r>
          </a:p>
          <a:p>
            <a:pPr marL="87313" lvl="1" eaLnBrk="0" fontAlgn="base" hangingPunct="0">
              <a:spcBef>
                <a:spcPct val="0"/>
              </a:spcBef>
              <a:spcAft>
                <a:spcPct val="0"/>
              </a:spcAft>
            </a:pPr>
            <a:r>
              <a:rPr lang="en-US" sz="800" i="1" kern="0" dirty="0">
                <a:solidFill>
                  <a:srgbClr val="052B8E">
                    <a:lumMod val="75000"/>
                  </a:srgbClr>
                </a:solidFill>
              </a:rPr>
              <a:t>State clear reference number as stated on drawing or checklist Item, concern is referring to.</a:t>
            </a:r>
          </a:p>
          <a:p>
            <a:pPr marL="87313" lvl="1" eaLnBrk="0" fontAlgn="base" hangingPunct="0">
              <a:spcBef>
                <a:spcPct val="0"/>
              </a:spcBef>
              <a:spcAft>
                <a:spcPct val="0"/>
              </a:spcAft>
            </a:pPr>
            <a:r>
              <a:rPr lang="en-US" sz="800" i="1" kern="0" dirty="0">
                <a:solidFill>
                  <a:srgbClr val="052B8E">
                    <a:lumMod val="75000"/>
                  </a:srgbClr>
                </a:solidFill>
              </a:rPr>
              <a:t>If concern is not referring to a specific Drawing Reference or Checklist item, put short and clear explanation.</a:t>
            </a:r>
          </a:p>
        </p:txBody>
      </p:sp>
      <p:sp>
        <p:nvSpPr>
          <p:cNvPr id="17" name="Line Callout 2 22">
            <a:extLst>
              <a:ext uri="{FF2B5EF4-FFF2-40B4-BE49-F238E27FC236}">
                <a16:creationId xmlns:a16="http://schemas.microsoft.com/office/drawing/2014/main" id="{6D0E3045-2CFB-4429-B850-AE461003AD39}"/>
              </a:ext>
            </a:extLst>
          </p:cNvPr>
          <p:cNvSpPr/>
          <p:nvPr/>
        </p:nvSpPr>
        <p:spPr bwMode="auto">
          <a:xfrm flipH="1">
            <a:off x="3143672" y="5381955"/>
            <a:ext cx="1828801" cy="590862"/>
          </a:xfrm>
          <a:prstGeom prst="borderCallout2">
            <a:avLst>
              <a:gd name="adj1" fmla="val -5194"/>
              <a:gd name="adj2" fmla="val 90205"/>
              <a:gd name="adj3" fmla="val -16345"/>
              <a:gd name="adj4" fmla="val 79463"/>
              <a:gd name="adj5" fmla="val -33459"/>
              <a:gd name="adj6" fmla="val 80726"/>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Concerns:</a:t>
            </a:r>
          </a:p>
          <a:p>
            <a:pPr marL="87313" lvl="1" eaLnBrk="0" fontAlgn="base" hangingPunct="0">
              <a:spcBef>
                <a:spcPct val="0"/>
              </a:spcBef>
              <a:spcAft>
                <a:spcPct val="0"/>
              </a:spcAft>
            </a:pPr>
            <a:r>
              <a:rPr lang="en-US" sz="800" i="1" kern="0" dirty="0">
                <a:solidFill>
                  <a:srgbClr val="052B8E">
                    <a:lumMod val="75000"/>
                  </a:srgbClr>
                </a:solidFill>
              </a:rPr>
              <a:t>Clearly state concern; what is issue and why it is not feasible to fulfill specific request.</a:t>
            </a:r>
          </a:p>
        </p:txBody>
      </p:sp>
      <p:sp>
        <p:nvSpPr>
          <p:cNvPr id="18" name="Line Callout 2 22">
            <a:extLst>
              <a:ext uri="{FF2B5EF4-FFF2-40B4-BE49-F238E27FC236}">
                <a16:creationId xmlns:a16="http://schemas.microsoft.com/office/drawing/2014/main" id="{4956C2F0-214A-4B7F-A126-08B796743259}"/>
              </a:ext>
            </a:extLst>
          </p:cNvPr>
          <p:cNvSpPr/>
          <p:nvPr/>
        </p:nvSpPr>
        <p:spPr bwMode="auto">
          <a:xfrm flipH="1">
            <a:off x="5231904" y="6003921"/>
            <a:ext cx="1828801" cy="548642"/>
          </a:xfrm>
          <a:prstGeom prst="borderCallout2">
            <a:avLst>
              <a:gd name="adj1" fmla="val 25745"/>
              <a:gd name="adj2" fmla="val -2419"/>
              <a:gd name="adj3" fmla="val -117773"/>
              <a:gd name="adj4" fmla="val -8490"/>
              <a:gd name="adj5" fmla="val -145944"/>
              <a:gd name="adj6" fmla="val -77507"/>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Supplier:</a:t>
            </a:r>
          </a:p>
          <a:p>
            <a:pPr marL="87313" lvl="1" eaLnBrk="0" fontAlgn="base" hangingPunct="0">
              <a:spcBef>
                <a:spcPct val="0"/>
              </a:spcBef>
              <a:spcAft>
                <a:spcPct val="0"/>
              </a:spcAft>
            </a:pPr>
            <a:r>
              <a:rPr lang="en-US" sz="800" i="1" kern="0" dirty="0">
                <a:solidFill>
                  <a:srgbClr val="052B8E">
                    <a:lumMod val="75000"/>
                  </a:srgbClr>
                </a:solidFill>
              </a:rPr>
              <a:t>Put a “x” if Supplier person is responsible for completing mentioned action.</a:t>
            </a:r>
          </a:p>
        </p:txBody>
      </p:sp>
      <p:grpSp>
        <p:nvGrpSpPr>
          <p:cNvPr id="40" name="Group 39">
            <a:extLst>
              <a:ext uri="{FF2B5EF4-FFF2-40B4-BE49-F238E27FC236}">
                <a16:creationId xmlns:a16="http://schemas.microsoft.com/office/drawing/2014/main" id="{EB453187-5D5B-4F28-BC8C-030FCE20AEDF}"/>
              </a:ext>
            </a:extLst>
          </p:cNvPr>
          <p:cNvGrpSpPr/>
          <p:nvPr/>
        </p:nvGrpSpPr>
        <p:grpSpPr>
          <a:xfrm>
            <a:off x="7320136" y="5373241"/>
            <a:ext cx="3717207" cy="1224111"/>
            <a:chOff x="7275336" y="5085184"/>
            <a:chExt cx="3717207" cy="1224111"/>
          </a:xfrm>
        </p:grpSpPr>
        <p:sp>
          <p:nvSpPr>
            <p:cNvPr id="11" name="Line Callout 2 22">
              <a:extLst>
                <a:ext uri="{FF2B5EF4-FFF2-40B4-BE49-F238E27FC236}">
                  <a16:creationId xmlns:a16="http://schemas.microsoft.com/office/drawing/2014/main" id="{A9B7B173-D623-44C7-88AD-927E000D5969}"/>
                </a:ext>
              </a:extLst>
            </p:cNvPr>
            <p:cNvSpPr/>
            <p:nvPr/>
          </p:nvSpPr>
          <p:spPr bwMode="auto">
            <a:xfrm flipH="1">
              <a:off x="7275336" y="5085184"/>
              <a:ext cx="3717207" cy="1224111"/>
            </a:xfrm>
            <a:prstGeom prst="borderCallout2">
              <a:avLst>
                <a:gd name="adj1" fmla="val -2573"/>
                <a:gd name="adj2" fmla="val 14633"/>
                <a:gd name="adj3" fmla="val -6137"/>
                <a:gd name="adj4" fmla="val 10802"/>
                <a:gd name="adj5" fmla="val -16878"/>
                <a:gd name="adj6" fmla="val 8105"/>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800" b="1" i="1" u="sng" kern="0" dirty="0">
                  <a:solidFill>
                    <a:srgbClr val="052B8E">
                      <a:lumMod val="75000"/>
                    </a:srgbClr>
                  </a:solidFill>
                </a:rPr>
                <a:t>Status:</a:t>
              </a:r>
              <a:r>
                <a:rPr lang="en-US" sz="800" i="1" kern="0" dirty="0">
                  <a:solidFill>
                    <a:srgbClr val="052B8E">
                      <a:lumMod val="75000"/>
                    </a:srgbClr>
                  </a:solidFill>
                </a:rPr>
                <a:t>	Drop Down:</a:t>
              </a:r>
            </a:p>
            <a:p>
              <a:pPr marL="87313" lvl="1" eaLnBrk="0" fontAlgn="base" hangingPunct="0">
                <a:spcBef>
                  <a:spcPct val="0"/>
                </a:spcBef>
                <a:spcAft>
                  <a:spcPct val="0"/>
                </a:spcAft>
              </a:pPr>
              <a:r>
                <a:rPr lang="en-US" sz="800" i="1" kern="0" dirty="0">
                  <a:solidFill>
                    <a:srgbClr val="052B8E">
                      <a:lumMod val="75000"/>
                    </a:srgbClr>
                  </a:solidFill>
                </a:rPr>
                <a:t>State Status of listed Actions</a:t>
              </a:r>
            </a:p>
            <a:p>
              <a:pPr marL="87313" lvl="1" eaLnBrk="0" fontAlgn="base" hangingPunct="0">
                <a:spcBef>
                  <a:spcPct val="0"/>
                </a:spcBef>
                <a:spcAft>
                  <a:spcPct val="0"/>
                </a:spcAft>
              </a:pPr>
              <a:r>
                <a:rPr lang="en-US" sz="800" b="1" i="1" kern="0" dirty="0">
                  <a:solidFill>
                    <a:srgbClr val="052B8E">
                      <a:lumMod val="75000"/>
                    </a:srgbClr>
                  </a:solidFill>
                </a:rPr>
                <a:t>PROPOSED</a:t>
              </a:r>
              <a:r>
                <a:rPr lang="en-US" sz="800" i="1" kern="0" dirty="0">
                  <a:solidFill>
                    <a:srgbClr val="052B8E">
                      <a:lumMod val="75000"/>
                    </a:srgbClr>
                  </a:solidFill>
                </a:rPr>
                <a:t>: Actions are proposed and not yet agreed with </a:t>
              </a:r>
            </a:p>
            <a:p>
              <a:pPr marL="87313" lvl="1" eaLnBrk="0" fontAlgn="base" hangingPunct="0">
                <a:spcBef>
                  <a:spcPct val="0"/>
                </a:spcBef>
                <a:spcAft>
                  <a:spcPct val="0"/>
                </a:spcAft>
              </a:pPr>
              <a:r>
                <a:rPr lang="en-US" sz="800" i="1" kern="0" dirty="0">
                  <a:solidFill>
                    <a:srgbClr val="052B8E">
                      <a:lumMod val="75000"/>
                    </a:srgbClr>
                  </a:solidFill>
                </a:rPr>
                <a:t>all involved Parties</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800" b="1" i="1" kern="0" dirty="0">
                  <a:solidFill>
                    <a:srgbClr val="052B8E">
                      <a:lumMod val="75000"/>
                    </a:srgbClr>
                  </a:solidFill>
                </a:rPr>
                <a:t>AGREED</a:t>
              </a:r>
              <a:r>
                <a:rPr lang="en-US" sz="800" i="1" kern="0" dirty="0">
                  <a:solidFill>
                    <a:srgbClr val="052B8E">
                      <a:lumMod val="75000"/>
                    </a:srgbClr>
                  </a:solidFill>
                </a:rPr>
                <a:t>: Actions are agreed, but not yet performed and completed.</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800" b="1" i="1" kern="0" dirty="0">
                  <a:solidFill>
                    <a:srgbClr val="052B8E">
                      <a:lumMod val="75000"/>
                    </a:srgbClr>
                  </a:solidFill>
                </a:rPr>
                <a:t>COMPLETE</a:t>
              </a:r>
              <a:r>
                <a:rPr lang="en-US" sz="800" i="1" kern="0" dirty="0">
                  <a:solidFill>
                    <a:srgbClr val="052B8E">
                      <a:lumMod val="75000"/>
                    </a:srgbClr>
                  </a:solidFill>
                </a:rPr>
                <a:t>: Actions have been fully performed and no </a:t>
              </a:r>
            </a:p>
            <a:p>
              <a:pPr marL="87313" lvl="1" eaLnBrk="0" fontAlgn="base" hangingPunct="0">
                <a:spcBef>
                  <a:spcPct val="0"/>
                </a:spcBef>
                <a:spcAft>
                  <a:spcPct val="0"/>
                </a:spcAft>
              </a:pPr>
              <a:r>
                <a:rPr lang="en-US" sz="800" i="1" kern="0" dirty="0">
                  <a:solidFill>
                    <a:srgbClr val="052B8E">
                      <a:lumMod val="75000"/>
                    </a:srgbClr>
                  </a:solidFill>
                </a:rPr>
                <a:t>further activities needs to be done for specific concern.</a:t>
              </a:r>
            </a:p>
            <a:p>
              <a:pPr marL="87313" lvl="1" eaLnBrk="0" fontAlgn="base" hangingPunct="0">
                <a:spcBef>
                  <a:spcPct val="0"/>
                </a:spcBef>
                <a:spcAft>
                  <a:spcPct val="0"/>
                </a:spcAft>
              </a:pPr>
              <a:endParaRPr lang="en-US" sz="300" i="1" kern="0" dirty="0">
                <a:solidFill>
                  <a:srgbClr val="052B8E">
                    <a:lumMod val="75000"/>
                  </a:srgbClr>
                </a:solidFill>
              </a:endParaRPr>
            </a:p>
            <a:p>
              <a:pPr marL="87313" lvl="1" eaLnBrk="0" fontAlgn="base" hangingPunct="0">
                <a:spcBef>
                  <a:spcPct val="0"/>
                </a:spcBef>
                <a:spcAft>
                  <a:spcPct val="0"/>
                </a:spcAft>
              </a:pPr>
              <a:r>
                <a:rPr lang="en-US" sz="800" b="1" i="1" kern="0" dirty="0">
                  <a:solidFill>
                    <a:srgbClr val="052B8E">
                      <a:lumMod val="75000"/>
                    </a:srgbClr>
                  </a:solidFill>
                </a:rPr>
                <a:t>REJECTED</a:t>
              </a:r>
              <a:r>
                <a:rPr lang="en-US" sz="800" i="1" kern="0" dirty="0">
                  <a:solidFill>
                    <a:srgbClr val="052B8E">
                      <a:lumMod val="75000"/>
                    </a:srgbClr>
                  </a:solidFill>
                </a:rPr>
                <a:t>: Actions have been rejected</a:t>
              </a:r>
            </a:p>
          </p:txBody>
        </p:sp>
        <p:sp>
          <p:nvSpPr>
            <p:cNvPr id="28" name="Rechteck 19">
              <a:extLst>
                <a:ext uri="{FF2B5EF4-FFF2-40B4-BE49-F238E27FC236}">
                  <a16:creationId xmlns:a16="http://schemas.microsoft.com/office/drawing/2014/main" id="{BC5EC5E3-30D4-4C05-BC4C-606C384057AC}"/>
                </a:ext>
              </a:extLst>
            </p:cNvPr>
            <p:cNvSpPr/>
            <p:nvPr/>
          </p:nvSpPr>
          <p:spPr bwMode="auto">
            <a:xfrm>
              <a:off x="7293337" y="6109989"/>
              <a:ext cx="3682800" cy="18000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29" name="Rechteck 19">
              <a:extLst>
                <a:ext uri="{FF2B5EF4-FFF2-40B4-BE49-F238E27FC236}">
                  <a16:creationId xmlns:a16="http://schemas.microsoft.com/office/drawing/2014/main" id="{97775393-4676-439B-8838-351EF3BDE854}"/>
                </a:ext>
              </a:extLst>
            </p:cNvPr>
            <p:cNvSpPr/>
            <p:nvPr/>
          </p:nvSpPr>
          <p:spPr bwMode="auto">
            <a:xfrm>
              <a:off x="7293337" y="5841305"/>
              <a:ext cx="3682800" cy="264002"/>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sp>
          <p:nvSpPr>
            <p:cNvPr id="30" name="Rechteck 19">
              <a:extLst>
                <a:ext uri="{FF2B5EF4-FFF2-40B4-BE49-F238E27FC236}">
                  <a16:creationId xmlns:a16="http://schemas.microsoft.com/office/drawing/2014/main" id="{F57C0EBD-C5E2-4D4F-BD4F-98CB74FEF5C8}"/>
                </a:ext>
              </a:extLst>
            </p:cNvPr>
            <p:cNvSpPr/>
            <p:nvPr/>
          </p:nvSpPr>
          <p:spPr bwMode="auto">
            <a:xfrm>
              <a:off x="7293337" y="5385959"/>
              <a:ext cx="3682800" cy="253125"/>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pic>
          <p:nvPicPr>
            <p:cNvPr id="34" name="Picture 33">
              <a:extLst>
                <a:ext uri="{FF2B5EF4-FFF2-40B4-BE49-F238E27FC236}">
                  <a16:creationId xmlns:a16="http://schemas.microsoft.com/office/drawing/2014/main" id="{A6913103-99E2-45D0-9343-DBB2BB2A0853}"/>
                </a:ext>
              </a:extLst>
            </p:cNvPr>
            <p:cNvPicPr>
              <a:picLocks noChangeAspect="1"/>
            </p:cNvPicPr>
            <p:nvPr/>
          </p:nvPicPr>
          <p:blipFill>
            <a:blip r:embed="rId3"/>
            <a:stretch>
              <a:fillRect/>
            </a:stretch>
          </p:blipFill>
          <p:spPr>
            <a:xfrm>
              <a:off x="10272464" y="6115503"/>
              <a:ext cx="684000" cy="174486"/>
            </a:xfrm>
            <a:prstGeom prst="rect">
              <a:avLst/>
            </a:prstGeom>
          </p:spPr>
        </p:pic>
        <p:pic>
          <p:nvPicPr>
            <p:cNvPr id="35" name="Picture 34">
              <a:extLst>
                <a:ext uri="{FF2B5EF4-FFF2-40B4-BE49-F238E27FC236}">
                  <a16:creationId xmlns:a16="http://schemas.microsoft.com/office/drawing/2014/main" id="{0C2C3FE1-CE23-4786-8B9C-2BBD2DA087D3}"/>
                </a:ext>
              </a:extLst>
            </p:cNvPr>
            <p:cNvPicPr>
              <a:picLocks noChangeAspect="1"/>
            </p:cNvPicPr>
            <p:nvPr/>
          </p:nvPicPr>
          <p:blipFill>
            <a:blip r:embed="rId4"/>
            <a:stretch>
              <a:fillRect/>
            </a:stretch>
          </p:blipFill>
          <p:spPr>
            <a:xfrm>
              <a:off x="10272464" y="5428693"/>
              <a:ext cx="684000" cy="174486"/>
            </a:xfrm>
            <a:prstGeom prst="rect">
              <a:avLst/>
            </a:prstGeom>
          </p:spPr>
        </p:pic>
        <p:pic>
          <p:nvPicPr>
            <p:cNvPr id="36" name="Picture 35">
              <a:extLst>
                <a:ext uri="{FF2B5EF4-FFF2-40B4-BE49-F238E27FC236}">
                  <a16:creationId xmlns:a16="http://schemas.microsoft.com/office/drawing/2014/main" id="{DE039E59-219A-4BD7-A205-94DC50C90765}"/>
                </a:ext>
              </a:extLst>
            </p:cNvPr>
            <p:cNvPicPr>
              <a:picLocks noChangeAspect="1"/>
            </p:cNvPicPr>
            <p:nvPr/>
          </p:nvPicPr>
          <p:blipFill>
            <a:blip r:embed="rId5"/>
            <a:stretch>
              <a:fillRect/>
            </a:stretch>
          </p:blipFill>
          <p:spPr>
            <a:xfrm>
              <a:off x="10272464" y="5661224"/>
              <a:ext cx="684000" cy="174486"/>
            </a:xfrm>
            <a:prstGeom prst="rect">
              <a:avLst/>
            </a:prstGeom>
          </p:spPr>
        </p:pic>
        <p:pic>
          <p:nvPicPr>
            <p:cNvPr id="38" name="Picture 37">
              <a:extLst>
                <a:ext uri="{FF2B5EF4-FFF2-40B4-BE49-F238E27FC236}">
                  <a16:creationId xmlns:a16="http://schemas.microsoft.com/office/drawing/2014/main" id="{68881F63-2B4D-4192-BCDC-A62F2364D787}"/>
                </a:ext>
              </a:extLst>
            </p:cNvPr>
            <p:cNvPicPr>
              <a:picLocks noChangeAspect="1"/>
            </p:cNvPicPr>
            <p:nvPr/>
          </p:nvPicPr>
          <p:blipFill>
            <a:blip r:embed="rId6"/>
            <a:stretch>
              <a:fillRect/>
            </a:stretch>
          </p:blipFill>
          <p:spPr>
            <a:xfrm>
              <a:off x="10272464" y="5886063"/>
              <a:ext cx="684000" cy="174486"/>
            </a:xfrm>
            <a:prstGeom prst="rect">
              <a:avLst/>
            </a:prstGeom>
          </p:spPr>
        </p:pic>
        <p:sp>
          <p:nvSpPr>
            <p:cNvPr id="39" name="Rechteck 19">
              <a:extLst>
                <a:ext uri="{FF2B5EF4-FFF2-40B4-BE49-F238E27FC236}">
                  <a16:creationId xmlns:a16="http://schemas.microsoft.com/office/drawing/2014/main" id="{DC45A38A-5BC0-4AED-9FBF-09E50AC735EF}"/>
                </a:ext>
              </a:extLst>
            </p:cNvPr>
            <p:cNvSpPr/>
            <p:nvPr/>
          </p:nvSpPr>
          <p:spPr bwMode="auto">
            <a:xfrm>
              <a:off x="7293337" y="5639084"/>
              <a:ext cx="3682800" cy="194135"/>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grpSp>
    </p:spTree>
    <p:extLst>
      <p:ext uri="{BB962C8B-B14F-4D97-AF65-F5344CB8AC3E}">
        <p14:creationId xmlns:p14="http://schemas.microsoft.com/office/powerpoint/2010/main" val="8465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4459-00E9-4D2E-A61E-CD1CC8FE7475}"/>
              </a:ext>
            </a:extLst>
          </p:cNvPr>
          <p:cNvSpPr>
            <a:spLocks noGrp="1"/>
          </p:cNvSpPr>
          <p:nvPr>
            <p:ph type="ctrTitle"/>
          </p:nvPr>
        </p:nvSpPr>
        <p:spPr>
          <a:xfrm>
            <a:off x="730783" y="2232342"/>
            <a:ext cx="6057367" cy="738664"/>
          </a:xfrm>
        </p:spPr>
        <p:txBody>
          <a:bodyPr/>
          <a:lstStyle/>
          <a:p>
            <a:r>
              <a:rPr lang="en-US" dirty="0"/>
              <a:t>TFC Training</a:t>
            </a:r>
          </a:p>
        </p:txBody>
      </p:sp>
      <p:sp>
        <p:nvSpPr>
          <p:cNvPr id="4" name="Text Placeholder 3">
            <a:extLst>
              <a:ext uri="{FF2B5EF4-FFF2-40B4-BE49-F238E27FC236}">
                <a16:creationId xmlns:a16="http://schemas.microsoft.com/office/drawing/2014/main" id="{B2D7E191-F508-456A-95C9-5FE5FD025B52}"/>
              </a:ext>
            </a:extLst>
          </p:cNvPr>
          <p:cNvSpPr>
            <a:spLocks noGrp="1"/>
          </p:cNvSpPr>
          <p:nvPr>
            <p:ph type="body" sz="quarter" idx="13"/>
          </p:nvPr>
        </p:nvSpPr>
        <p:spPr/>
        <p:txBody>
          <a:bodyPr/>
          <a:lstStyle/>
          <a:p>
            <a:pPr marL="723900" indent="-723900">
              <a:buClr>
                <a:schemeClr val="bg1"/>
              </a:buClr>
              <a:buFont typeface="+mj-lt"/>
              <a:buAutoNum type="arabicPeriod"/>
            </a:pPr>
            <a:r>
              <a:rPr lang="en-US" dirty="0"/>
              <a:t>Overview</a:t>
            </a:r>
          </a:p>
        </p:txBody>
      </p:sp>
      <p:sp>
        <p:nvSpPr>
          <p:cNvPr id="6" name="Date Placeholder 5">
            <a:extLst>
              <a:ext uri="{FF2B5EF4-FFF2-40B4-BE49-F238E27FC236}">
                <a16:creationId xmlns:a16="http://schemas.microsoft.com/office/drawing/2014/main" id="{73D659BF-E9D1-48FF-996D-FAB93B6BAED6}"/>
              </a:ext>
            </a:extLst>
          </p:cNvPr>
          <p:cNvSpPr>
            <a:spLocks noGrp="1"/>
          </p:cNvSpPr>
          <p:nvPr>
            <p:ph type="dt" sz="half" idx="15"/>
          </p:nvPr>
        </p:nvSpPr>
        <p:spPr/>
        <p:txBody>
          <a:bodyPr/>
          <a:lstStyle/>
          <a:p>
            <a:r>
              <a:rPr lang="de-DE"/>
              <a:t>January 30, 2019</a:t>
            </a:r>
            <a:endParaRPr lang="en-US" dirty="0"/>
          </a:p>
        </p:txBody>
      </p:sp>
      <p:sp>
        <p:nvSpPr>
          <p:cNvPr id="7" name="Footer Placeholder 6">
            <a:extLst>
              <a:ext uri="{FF2B5EF4-FFF2-40B4-BE49-F238E27FC236}">
                <a16:creationId xmlns:a16="http://schemas.microsoft.com/office/drawing/2014/main" id="{8CFB4512-1120-4408-9BE9-357E9FBB0ACB}"/>
              </a:ext>
            </a:extLst>
          </p:cNvPr>
          <p:cNvSpPr>
            <a:spLocks noGrp="1"/>
          </p:cNvSpPr>
          <p:nvPr>
            <p:ph type="ftr" sz="quarter" idx="16"/>
          </p:nvPr>
        </p:nvSpPr>
        <p:spPr/>
        <p:txBody>
          <a:bodyPr/>
          <a:lstStyle/>
          <a:p>
            <a:r>
              <a:rPr lang="en-US" dirty="0"/>
              <a:t>TFC Training</a:t>
            </a:r>
          </a:p>
        </p:txBody>
      </p:sp>
      <p:sp>
        <p:nvSpPr>
          <p:cNvPr id="8" name="Slide Number Placeholder 7">
            <a:extLst>
              <a:ext uri="{FF2B5EF4-FFF2-40B4-BE49-F238E27FC236}">
                <a16:creationId xmlns:a16="http://schemas.microsoft.com/office/drawing/2014/main" id="{27A7037C-5ED9-49AA-99F9-3B9B20A724D6}"/>
              </a:ext>
            </a:extLst>
          </p:cNvPr>
          <p:cNvSpPr>
            <a:spLocks noGrp="1"/>
          </p:cNvSpPr>
          <p:nvPr>
            <p:ph type="sldNum" sz="quarter" idx="17"/>
          </p:nvPr>
        </p:nvSpPr>
        <p:spPr/>
        <p:txBody>
          <a:bodyPr/>
          <a:lstStyle/>
          <a:p>
            <a:fld id="{07CEE681-EA8A-4B77-829B-1539858EA44F}" type="slidenum">
              <a:rPr lang="en-US" smtClean="0"/>
              <a:pPr/>
              <a:t>2</a:t>
            </a:fld>
            <a:endParaRPr lang="en-US" dirty="0"/>
          </a:p>
        </p:txBody>
      </p:sp>
    </p:spTree>
    <p:extLst>
      <p:ext uri="{BB962C8B-B14F-4D97-AF65-F5344CB8AC3E}">
        <p14:creationId xmlns:p14="http://schemas.microsoft.com/office/powerpoint/2010/main" val="17451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20</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738664"/>
          </a:xfrm>
        </p:spPr>
        <p:txBody>
          <a:bodyPr/>
          <a:lstStyle/>
          <a:p>
            <a:r>
              <a:rPr lang="de-DE" dirty="0" err="1"/>
              <a:t>Section</a:t>
            </a:r>
            <a:r>
              <a:rPr lang="de-DE" dirty="0"/>
              <a:t> 8</a:t>
            </a:r>
          </a:p>
          <a:p>
            <a:endParaRPr lang="de-DE" dirty="0"/>
          </a:p>
        </p:txBody>
      </p:sp>
      <p:graphicFrame>
        <p:nvGraphicFramePr>
          <p:cNvPr id="3" name="Table 2">
            <a:extLst>
              <a:ext uri="{FF2B5EF4-FFF2-40B4-BE49-F238E27FC236}">
                <a16:creationId xmlns:a16="http://schemas.microsoft.com/office/drawing/2014/main" id="{A0FDB4DC-F7FD-43F0-9A01-ED55383BD283}"/>
              </a:ext>
            </a:extLst>
          </p:cNvPr>
          <p:cNvGraphicFramePr>
            <a:graphicFrameLocks noGrp="1"/>
          </p:cNvGraphicFramePr>
          <p:nvPr/>
        </p:nvGraphicFramePr>
        <p:xfrm>
          <a:off x="1925240" y="3069621"/>
          <a:ext cx="8485536" cy="1184328"/>
        </p:xfrm>
        <a:graphic>
          <a:graphicData uri="http://schemas.openxmlformats.org/drawingml/2006/table">
            <a:tbl>
              <a:tblPr/>
              <a:tblGrid>
                <a:gridCol w="1800000">
                  <a:extLst>
                    <a:ext uri="{9D8B030D-6E8A-4147-A177-3AD203B41FA5}">
                      <a16:colId xmlns:a16="http://schemas.microsoft.com/office/drawing/2014/main" val="140999972"/>
                    </a:ext>
                  </a:extLst>
                </a:gridCol>
                <a:gridCol w="2340000">
                  <a:extLst>
                    <a:ext uri="{9D8B030D-6E8A-4147-A177-3AD203B41FA5}">
                      <a16:colId xmlns:a16="http://schemas.microsoft.com/office/drawing/2014/main" val="1776397488"/>
                    </a:ext>
                  </a:extLst>
                </a:gridCol>
                <a:gridCol w="1800000">
                  <a:extLst>
                    <a:ext uri="{9D8B030D-6E8A-4147-A177-3AD203B41FA5}">
                      <a16:colId xmlns:a16="http://schemas.microsoft.com/office/drawing/2014/main" val="2998011340"/>
                    </a:ext>
                  </a:extLst>
                </a:gridCol>
                <a:gridCol w="205536">
                  <a:extLst>
                    <a:ext uri="{9D8B030D-6E8A-4147-A177-3AD203B41FA5}">
                      <a16:colId xmlns:a16="http://schemas.microsoft.com/office/drawing/2014/main" val="4294601647"/>
                    </a:ext>
                  </a:extLst>
                </a:gridCol>
                <a:gridCol w="2340000">
                  <a:extLst>
                    <a:ext uri="{9D8B030D-6E8A-4147-A177-3AD203B41FA5}">
                      <a16:colId xmlns:a16="http://schemas.microsoft.com/office/drawing/2014/main" val="2737194134"/>
                    </a:ext>
                  </a:extLst>
                </a:gridCol>
              </a:tblGrid>
              <a:tr h="148041">
                <a:tc gridSpan="2">
                  <a:txBody>
                    <a:bodyPr/>
                    <a:lstStyle/>
                    <a:p>
                      <a:pPr algn="ctr" fontAlgn="ctr"/>
                      <a:r>
                        <a:rPr lang="de-DE" sz="900" b="1" i="0" u="none" strike="noStrike">
                          <a:solidFill>
                            <a:srgbClr val="FFFFFF"/>
                          </a:solidFill>
                          <a:effectLst/>
                          <a:latin typeface="+mn-lt"/>
                        </a:rPr>
                        <a:t>Veoneer  Representatives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tc gridSpan="3">
                  <a:txBody>
                    <a:bodyPr/>
                    <a:lstStyle/>
                    <a:p>
                      <a:pPr algn="ctr" fontAlgn="ctr"/>
                      <a:r>
                        <a:rPr lang="de-DE" sz="900" b="1" i="0" u="none" strike="noStrike">
                          <a:solidFill>
                            <a:srgbClr val="FFFFFF"/>
                          </a:solidFill>
                          <a:effectLst/>
                          <a:latin typeface="+mn-lt"/>
                        </a:rPr>
                        <a:t>Supplier Representatives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58150797"/>
                  </a:ext>
                </a:extLst>
              </a:tr>
              <a:tr h="148041">
                <a:tc>
                  <a:txBody>
                    <a:bodyPr/>
                    <a:lstStyle/>
                    <a:p>
                      <a:pPr algn="ctr" fontAlgn="ctr"/>
                      <a:r>
                        <a:rPr lang="de-DE" sz="900" b="1" i="0" u="none" strike="noStrike">
                          <a:solidFill>
                            <a:srgbClr val="000000"/>
                          </a:solidFill>
                          <a:effectLst/>
                          <a:latin typeface="+mn-lt"/>
                        </a:rPr>
                        <a:t>Function</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900" b="1" i="0" u="none" strike="noStrike">
                          <a:solidFill>
                            <a:srgbClr val="000000"/>
                          </a:solidFill>
                          <a:effectLst/>
                          <a:latin typeface="+mn-lt"/>
                        </a:rPr>
                        <a:t>Name</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900" b="1" i="0" u="none" strike="noStrike" dirty="0" err="1">
                          <a:solidFill>
                            <a:srgbClr val="000000"/>
                          </a:solidFill>
                          <a:effectLst/>
                          <a:latin typeface="+mn-lt"/>
                        </a:rPr>
                        <a:t>Function</a:t>
                      </a:r>
                      <a:endParaRPr lang="de-DE" sz="900" b="1" i="0" u="none" strike="noStrike" dirty="0">
                        <a:solidFill>
                          <a:srgbClr val="000000"/>
                        </a:solidFill>
                        <a:effectLst/>
                        <a:latin typeface="+mn-lt"/>
                      </a:endParaRP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900" b="1" i="0" u="none" strike="noStrike">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900" b="1" i="0" u="none" strike="noStrike">
                          <a:solidFill>
                            <a:srgbClr val="000000"/>
                          </a:solidFill>
                          <a:effectLst/>
                          <a:latin typeface="+mn-lt"/>
                        </a:rPr>
                        <a:t>Name</a:t>
                      </a:r>
                    </a:p>
                  </a:txBody>
                  <a:tcPr marL="36000" marR="3600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extLst>
                  <a:ext uri="{0D108BD9-81ED-4DB2-BD59-A6C34878D82A}">
                    <a16:rowId xmlns:a16="http://schemas.microsoft.com/office/drawing/2014/main" val="4051878780"/>
                  </a:ext>
                </a:extLst>
              </a:tr>
              <a:tr h="296082">
                <a:tc>
                  <a:txBody>
                    <a:bodyPr/>
                    <a:lstStyle/>
                    <a:p>
                      <a:pPr algn="ctr" fontAlgn="ctr"/>
                      <a:r>
                        <a:rPr lang="de-DE" sz="900" b="0" i="0" u="none" strike="noStrike">
                          <a:solidFill>
                            <a:srgbClr val="000000"/>
                          </a:solidFill>
                          <a:effectLst/>
                          <a:latin typeface="+mn-lt"/>
                        </a:rPr>
                        <a:t>Design Engineer</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mn-lt"/>
                        </a:rPr>
                        <a:t>Weichun Chang</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900" b="0" i="0" u="none" strike="noStrike">
                          <a:solidFill>
                            <a:srgbClr val="000000"/>
                          </a:solidFill>
                          <a:effectLst/>
                          <a:latin typeface="+mn-lt"/>
                        </a:rPr>
                        <a:t> </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gridSpan="2">
                  <a:txBody>
                    <a:bodyPr/>
                    <a:lstStyle/>
                    <a:p>
                      <a:pPr algn="l" fontAlgn="ctr"/>
                      <a:r>
                        <a:rPr lang="de-DE" sz="900" b="0" i="0" u="none" strike="noStrike">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31973156"/>
                  </a:ext>
                </a:extLst>
              </a:tr>
              <a:tr h="296082">
                <a:tc>
                  <a:txBody>
                    <a:bodyPr/>
                    <a:lstStyle/>
                    <a:p>
                      <a:pPr algn="ctr" fontAlgn="ctr"/>
                      <a:r>
                        <a:rPr lang="de-DE" sz="900" b="0" i="0" u="none" strike="noStrike">
                          <a:solidFill>
                            <a:srgbClr val="000000"/>
                          </a:solidFill>
                          <a:effectLst/>
                          <a:latin typeface="+mn-lt"/>
                        </a:rPr>
                        <a:t>Project SQ</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a:solidFill>
                            <a:srgbClr val="000000"/>
                          </a:solidFill>
                          <a:effectLst/>
                          <a:latin typeface="+mn-lt"/>
                        </a:rPr>
                        <a:t>Forest Song</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900" b="0" i="0" u="none" strike="noStrike">
                          <a:solidFill>
                            <a:srgbClr val="000000"/>
                          </a:solidFill>
                          <a:effectLst/>
                          <a:latin typeface="+mn-lt"/>
                        </a:rPr>
                        <a:t> </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gridSpan="2">
                  <a:txBody>
                    <a:bodyPr/>
                    <a:lstStyle/>
                    <a:p>
                      <a:pPr algn="l" fontAlgn="ctr"/>
                      <a:r>
                        <a:rPr lang="de-DE" sz="900" b="0" i="0" u="none" strike="noStrike" dirty="0">
                          <a:solidFill>
                            <a:srgbClr val="000000"/>
                          </a:solidFill>
                          <a:effectLst/>
                          <a:latin typeface="+mn-lt"/>
                        </a:rPr>
                        <a:t> </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3156094856"/>
                  </a:ext>
                </a:extLst>
              </a:tr>
              <a:tr h="296082">
                <a:tc>
                  <a:txBody>
                    <a:bodyPr/>
                    <a:lstStyle/>
                    <a:p>
                      <a:pPr algn="ctr" fontAlgn="ctr"/>
                      <a:r>
                        <a:rPr lang="de-DE" sz="900" b="0" i="0" u="none" strike="noStrike" dirty="0">
                          <a:solidFill>
                            <a:srgbClr val="000000"/>
                          </a:solidFill>
                          <a:effectLst/>
                          <a:latin typeface="+mn-lt"/>
                        </a:rPr>
                        <a:t>Project </a:t>
                      </a:r>
                      <a:r>
                        <a:rPr lang="de-DE" sz="900" b="0" i="0" u="none" strike="noStrike" dirty="0" err="1">
                          <a:solidFill>
                            <a:srgbClr val="000000"/>
                          </a:solidFill>
                          <a:effectLst/>
                          <a:latin typeface="+mn-lt"/>
                        </a:rPr>
                        <a:t>Buyer</a:t>
                      </a:r>
                      <a:endParaRPr lang="de-DE" sz="900" b="0" i="0" u="none" strike="noStrike" dirty="0">
                        <a:solidFill>
                          <a:srgbClr val="000000"/>
                        </a:solidFill>
                        <a:effectLst/>
                        <a:latin typeface="+mn-lt"/>
                      </a:endParaRP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de-DE" sz="900" b="0" i="0" u="none" strike="noStrike" dirty="0">
                          <a:solidFill>
                            <a:srgbClr val="000000"/>
                          </a:solidFill>
                          <a:effectLst/>
                          <a:latin typeface="+mn-lt"/>
                        </a:rPr>
                        <a:t>Thomas Werner</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900" b="0" i="0" u="none" strike="noStrike" dirty="0">
                          <a:solidFill>
                            <a:srgbClr val="000000"/>
                          </a:solidFill>
                          <a:effectLst/>
                          <a:latin typeface="+mn-lt"/>
                        </a:rPr>
                        <a:t>Account Manager</a:t>
                      </a:r>
                    </a:p>
                  </a:txBody>
                  <a:tcPr marL="36000" marR="3600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gridSpan="2">
                  <a:txBody>
                    <a:bodyPr/>
                    <a:lstStyle/>
                    <a:p>
                      <a:pPr algn="l" fontAlgn="ctr"/>
                      <a:r>
                        <a:rPr lang="de-DE" sz="900" b="0" i="0" u="none" strike="noStrike" dirty="0">
                          <a:solidFill>
                            <a:srgbClr val="000000"/>
                          </a:solidFill>
                          <a:effectLst/>
                          <a:latin typeface="+mn-lt"/>
                        </a:rPr>
                        <a:t>Carsten </a:t>
                      </a:r>
                      <a:r>
                        <a:rPr lang="de-DE" sz="900" b="0" i="0" u="none" strike="noStrike" dirty="0" err="1">
                          <a:solidFill>
                            <a:srgbClr val="000000"/>
                          </a:solidFill>
                          <a:effectLst/>
                          <a:latin typeface="+mn-lt"/>
                        </a:rPr>
                        <a:t>Schimanke</a:t>
                      </a:r>
                      <a:endParaRPr lang="de-DE" sz="900" b="0" i="0" u="none" strike="noStrike" dirty="0">
                        <a:solidFill>
                          <a:srgbClr val="000000"/>
                        </a:solidFill>
                        <a:effectLst/>
                        <a:latin typeface="+mn-lt"/>
                      </a:endParaRPr>
                    </a:p>
                  </a:txBody>
                  <a:tcPr marL="36000" marR="3600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3298954643"/>
                  </a:ext>
                </a:extLst>
              </a:tr>
            </a:tbl>
          </a:graphicData>
        </a:graphic>
      </p:graphicFrame>
      <p:sp>
        <p:nvSpPr>
          <p:cNvPr id="13" name="Line Callout 2 22">
            <a:extLst>
              <a:ext uri="{FF2B5EF4-FFF2-40B4-BE49-F238E27FC236}">
                <a16:creationId xmlns:a16="http://schemas.microsoft.com/office/drawing/2014/main" id="{29BFACA2-3B8D-46D1-81DE-0FC33BC13BDE}"/>
              </a:ext>
            </a:extLst>
          </p:cNvPr>
          <p:cNvSpPr/>
          <p:nvPr/>
        </p:nvSpPr>
        <p:spPr bwMode="auto">
          <a:xfrm flipH="1">
            <a:off x="6067400" y="4472488"/>
            <a:ext cx="1828800" cy="1135727"/>
          </a:xfrm>
          <a:prstGeom prst="borderCallout2">
            <a:avLst>
              <a:gd name="adj1" fmla="val -4290"/>
              <a:gd name="adj2" fmla="val 51589"/>
              <a:gd name="adj3" fmla="val -9763"/>
              <a:gd name="adj4" fmla="val 54413"/>
              <a:gd name="adj5" fmla="val -17617"/>
              <a:gd name="adj6" fmla="val 53608"/>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Function:	</a:t>
            </a:r>
          </a:p>
          <a:p>
            <a:pPr marL="87313" lvl="1" eaLnBrk="0" fontAlgn="base" hangingPunct="0">
              <a:spcBef>
                <a:spcPct val="0"/>
              </a:spcBef>
              <a:spcAft>
                <a:spcPct val="0"/>
              </a:spcAft>
            </a:pPr>
            <a:r>
              <a:rPr lang="en-US" sz="900" i="1" kern="0" dirty="0">
                <a:solidFill>
                  <a:srgbClr val="052B8E">
                    <a:lumMod val="75000"/>
                  </a:srgbClr>
                </a:solidFill>
              </a:rPr>
              <a:t>State function of involved Supplier employee.</a:t>
            </a:r>
          </a:p>
          <a:p>
            <a:pPr marL="87313" lvl="1" eaLnBrk="0" fontAlgn="base" hangingPunct="0">
              <a:spcBef>
                <a:spcPct val="0"/>
              </a:spcBef>
              <a:spcAft>
                <a:spcPct val="0"/>
              </a:spcAft>
            </a:pPr>
            <a:r>
              <a:rPr lang="en-US" sz="900" i="1" kern="0" dirty="0">
                <a:solidFill>
                  <a:srgbClr val="052B8E">
                    <a:lumMod val="75000"/>
                  </a:srgbClr>
                </a:solidFill>
              </a:rPr>
              <a:t>Supplier - Representative(s) (covering functions: Engineering, Tooling, Quality, Account Management, Sales)</a:t>
            </a:r>
          </a:p>
          <a:p>
            <a:pPr marL="87313" lvl="1" eaLnBrk="0" fontAlgn="base" hangingPunct="0">
              <a:spcBef>
                <a:spcPct val="0"/>
              </a:spcBef>
              <a:spcAft>
                <a:spcPct val="0"/>
              </a:spcAft>
            </a:pPr>
            <a:endParaRPr lang="en-US" sz="900" i="1" kern="0" dirty="0">
              <a:solidFill>
                <a:srgbClr val="052B8E">
                  <a:lumMod val="75000"/>
                </a:srgbClr>
              </a:solidFill>
            </a:endParaRPr>
          </a:p>
        </p:txBody>
      </p:sp>
      <p:sp>
        <p:nvSpPr>
          <p:cNvPr id="14" name="Line Callout 2 22">
            <a:extLst>
              <a:ext uri="{FF2B5EF4-FFF2-40B4-BE49-F238E27FC236}">
                <a16:creationId xmlns:a16="http://schemas.microsoft.com/office/drawing/2014/main" id="{72E854AD-2997-42E8-B4F8-74884A3F57E4}"/>
              </a:ext>
            </a:extLst>
          </p:cNvPr>
          <p:cNvSpPr/>
          <p:nvPr/>
        </p:nvSpPr>
        <p:spPr bwMode="auto">
          <a:xfrm flipH="1">
            <a:off x="2207568" y="2367439"/>
            <a:ext cx="3060000" cy="464908"/>
          </a:xfrm>
          <a:prstGeom prst="borderCallout2">
            <a:avLst>
              <a:gd name="adj1" fmla="val 106009"/>
              <a:gd name="adj2" fmla="val 54019"/>
              <a:gd name="adj3" fmla="val 106381"/>
              <a:gd name="adj4" fmla="val 51513"/>
              <a:gd name="adj5" fmla="val 131770"/>
              <a:gd name="adj6" fmla="val 51338"/>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err="1">
                <a:solidFill>
                  <a:srgbClr val="052B8E">
                    <a:lumMod val="75000"/>
                  </a:srgbClr>
                </a:solidFill>
              </a:rPr>
              <a:t>Veoneer</a:t>
            </a:r>
            <a:r>
              <a:rPr lang="en-US" sz="900" b="1" i="1" u="sng" kern="0" dirty="0">
                <a:solidFill>
                  <a:srgbClr val="052B8E">
                    <a:lumMod val="75000"/>
                  </a:srgbClr>
                </a:solidFill>
              </a:rPr>
              <a:t> Representatives</a:t>
            </a:r>
            <a:r>
              <a:rPr lang="en-US" sz="900" i="1" kern="0" dirty="0">
                <a:solidFill>
                  <a:srgbClr val="052B8E">
                    <a:lumMod val="75000"/>
                  </a:srgbClr>
                </a:solidFill>
              </a:rPr>
              <a:t>:</a:t>
            </a:r>
          </a:p>
          <a:p>
            <a:pPr marL="87313" lvl="1" eaLnBrk="0" fontAlgn="base" hangingPunct="0">
              <a:spcBef>
                <a:spcPct val="0"/>
              </a:spcBef>
              <a:spcAft>
                <a:spcPct val="0"/>
              </a:spcAft>
            </a:pPr>
            <a:r>
              <a:rPr lang="en-US" sz="900" i="1" kern="0" dirty="0">
                <a:solidFill>
                  <a:srgbClr val="052B8E">
                    <a:lumMod val="75000"/>
                  </a:srgbClr>
                </a:solidFill>
              </a:rPr>
              <a:t>Involved People from </a:t>
            </a:r>
            <a:r>
              <a:rPr lang="en-US" sz="900" i="1" kern="0" dirty="0" err="1">
                <a:solidFill>
                  <a:srgbClr val="052B8E">
                    <a:lumMod val="75000"/>
                  </a:srgbClr>
                </a:solidFill>
              </a:rPr>
              <a:t>Veonerr</a:t>
            </a:r>
            <a:r>
              <a:rPr lang="en-US" sz="900" i="1" kern="0" dirty="0">
                <a:solidFill>
                  <a:srgbClr val="052B8E">
                    <a:lumMod val="75000"/>
                  </a:srgbClr>
                </a:solidFill>
              </a:rPr>
              <a:t> in referred TFC discussion.</a:t>
            </a:r>
          </a:p>
        </p:txBody>
      </p:sp>
      <p:sp>
        <p:nvSpPr>
          <p:cNvPr id="15" name="Line Callout 2 22">
            <a:extLst>
              <a:ext uri="{FF2B5EF4-FFF2-40B4-BE49-F238E27FC236}">
                <a16:creationId xmlns:a16="http://schemas.microsoft.com/office/drawing/2014/main" id="{1C25D63C-10F3-4AA7-9260-DF44EABBC58D}"/>
              </a:ext>
            </a:extLst>
          </p:cNvPr>
          <p:cNvSpPr/>
          <p:nvPr/>
        </p:nvSpPr>
        <p:spPr bwMode="auto">
          <a:xfrm flipH="1">
            <a:off x="6880965" y="2340000"/>
            <a:ext cx="3060000" cy="464908"/>
          </a:xfrm>
          <a:prstGeom prst="borderCallout2">
            <a:avLst>
              <a:gd name="adj1" fmla="val 110040"/>
              <a:gd name="adj2" fmla="val 48925"/>
              <a:gd name="adj3" fmla="val 112594"/>
              <a:gd name="adj4" fmla="val 46420"/>
              <a:gd name="adj5" fmla="val 145648"/>
              <a:gd name="adj6" fmla="val 46330"/>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Supplier Representatives:</a:t>
            </a:r>
          </a:p>
          <a:p>
            <a:pPr marL="87313" lvl="1" eaLnBrk="0" fontAlgn="base" hangingPunct="0">
              <a:spcBef>
                <a:spcPct val="0"/>
              </a:spcBef>
              <a:spcAft>
                <a:spcPct val="0"/>
              </a:spcAft>
            </a:pPr>
            <a:r>
              <a:rPr lang="en-US" sz="900" i="1" kern="0" dirty="0">
                <a:solidFill>
                  <a:srgbClr val="052B8E">
                    <a:lumMod val="75000"/>
                  </a:srgbClr>
                </a:solidFill>
              </a:rPr>
              <a:t>Involved People from Supplier side in referred TFC discussion.</a:t>
            </a:r>
          </a:p>
        </p:txBody>
      </p:sp>
      <p:sp>
        <p:nvSpPr>
          <p:cNvPr id="17" name="Line Callout 2 21">
            <a:extLst>
              <a:ext uri="{FF2B5EF4-FFF2-40B4-BE49-F238E27FC236}">
                <a16:creationId xmlns:a16="http://schemas.microsoft.com/office/drawing/2014/main" id="{F3BF0AFC-53C7-49D6-9334-302099527CBD}"/>
              </a:ext>
            </a:extLst>
          </p:cNvPr>
          <p:cNvSpPr/>
          <p:nvPr/>
        </p:nvSpPr>
        <p:spPr bwMode="auto">
          <a:xfrm flipH="1">
            <a:off x="1919536" y="4476587"/>
            <a:ext cx="1650480" cy="590400"/>
          </a:xfrm>
          <a:prstGeom prst="borderCallout2">
            <a:avLst>
              <a:gd name="adj1" fmla="val -7592"/>
              <a:gd name="adj2" fmla="val 51574"/>
              <a:gd name="adj3" fmla="val -13233"/>
              <a:gd name="adj4" fmla="val 46670"/>
              <a:gd name="adj5" fmla="val -31606"/>
              <a:gd name="adj6" fmla="val 46274"/>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Function:</a:t>
            </a:r>
            <a:r>
              <a:rPr lang="en-US" sz="900" i="1" kern="0" dirty="0">
                <a:solidFill>
                  <a:srgbClr val="052B8E">
                    <a:lumMod val="75000"/>
                  </a:srgbClr>
                </a:solidFill>
              </a:rPr>
              <a:t>	</a:t>
            </a:r>
          </a:p>
          <a:p>
            <a:pPr marL="87313" lvl="1" eaLnBrk="0" fontAlgn="base" hangingPunct="0">
              <a:spcBef>
                <a:spcPct val="0"/>
              </a:spcBef>
              <a:spcAft>
                <a:spcPct val="0"/>
              </a:spcAft>
            </a:pPr>
            <a:r>
              <a:rPr lang="en-US" sz="900" i="1" kern="0" dirty="0">
                <a:solidFill>
                  <a:srgbClr val="052B8E">
                    <a:lumMod val="75000"/>
                  </a:srgbClr>
                </a:solidFill>
              </a:rPr>
              <a:t>State function of involved </a:t>
            </a:r>
            <a:r>
              <a:rPr lang="en-US" sz="900" i="1" kern="0" dirty="0" err="1">
                <a:solidFill>
                  <a:srgbClr val="052B8E">
                    <a:lumMod val="75000"/>
                  </a:srgbClr>
                </a:solidFill>
              </a:rPr>
              <a:t>Veoneer</a:t>
            </a:r>
            <a:r>
              <a:rPr lang="en-US" sz="900" i="1" kern="0" dirty="0">
                <a:solidFill>
                  <a:srgbClr val="052B8E">
                    <a:lumMod val="75000"/>
                  </a:srgbClr>
                </a:solidFill>
              </a:rPr>
              <a:t> colleague.</a:t>
            </a:r>
          </a:p>
        </p:txBody>
      </p:sp>
      <p:sp>
        <p:nvSpPr>
          <p:cNvPr id="19" name="Line Callout 2 22">
            <a:extLst>
              <a:ext uri="{FF2B5EF4-FFF2-40B4-BE49-F238E27FC236}">
                <a16:creationId xmlns:a16="http://schemas.microsoft.com/office/drawing/2014/main" id="{0EC01831-AA8C-46AE-AAD1-A40A251F5935}"/>
              </a:ext>
            </a:extLst>
          </p:cNvPr>
          <p:cNvSpPr/>
          <p:nvPr/>
        </p:nvSpPr>
        <p:spPr bwMode="auto">
          <a:xfrm flipH="1">
            <a:off x="3818738" y="4476125"/>
            <a:ext cx="1999940" cy="590862"/>
          </a:xfrm>
          <a:prstGeom prst="borderCallout2">
            <a:avLst>
              <a:gd name="adj1" fmla="val -3582"/>
              <a:gd name="adj2" fmla="val 53226"/>
              <a:gd name="adj3" fmla="val -13797"/>
              <a:gd name="adj4" fmla="val 54391"/>
              <a:gd name="adj5" fmla="val -32991"/>
              <a:gd name="adj6" fmla="val 54012"/>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Name:</a:t>
            </a:r>
          </a:p>
          <a:p>
            <a:pPr marL="87313" lvl="1" eaLnBrk="0" fontAlgn="base" hangingPunct="0">
              <a:spcBef>
                <a:spcPct val="0"/>
              </a:spcBef>
              <a:spcAft>
                <a:spcPct val="0"/>
              </a:spcAft>
            </a:pPr>
            <a:r>
              <a:rPr lang="en-US" sz="900" i="1" kern="0" dirty="0">
                <a:solidFill>
                  <a:srgbClr val="052B8E">
                    <a:lumMod val="75000"/>
                  </a:srgbClr>
                </a:solidFill>
              </a:rPr>
              <a:t>State clear name of involved </a:t>
            </a:r>
            <a:r>
              <a:rPr lang="en-US" sz="900" i="1" kern="0" dirty="0" err="1">
                <a:solidFill>
                  <a:srgbClr val="052B8E">
                    <a:lumMod val="75000"/>
                  </a:srgbClr>
                </a:solidFill>
              </a:rPr>
              <a:t>Veoneer</a:t>
            </a:r>
            <a:r>
              <a:rPr lang="en-US" sz="900" i="1" kern="0" dirty="0">
                <a:solidFill>
                  <a:srgbClr val="052B8E">
                    <a:lumMod val="75000"/>
                  </a:srgbClr>
                </a:solidFill>
              </a:rPr>
              <a:t> colleague.</a:t>
            </a:r>
          </a:p>
        </p:txBody>
      </p:sp>
      <p:sp>
        <p:nvSpPr>
          <p:cNvPr id="20" name="Line Callout 2 22">
            <a:extLst>
              <a:ext uri="{FF2B5EF4-FFF2-40B4-BE49-F238E27FC236}">
                <a16:creationId xmlns:a16="http://schemas.microsoft.com/office/drawing/2014/main" id="{BC8BC5B8-FFEB-4075-8464-3916E54C09DC}"/>
              </a:ext>
            </a:extLst>
          </p:cNvPr>
          <p:cNvSpPr/>
          <p:nvPr/>
        </p:nvSpPr>
        <p:spPr bwMode="auto">
          <a:xfrm flipH="1">
            <a:off x="8144922" y="4476125"/>
            <a:ext cx="2271558" cy="590862"/>
          </a:xfrm>
          <a:prstGeom prst="borderCallout2">
            <a:avLst>
              <a:gd name="adj1" fmla="val -3582"/>
              <a:gd name="adj2" fmla="val 53226"/>
              <a:gd name="adj3" fmla="val -18633"/>
              <a:gd name="adj4" fmla="val 53857"/>
              <a:gd name="adj5" fmla="val -32991"/>
              <a:gd name="adj6" fmla="val 54680"/>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Name:</a:t>
            </a:r>
          </a:p>
          <a:p>
            <a:pPr marL="87313" lvl="1" eaLnBrk="0" fontAlgn="base" hangingPunct="0">
              <a:spcBef>
                <a:spcPct val="0"/>
              </a:spcBef>
              <a:spcAft>
                <a:spcPct val="0"/>
              </a:spcAft>
            </a:pPr>
            <a:r>
              <a:rPr lang="en-US" sz="900" i="1" kern="0" dirty="0">
                <a:solidFill>
                  <a:srgbClr val="052B8E">
                    <a:lumMod val="75000"/>
                  </a:srgbClr>
                </a:solidFill>
              </a:rPr>
              <a:t>State clear name of involved Supplier employee.</a:t>
            </a:r>
          </a:p>
        </p:txBody>
      </p:sp>
    </p:spTree>
    <p:extLst>
      <p:ext uri="{BB962C8B-B14F-4D97-AF65-F5344CB8AC3E}">
        <p14:creationId xmlns:p14="http://schemas.microsoft.com/office/powerpoint/2010/main" val="6439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21</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err="1"/>
              <a:t>Understanding</a:t>
            </a:r>
            <a:r>
              <a:rPr lang="es-ES" dirty="0"/>
              <a:t> </a:t>
            </a:r>
            <a:r>
              <a:rPr lang="es-ES" dirty="0" err="1"/>
              <a:t>the</a:t>
            </a:r>
            <a:r>
              <a:rPr lang="es-ES" dirty="0"/>
              <a:t> TFC </a:t>
            </a:r>
            <a:r>
              <a:rPr lang="es-ES" dirty="0" err="1"/>
              <a:t>template</a:t>
            </a:r>
            <a:endParaRPr lang="de-DE" dirty="0"/>
          </a:p>
        </p:txBody>
      </p:sp>
      <p:sp>
        <p:nvSpPr>
          <p:cNvPr id="9" name="Text Placeholder 8">
            <a:extLst>
              <a:ext uri="{FF2B5EF4-FFF2-40B4-BE49-F238E27FC236}">
                <a16:creationId xmlns:a16="http://schemas.microsoft.com/office/drawing/2014/main" id="{289D274C-C2FE-48CB-B24A-27124BB34861}"/>
              </a:ext>
            </a:extLst>
          </p:cNvPr>
          <p:cNvSpPr>
            <a:spLocks noGrp="1"/>
          </p:cNvSpPr>
          <p:nvPr>
            <p:ph type="body" sz="quarter" idx="13"/>
          </p:nvPr>
        </p:nvSpPr>
        <p:spPr>
          <a:xfrm>
            <a:off x="550863" y="1628775"/>
            <a:ext cx="11090275" cy="1184940"/>
          </a:xfrm>
        </p:spPr>
        <p:txBody>
          <a:bodyPr/>
          <a:lstStyle/>
          <a:p>
            <a:r>
              <a:rPr lang="de-DE" dirty="0" err="1"/>
              <a:t>Section</a:t>
            </a:r>
            <a:r>
              <a:rPr lang="de-DE" dirty="0"/>
              <a:t> 9</a:t>
            </a:r>
          </a:p>
          <a:p>
            <a:endParaRPr lang="de-DE" dirty="0"/>
          </a:p>
          <a:p>
            <a:endParaRPr lang="de-DE" dirty="0"/>
          </a:p>
        </p:txBody>
      </p:sp>
      <p:grpSp>
        <p:nvGrpSpPr>
          <p:cNvPr id="24" name="Group 23">
            <a:extLst>
              <a:ext uri="{FF2B5EF4-FFF2-40B4-BE49-F238E27FC236}">
                <a16:creationId xmlns:a16="http://schemas.microsoft.com/office/drawing/2014/main" id="{7FA69B71-E4E1-44A8-B75E-CBD64283F99D}"/>
              </a:ext>
            </a:extLst>
          </p:cNvPr>
          <p:cNvGrpSpPr/>
          <p:nvPr/>
        </p:nvGrpSpPr>
        <p:grpSpPr>
          <a:xfrm>
            <a:off x="839416" y="2340000"/>
            <a:ext cx="3228975" cy="2775787"/>
            <a:chOff x="2218953" y="2340000"/>
            <a:chExt cx="3228975" cy="2775787"/>
          </a:xfrm>
        </p:grpSpPr>
        <p:sp>
          <p:nvSpPr>
            <p:cNvPr id="16" name="Line Callout 2 24">
              <a:extLst>
                <a:ext uri="{FF2B5EF4-FFF2-40B4-BE49-F238E27FC236}">
                  <a16:creationId xmlns:a16="http://schemas.microsoft.com/office/drawing/2014/main" id="{2D795B0B-917D-43AB-85DA-17A908B92B35}"/>
                </a:ext>
              </a:extLst>
            </p:cNvPr>
            <p:cNvSpPr/>
            <p:nvPr/>
          </p:nvSpPr>
          <p:spPr bwMode="auto">
            <a:xfrm flipH="1">
              <a:off x="2582860" y="3021897"/>
              <a:ext cx="2865068" cy="1224136"/>
            </a:xfrm>
            <a:prstGeom prst="borderCallout2">
              <a:avLst>
                <a:gd name="adj1" fmla="val -3555"/>
                <a:gd name="adj2" fmla="val 50072"/>
                <a:gd name="adj3" fmla="val -18637"/>
                <a:gd name="adj4" fmla="val 49657"/>
                <a:gd name="adj5" fmla="val -29358"/>
                <a:gd name="adj6" fmla="val 61091"/>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Checklist: </a:t>
              </a:r>
            </a:p>
            <a:p>
              <a:pPr marL="87313" lvl="1" eaLnBrk="0" fontAlgn="base" hangingPunct="0">
                <a:spcBef>
                  <a:spcPct val="0"/>
                </a:spcBef>
                <a:spcAft>
                  <a:spcPct val="0"/>
                </a:spcAft>
              </a:pPr>
              <a:r>
                <a:rPr lang="en-US" sz="900" i="1" kern="0" dirty="0">
                  <a:solidFill>
                    <a:srgbClr val="052B8E">
                      <a:lumMod val="75000"/>
                    </a:srgbClr>
                  </a:solidFill>
                </a:rPr>
                <a:t>2nd sheet of TFC File. Each Item (CL1 -  CL22) needs to be checked and evaluated for each new drawing revision and project.</a:t>
              </a:r>
            </a:p>
            <a:p>
              <a:pPr marL="87313" lvl="1" eaLnBrk="0" fontAlgn="base" hangingPunct="0">
                <a:spcBef>
                  <a:spcPct val="0"/>
                </a:spcBef>
                <a:spcAft>
                  <a:spcPct val="0"/>
                </a:spcAft>
              </a:pPr>
              <a:r>
                <a:rPr lang="en-US" sz="900" i="1" kern="0" dirty="0">
                  <a:solidFill>
                    <a:srgbClr val="052B8E">
                      <a:lumMod val="75000"/>
                    </a:srgbClr>
                  </a:solidFill>
                </a:rPr>
                <a:t>Each deviation (status red) needs to be stated in 1st sheet of TFC file.</a:t>
              </a:r>
            </a:p>
            <a:p>
              <a:pPr marL="87313" lvl="1" eaLnBrk="0" fontAlgn="base" hangingPunct="0">
                <a:spcBef>
                  <a:spcPct val="0"/>
                </a:spcBef>
                <a:spcAft>
                  <a:spcPct val="0"/>
                </a:spcAft>
              </a:pPr>
              <a:r>
                <a:rPr lang="en-US" sz="900" i="1" kern="0" dirty="0">
                  <a:solidFill>
                    <a:srgbClr val="052B8E">
                      <a:lumMod val="75000"/>
                    </a:srgbClr>
                  </a:solidFill>
                </a:rPr>
                <a:t>Input and review of the Status is not needed in Sourcing Phase but shall be done in Tool Ordering Phase.</a:t>
              </a:r>
            </a:p>
          </p:txBody>
        </p:sp>
        <p:sp>
          <p:nvSpPr>
            <p:cNvPr id="21" name="Line Callout 2 22">
              <a:extLst>
                <a:ext uri="{FF2B5EF4-FFF2-40B4-BE49-F238E27FC236}">
                  <a16:creationId xmlns:a16="http://schemas.microsoft.com/office/drawing/2014/main" id="{D663E4A2-E8AA-40C2-B9FF-F0F618AE4639}"/>
                </a:ext>
              </a:extLst>
            </p:cNvPr>
            <p:cNvSpPr/>
            <p:nvPr/>
          </p:nvSpPr>
          <p:spPr bwMode="auto">
            <a:xfrm flipH="1">
              <a:off x="2218953" y="4475785"/>
              <a:ext cx="2368234" cy="640002"/>
            </a:xfrm>
            <a:prstGeom prst="borderCallout2">
              <a:avLst>
                <a:gd name="adj1" fmla="val -9299"/>
                <a:gd name="adj2" fmla="val 93206"/>
                <a:gd name="adj3" fmla="val -253040"/>
                <a:gd name="adj4" fmla="val 93684"/>
                <a:gd name="adj5" fmla="val -281696"/>
                <a:gd name="adj6" fmla="val 77052"/>
              </a:avLst>
            </a:prstGeom>
            <a:solidFill>
              <a:srgbClr val="EEF8F7"/>
            </a:solidFill>
            <a:ln w="635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7313" lvl="1" eaLnBrk="0" fontAlgn="base" hangingPunct="0">
                <a:spcBef>
                  <a:spcPct val="0"/>
                </a:spcBef>
                <a:spcAft>
                  <a:spcPct val="0"/>
                </a:spcAft>
              </a:pPr>
              <a:r>
                <a:rPr lang="en-US" sz="900" b="1" i="1" u="sng" kern="0" dirty="0">
                  <a:solidFill>
                    <a:srgbClr val="052B8E">
                      <a:lumMod val="75000"/>
                    </a:srgbClr>
                  </a:solidFill>
                </a:rPr>
                <a:t>TFC Proposal:</a:t>
              </a:r>
            </a:p>
            <a:p>
              <a:pPr marL="87313" lvl="1" eaLnBrk="0" fontAlgn="base" hangingPunct="0">
                <a:spcBef>
                  <a:spcPct val="0"/>
                </a:spcBef>
                <a:spcAft>
                  <a:spcPct val="0"/>
                </a:spcAft>
              </a:pPr>
              <a:r>
                <a:rPr lang="en-US" sz="900" i="1" kern="0" dirty="0">
                  <a:solidFill>
                    <a:srgbClr val="052B8E">
                      <a:lumMod val="75000"/>
                    </a:srgbClr>
                  </a:solidFill>
                </a:rPr>
                <a:t>1st sheet of TFC file.</a:t>
              </a:r>
            </a:p>
            <a:p>
              <a:pPr marL="87313" lvl="1" eaLnBrk="0" fontAlgn="base" hangingPunct="0">
                <a:spcBef>
                  <a:spcPct val="0"/>
                </a:spcBef>
                <a:spcAft>
                  <a:spcPct val="0"/>
                </a:spcAft>
              </a:pPr>
              <a:r>
                <a:rPr lang="en-US" sz="900" i="1" kern="0" dirty="0">
                  <a:solidFill>
                    <a:srgbClr val="052B8E">
                      <a:lumMod val="75000"/>
                    </a:srgbClr>
                  </a:solidFill>
                </a:rPr>
                <a:t>Needs to be filled for each new Drawing Revision and each project.</a:t>
              </a:r>
            </a:p>
          </p:txBody>
        </p:sp>
        <p:grpSp>
          <p:nvGrpSpPr>
            <p:cNvPr id="11" name="Group 10">
              <a:extLst>
                <a:ext uri="{FF2B5EF4-FFF2-40B4-BE49-F238E27FC236}">
                  <a16:creationId xmlns:a16="http://schemas.microsoft.com/office/drawing/2014/main" id="{C1DAAF49-3FCE-4FA2-9F73-94F5D2B5D56C}"/>
                </a:ext>
              </a:extLst>
            </p:cNvPr>
            <p:cNvGrpSpPr/>
            <p:nvPr/>
          </p:nvGrpSpPr>
          <p:grpSpPr>
            <a:xfrm>
              <a:off x="2218953" y="2340000"/>
              <a:ext cx="3228975" cy="276225"/>
              <a:chOff x="4481512" y="3290887"/>
              <a:chExt cx="3228975" cy="276225"/>
            </a:xfrm>
          </p:grpSpPr>
          <p:pic>
            <p:nvPicPr>
              <p:cNvPr id="2" name="Picture 1">
                <a:extLst>
                  <a:ext uri="{FF2B5EF4-FFF2-40B4-BE49-F238E27FC236}">
                    <a16:creationId xmlns:a16="http://schemas.microsoft.com/office/drawing/2014/main" id="{3480F904-660C-46CD-9890-166705BD51F7}"/>
                  </a:ext>
                </a:extLst>
              </p:cNvPr>
              <p:cNvPicPr>
                <a:picLocks noChangeAspect="1"/>
              </p:cNvPicPr>
              <p:nvPr/>
            </p:nvPicPr>
            <p:blipFill>
              <a:blip r:embed="rId3"/>
              <a:stretch>
                <a:fillRect/>
              </a:stretch>
            </p:blipFill>
            <p:spPr>
              <a:xfrm>
                <a:off x="4481512" y="3290887"/>
                <a:ext cx="3228975" cy="276225"/>
              </a:xfrm>
              <a:prstGeom prst="rect">
                <a:avLst/>
              </a:prstGeom>
            </p:spPr>
          </p:pic>
          <p:sp>
            <p:nvSpPr>
              <p:cNvPr id="23" name="Rechteck 19">
                <a:extLst>
                  <a:ext uri="{FF2B5EF4-FFF2-40B4-BE49-F238E27FC236}">
                    <a16:creationId xmlns:a16="http://schemas.microsoft.com/office/drawing/2014/main" id="{F53FFF42-6438-4B21-8F39-2F9271E7E086}"/>
                  </a:ext>
                </a:extLst>
              </p:cNvPr>
              <p:cNvSpPr/>
              <p:nvPr/>
            </p:nvSpPr>
            <p:spPr bwMode="auto">
              <a:xfrm>
                <a:off x="4481512" y="3302436"/>
                <a:ext cx="3228975" cy="264676"/>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a:solidFill>
                    <a:srgbClr val="000000"/>
                  </a:solidFill>
                  <a:latin typeface="Arial" charset="0"/>
                </a:endParaRPr>
              </a:p>
            </p:txBody>
          </p:sp>
        </p:grpSp>
      </p:grpSp>
      <p:graphicFrame>
        <p:nvGraphicFramePr>
          <p:cNvPr id="12" name="Table 11">
            <a:extLst>
              <a:ext uri="{FF2B5EF4-FFF2-40B4-BE49-F238E27FC236}">
                <a16:creationId xmlns:a16="http://schemas.microsoft.com/office/drawing/2014/main" id="{B0AB6AF2-1547-4C8A-9F98-A72B45068337}"/>
              </a:ext>
            </a:extLst>
          </p:cNvPr>
          <p:cNvGraphicFramePr>
            <a:graphicFrameLocks noGrp="1"/>
          </p:cNvGraphicFramePr>
          <p:nvPr/>
        </p:nvGraphicFramePr>
        <p:xfrm>
          <a:off x="4419545" y="2616225"/>
          <a:ext cx="6840000" cy="3577845"/>
        </p:xfrm>
        <a:graphic>
          <a:graphicData uri="http://schemas.openxmlformats.org/drawingml/2006/table">
            <a:tbl>
              <a:tblPr/>
              <a:tblGrid>
                <a:gridCol w="540000">
                  <a:extLst>
                    <a:ext uri="{9D8B030D-6E8A-4147-A177-3AD203B41FA5}">
                      <a16:colId xmlns:a16="http://schemas.microsoft.com/office/drawing/2014/main" val="3938363267"/>
                    </a:ext>
                  </a:extLst>
                </a:gridCol>
                <a:gridCol w="5580000">
                  <a:extLst>
                    <a:ext uri="{9D8B030D-6E8A-4147-A177-3AD203B41FA5}">
                      <a16:colId xmlns:a16="http://schemas.microsoft.com/office/drawing/2014/main" val="2794590762"/>
                    </a:ext>
                  </a:extLst>
                </a:gridCol>
                <a:gridCol w="720000">
                  <a:extLst>
                    <a:ext uri="{9D8B030D-6E8A-4147-A177-3AD203B41FA5}">
                      <a16:colId xmlns:a16="http://schemas.microsoft.com/office/drawing/2014/main" val="2299056835"/>
                    </a:ext>
                  </a:extLst>
                </a:gridCol>
              </a:tblGrid>
              <a:tr h="324000">
                <a:tc gridSpan="3">
                  <a:txBody>
                    <a:bodyPr/>
                    <a:lstStyle/>
                    <a:p>
                      <a:pPr algn="ctr" fontAlgn="ctr"/>
                      <a:r>
                        <a:rPr lang="de-DE" sz="1100" b="1" i="0" u="none" strike="noStrike" dirty="0">
                          <a:solidFill>
                            <a:srgbClr val="FFFFFF"/>
                          </a:solidFill>
                          <a:effectLst/>
                          <a:latin typeface="Barlow" panose="00000500000000000000" pitchFamily="2" charset="0"/>
                        </a:rPr>
                        <a:t>TFC Evaluation Checklist</a:t>
                      </a:r>
                    </a:p>
                  </a:txBody>
                  <a:tcPr marL="0" marR="36000" marT="360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1F47"/>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82187224"/>
                  </a:ext>
                </a:extLst>
              </a:tr>
              <a:tr h="324000">
                <a:tc>
                  <a:txBody>
                    <a:bodyPr/>
                    <a:lstStyle/>
                    <a:p>
                      <a:pPr algn="ctr" fontAlgn="ctr"/>
                      <a:r>
                        <a:rPr lang="de-DE" sz="850" b="1" i="0" u="none" strike="noStrike" dirty="0">
                          <a:solidFill>
                            <a:srgbClr val="000000"/>
                          </a:solidFill>
                          <a:effectLst/>
                          <a:latin typeface="Barlow" panose="00000500000000000000" pitchFamily="2" charset="0"/>
                        </a:rPr>
                        <a:t>Checklist Item #</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850" b="1" i="0" u="none" strike="noStrike" dirty="0">
                          <a:solidFill>
                            <a:srgbClr val="000000"/>
                          </a:solidFill>
                          <a:effectLst/>
                          <a:latin typeface="Barlow" panose="00000500000000000000" pitchFamily="2" charset="0"/>
                        </a:rPr>
                        <a:t>Evaluation </a:t>
                      </a:r>
                      <a:r>
                        <a:rPr lang="de-DE" sz="850" b="1" i="0" u="none" strike="noStrike" dirty="0" err="1">
                          <a:solidFill>
                            <a:srgbClr val="000000"/>
                          </a:solidFill>
                          <a:effectLst/>
                          <a:latin typeface="Barlow" panose="00000500000000000000" pitchFamily="2" charset="0"/>
                        </a:rPr>
                        <a:t>Criteria</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44059468"/>
                  </a:ext>
                </a:extLst>
              </a:tr>
              <a:tr h="288000">
                <a:tc>
                  <a:txBody>
                    <a:bodyPr/>
                    <a:lstStyle/>
                    <a:p>
                      <a:pPr algn="ctr" fontAlgn="ctr"/>
                      <a:r>
                        <a:rPr lang="de-DE" sz="850" b="1" i="0" u="none" strike="noStrike">
                          <a:solidFill>
                            <a:srgbClr val="000000"/>
                          </a:solidFill>
                          <a:effectLst/>
                          <a:latin typeface="Barlow" panose="00000500000000000000" pitchFamily="2" charset="0"/>
                        </a:rPr>
                        <a:t>CL1</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Component Timing </a:t>
                      </a:r>
                      <a:r>
                        <a:rPr lang="en-US" sz="850" b="0" i="0" u="none" strike="noStrike" dirty="0">
                          <a:solidFill>
                            <a:srgbClr val="000000"/>
                          </a:solidFill>
                          <a:effectLst/>
                          <a:latin typeface="Barlow" panose="00000500000000000000" pitchFamily="2" charset="0"/>
                        </a:rPr>
                        <a:t>(Is the timing listed on TFC Proposal Sheet feasible?)</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28962323"/>
                  </a:ext>
                </a:extLst>
              </a:tr>
              <a:tr h="288000">
                <a:tc>
                  <a:txBody>
                    <a:bodyPr/>
                    <a:lstStyle/>
                    <a:p>
                      <a:pPr algn="ctr" fontAlgn="ctr"/>
                      <a:r>
                        <a:rPr lang="de-DE" sz="850" b="1" i="0" u="none" strike="noStrike">
                          <a:solidFill>
                            <a:srgbClr val="000000"/>
                          </a:solidFill>
                          <a:effectLst/>
                          <a:latin typeface="Barlow" panose="00000500000000000000" pitchFamily="2" charset="0"/>
                        </a:rPr>
                        <a:t>CL2</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Master PFMEA Considerations </a:t>
                      </a:r>
                      <a:r>
                        <a:rPr lang="en-US" sz="850" b="0" i="0" u="none" strike="noStrike" dirty="0">
                          <a:solidFill>
                            <a:srgbClr val="000000"/>
                          </a:solidFill>
                          <a:effectLst/>
                          <a:latin typeface="Barlow" panose="00000500000000000000" pitchFamily="2" charset="0"/>
                        </a:rPr>
                        <a:t>(Are there any concerns from the Master PFMEA?)</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22696308"/>
                  </a:ext>
                </a:extLst>
              </a:tr>
              <a:tr h="360000">
                <a:tc>
                  <a:txBody>
                    <a:bodyPr/>
                    <a:lstStyle/>
                    <a:p>
                      <a:pPr algn="ctr" fontAlgn="ctr"/>
                      <a:r>
                        <a:rPr lang="de-DE" sz="850" b="1" i="0" u="none" strike="noStrike">
                          <a:solidFill>
                            <a:srgbClr val="000000"/>
                          </a:solidFill>
                          <a:effectLst/>
                          <a:latin typeface="Barlow" panose="00000500000000000000" pitchFamily="2" charset="0"/>
                        </a:rPr>
                        <a:t>CL3</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Referenced Documents </a:t>
                      </a:r>
                      <a:r>
                        <a:rPr lang="en-US" sz="850" b="0" i="0" u="none" strike="noStrike" dirty="0">
                          <a:solidFill>
                            <a:srgbClr val="000000"/>
                          </a:solidFill>
                          <a:effectLst/>
                          <a:latin typeface="Barlow" panose="00000500000000000000" pitchFamily="2" charset="0"/>
                        </a:rPr>
                        <a:t>(Are all specifications, standards Master Drawing for GPM application parts and requirements referenced in the drawing, OEM requirements and other requirements known, understood and available?)</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35404017"/>
                  </a:ext>
                </a:extLst>
              </a:tr>
              <a:tr h="360000">
                <a:tc>
                  <a:txBody>
                    <a:bodyPr/>
                    <a:lstStyle/>
                    <a:p>
                      <a:pPr algn="ctr" fontAlgn="ctr"/>
                      <a:r>
                        <a:rPr lang="de-DE" sz="850" b="1" i="0" u="none" strike="noStrike">
                          <a:solidFill>
                            <a:srgbClr val="000000"/>
                          </a:solidFill>
                          <a:effectLst/>
                          <a:latin typeface="Barlow" panose="00000500000000000000" pitchFamily="2" charset="0"/>
                        </a:rPr>
                        <a:t>CL4</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Dimensions &amp; Tolerances, Form, Location Characteristics, Remarks and Annual Layout Inspection </a:t>
                      </a:r>
                      <a:r>
                        <a:rPr lang="en-US" sz="850" b="0" i="0" u="none" strike="noStrike" dirty="0">
                          <a:solidFill>
                            <a:srgbClr val="000000"/>
                          </a:solidFill>
                          <a:effectLst/>
                          <a:latin typeface="Barlow" panose="00000500000000000000" pitchFamily="2" charset="0"/>
                        </a:rPr>
                        <a:t>(Are tolerances for all positions and requests on drawing clearly defined? Note tolerances that are not </a:t>
                      </a:r>
                      <a:r>
                        <a:rPr lang="en-US" sz="850" b="0" i="0" u="none" strike="noStrike" dirty="0" err="1">
                          <a:solidFill>
                            <a:srgbClr val="000000"/>
                          </a:solidFill>
                          <a:effectLst/>
                          <a:latin typeface="Barlow" panose="00000500000000000000" pitchFamily="2" charset="0"/>
                        </a:rPr>
                        <a:t>achieveable</a:t>
                      </a:r>
                      <a:r>
                        <a:rPr lang="en-US" sz="850" b="0" i="0" u="none" strike="noStrike" dirty="0">
                          <a:solidFill>
                            <a:srgbClr val="000000"/>
                          </a:solidFill>
                          <a:effectLst/>
                          <a:latin typeface="Barlow" panose="00000500000000000000" pitchFamily="2" charset="0"/>
                        </a:rPr>
                        <a:t> in section below.)</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58196731"/>
                  </a:ext>
                </a:extLst>
              </a:tr>
              <a:tr h="288000">
                <a:tc>
                  <a:txBody>
                    <a:bodyPr/>
                    <a:lstStyle/>
                    <a:p>
                      <a:pPr algn="ctr" fontAlgn="ctr"/>
                      <a:r>
                        <a:rPr lang="de-DE" sz="850" b="1" i="0" u="none" strike="noStrike">
                          <a:solidFill>
                            <a:srgbClr val="000000"/>
                          </a:solidFill>
                          <a:effectLst/>
                          <a:latin typeface="Barlow" panose="00000500000000000000" pitchFamily="2" charset="0"/>
                        </a:rPr>
                        <a:t>CL5</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CAD Model </a:t>
                      </a:r>
                      <a:r>
                        <a:rPr lang="en-US" sz="850" b="0" i="0" u="none" strike="noStrike" dirty="0">
                          <a:solidFill>
                            <a:srgbClr val="000000"/>
                          </a:solidFill>
                          <a:effectLst/>
                          <a:latin typeface="Barlow" panose="00000500000000000000" pitchFamily="2" charset="0"/>
                        </a:rPr>
                        <a:t>(Are all the contours feasible for robust tool design and producible in tool?)</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51165612"/>
                  </a:ext>
                </a:extLst>
              </a:tr>
              <a:tr h="288000">
                <a:tc>
                  <a:txBody>
                    <a:bodyPr/>
                    <a:lstStyle/>
                    <a:p>
                      <a:pPr algn="ctr" fontAlgn="ctr"/>
                      <a:r>
                        <a:rPr lang="de-DE" sz="850" b="1" i="0" u="none" strike="noStrike">
                          <a:solidFill>
                            <a:srgbClr val="000000"/>
                          </a:solidFill>
                          <a:effectLst/>
                          <a:latin typeface="Barlow" panose="00000500000000000000" pitchFamily="2" charset="0"/>
                        </a:rPr>
                        <a:t>CL6</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Marking</a:t>
                      </a:r>
                      <a:r>
                        <a:rPr lang="en-US" sz="850" b="0" i="0" u="none" strike="noStrike" dirty="0">
                          <a:solidFill>
                            <a:srgbClr val="000000"/>
                          </a:solidFill>
                          <a:effectLst/>
                          <a:latin typeface="Barlow" panose="00000500000000000000" pitchFamily="2" charset="0"/>
                        </a:rPr>
                        <a:t> (Is the marking of the part feasible as described in the drawing/specification?)</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37985527"/>
                  </a:ext>
                </a:extLst>
              </a:tr>
              <a:tr h="360000">
                <a:tc>
                  <a:txBody>
                    <a:bodyPr/>
                    <a:lstStyle/>
                    <a:p>
                      <a:pPr algn="ctr" fontAlgn="ctr"/>
                      <a:r>
                        <a:rPr lang="de-DE" sz="850" b="1" i="0" u="none" strike="noStrike">
                          <a:solidFill>
                            <a:srgbClr val="000000"/>
                          </a:solidFill>
                          <a:effectLst/>
                          <a:latin typeface="Barlow" panose="00000500000000000000" pitchFamily="2" charset="0"/>
                        </a:rPr>
                        <a:t>CL7</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Material Specifications </a:t>
                      </a:r>
                      <a:r>
                        <a:rPr lang="en-US" sz="850" b="0" i="0" u="none" strike="noStrike" dirty="0">
                          <a:solidFill>
                            <a:srgbClr val="000000"/>
                          </a:solidFill>
                          <a:effectLst/>
                          <a:latin typeface="Barlow" panose="00000500000000000000" pitchFamily="2" charset="0"/>
                        </a:rPr>
                        <a:t>(Are all positions and requests considered such as material name, material standards, elongation, flammability, availability, </a:t>
                      </a:r>
                      <a:r>
                        <a:rPr lang="en-US" sz="850" b="0" i="0" u="none" strike="noStrike" dirty="0" err="1">
                          <a:solidFill>
                            <a:srgbClr val="000000"/>
                          </a:solidFill>
                          <a:effectLst/>
                          <a:latin typeface="Barlow" panose="00000500000000000000" pitchFamily="2" charset="0"/>
                        </a:rPr>
                        <a:t>etc</a:t>
                      </a:r>
                      <a:r>
                        <a:rPr lang="en-US" sz="850" b="0" i="0" u="none" strike="noStrike" dirty="0">
                          <a:solidFill>
                            <a:srgbClr val="000000"/>
                          </a:solidFill>
                          <a:effectLst/>
                          <a:latin typeface="Barlow" panose="00000500000000000000" pitchFamily="2" charset="0"/>
                        </a:rPr>
                        <a:t>? Is the material suitable to fulfill the requirements?)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08919696"/>
                  </a:ext>
                </a:extLst>
              </a:tr>
              <a:tr h="360000">
                <a:tc>
                  <a:txBody>
                    <a:bodyPr/>
                    <a:lstStyle/>
                    <a:p>
                      <a:pPr algn="ctr" fontAlgn="ctr"/>
                      <a:r>
                        <a:rPr lang="de-DE" sz="850" b="1" i="0" u="none" strike="noStrike">
                          <a:solidFill>
                            <a:srgbClr val="000000"/>
                          </a:solidFill>
                          <a:effectLst/>
                          <a:latin typeface="Barlow" panose="00000500000000000000" pitchFamily="2" charset="0"/>
                        </a:rPr>
                        <a:t>CL8</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Functional, Performance and Reliability Specifications </a:t>
                      </a:r>
                      <a:r>
                        <a:rPr lang="en-US" sz="850" b="0" i="0" u="none" strike="noStrike" dirty="0">
                          <a:solidFill>
                            <a:srgbClr val="000000"/>
                          </a:solidFill>
                          <a:effectLst/>
                          <a:latin typeface="Barlow" panose="00000500000000000000" pitchFamily="2" charset="0"/>
                        </a:rPr>
                        <a:t>(Are all positions and requests considered, e.g., form stability, tensile strength, assembly force, must fit part </a:t>
                      </a:r>
                      <a:r>
                        <a:rPr lang="en-US" sz="850" b="0" i="0" u="none" strike="noStrike" dirty="0" err="1">
                          <a:solidFill>
                            <a:srgbClr val="000000"/>
                          </a:solidFill>
                          <a:effectLst/>
                          <a:latin typeface="Barlow" panose="00000500000000000000" pitchFamily="2" charset="0"/>
                        </a:rPr>
                        <a:t>xy</a:t>
                      </a:r>
                      <a:r>
                        <a:rPr lang="en-US" sz="850" b="0" i="0" u="none" strike="noStrike" dirty="0">
                          <a:solidFill>
                            <a:srgbClr val="000000"/>
                          </a:solidFill>
                          <a:effectLst/>
                          <a:latin typeface="Barlow" panose="00000500000000000000" pitchFamily="2" charset="0"/>
                        </a:rPr>
                        <a:t>, durability?)</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2032714"/>
                  </a:ext>
                </a:extLst>
              </a:tr>
              <a:tr h="337845">
                <a:tc>
                  <a:txBody>
                    <a:bodyPr/>
                    <a:lstStyle/>
                    <a:p>
                      <a:pPr algn="ctr" fontAlgn="ctr"/>
                      <a:r>
                        <a:rPr lang="de-DE" sz="850" b="1" i="0" u="none" strike="noStrike" dirty="0">
                          <a:solidFill>
                            <a:srgbClr val="000000"/>
                          </a:solidFill>
                          <a:effectLst/>
                          <a:latin typeface="Barlow" panose="00000500000000000000" pitchFamily="2" charset="0"/>
                        </a:rPr>
                        <a:t>CL9</a:t>
                      </a: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6E3"/>
                    </a:solidFill>
                  </a:tcPr>
                </a:tc>
                <a:tc>
                  <a:txBody>
                    <a:bodyPr/>
                    <a:lstStyle/>
                    <a:p>
                      <a:pPr algn="l" fontAlgn="ctr"/>
                      <a:r>
                        <a:rPr lang="en-US" sz="850" b="1" i="0" u="none" strike="noStrike" dirty="0">
                          <a:solidFill>
                            <a:srgbClr val="000000"/>
                          </a:solidFill>
                          <a:effectLst/>
                          <a:latin typeface="Barlow" panose="00000500000000000000" pitchFamily="2" charset="0"/>
                        </a:rPr>
                        <a:t>Surface Treatment Requirements </a:t>
                      </a:r>
                      <a:r>
                        <a:rPr lang="en-US" sz="850" b="0" i="0" u="none" strike="noStrike" dirty="0">
                          <a:solidFill>
                            <a:srgbClr val="000000"/>
                          </a:solidFill>
                          <a:effectLst/>
                          <a:latin typeface="Barlow" panose="00000500000000000000" pitchFamily="2" charset="0"/>
                        </a:rPr>
                        <a:t>(Related to parts not tool) (Are coating, painting, polishing Heat Treatment, etc., of parts clearly specified and achievable?)</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50" b="1" i="0" u="none" strike="noStrike" dirty="0" err="1">
                          <a:solidFill>
                            <a:srgbClr val="000000"/>
                          </a:solidFill>
                          <a:effectLst/>
                          <a:latin typeface="Barlow" panose="00000500000000000000" pitchFamily="2" charset="0"/>
                        </a:rPr>
                        <a:t>Evaluated</a:t>
                      </a:r>
                      <a:endParaRPr lang="de-DE" sz="850" b="1" i="0" u="none" strike="noStrike" dirty="0">
                        <a:solidFill>
                          <a:srgbClr val="000000"/>
                        </a:solidFill>
                        <a:effectLst/>
                        <a:latin typeface="Barlow" panose="00000500000000000000" pitchFamily="2" charset="0"/>
                      </a:endParaRPr>
                    </a:p>
                  </a:txBody>
                  <a:tcPr marL="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06775394"/>
                  </a:ext>
                </a:extLst>
              </a:tr>
            </a:tbl>
          </a:graphicData>
        </a:graphic>
      </p:graphicFrame>
    </p:spTree>
    <p:extLst>
      <p:ext uri="{BB962C8B-B14F-4D97-AF65-F5344CB8AC3E}">
        <p14:creationId xmlns:p14="http://schemas.microsoft.com/office/powerpoint/2010/main" val="13624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766713-C85E-4427-957A-3FDFC9EA0FE5}"/>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6DB4684F-8D3C-4A9C-B183-3F78F07F4E94}"/>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A42AF12A-29C9-4246-BBBB-9F5FD85B4D43}"/>
              </a:ext>
            </a:extLst>
          </p:cNvPr>
          <p:cNvSpPr>
            <a:spLocks noGrp="1"/>
          </p:cNvSpPr>
          <p:nvPr>
            <p:ph type="sldNum" sz="quarter" idx="16"/>
          </p:nvPr>
        </p:nvSpPr>
        <p:spPr/>
        <p:txBody>
          <a:bodyPr/>
          <a:lstStyle/>
          <a:p>
            <a:fld id="{07CEE681-EA8A-4B77-829B-1539858EA44F}" type="slidenum">
              <a:rPr lang="en-US" smtClean="0"/>
              <a:pPr/>
              <a:t>22</a:t>
            </a:fld>
            <a:endParaRPr lang="en-US" dirty="0"/>
          </a:p>
        </p:txBody>
      </p:sp>
      <p:sp>
        <p:nvSpPr>
          <p:cNvPr id="8" name="Title 6">
            <a:extLst>
              <a:ext uri="{FF2B5EF4-FFF2-40B4-BE49-F238E27FC236}">
                <a16:creationId xmlns:a16="http://schemas.microsoft.com/office/drawing/2014/main" id="{FFA337BE-8100-4670-B20F-79AE6CB4154F}"/>
              </a:ext>
            </a:extLst>
          </p:cNvPr>
          <p:cNvSpPr>
            <a:spLocks noGrp="1"/>
          </p:cNvSpPr>
          <p:nvPr>
            <p:ph type="title"/>
          </p:nvPr>
        </p:nvSpPr>
        <p:spPr>
          <a:xfrm>
            <a:off x="550864" y="1196975"/>
            <a:ext cx="11090274" cy="443198"/>
          </a:xfrm>
        </p:spPr>
        <p:txBody>
          <a:bodyPr/>
          <a:lstStyle/>
          <a:p>
            <a:r>
              <a:rPr lang="es-ES" dirty="0"/>
              <a:t>TFC </a:t>
            </a:r>
            <a:r>
              <a:rPr lang="es-ES" dirty="0" err="1"/>
              <a:t>template</a:t>
            </a:r>
            <a:endParaRPr lang="de-DE" dirty="0"/>
          </a:p>
        </p:txBody>
      </p:sp>
      <p:grpSp>
        <p:nvGrpSpPr>
          <p:cNvPr id="18" name="Group 17">
            <a:extLst>
              <a:ext uri="{FF2B5EF4-FFF2-40B4-BE49-F238E27FC236}">
                <a16:creationId xmlns:a16="http://schemas.microsoft.com/office/drawing/2014/main" id="{18096CF2-4ED6-43F0-A4C2-F0D82AA88ACC}"/>
              </a:ext>
            </a:extLst>
          </p:cNvPr>
          <p:cNvGrpSpPr/>
          <p:nvPr/>
        </p:nvGrpSpPr>
        <p:grpSpPr>
          <a:xfrm>
            <a:off x="780637" y="1881328"/>
            <a:ext cx="10630726" cy="4500000"/>
            <a:chOff x="695401" y="1640173"/>
            <a:chExt cx="10630726" cy="4500000"/>
          </a:xfrm>
        </p:grpSpPr>
        <p:pic>
          <p:nvPicPr>
            <p:cNvPr id="13" name="Picture 12">
              <a:extLst>
                <a:ext uri="{FF2B5EF4-FFF2-40B4-BE49-F238E27FC236}">
                  <a16:creationId xmlns:a16="http://schemas.microsoft.com/office/drawing/2014/main" id="{6083F709-8688-46F0-9D57-9E9AF4780A37}"/>
                </a:ext>
              </a:extLst>
            </p:cNvPr>
            <p:cNvPicPr>
              <a:picLocks noChangeAspect="1"/>
            </p:cNvPicPr>
            <p:nvPr/>
          </p:nvPicPr>
          <p:blipFill>
            <a:blip r:embed="rId3"/>
            <a:stretch>
              <a:fillRect/>
            </a:stretch>
          </p:blipFill>
          <p:spPr>
            <a:xfrm>
              <a:off x="695401" y="1640173"/>
              <a:ext cx="7090885" cy="4500000"/>
            </a:xfrm>
            <a:prstGeom prst="rect">
              <a:avLst/>
            </a:prstGeom>
            <a:ln w="3175">
              <a:solidFill>
                <a:schemeClr val="tx1"/>
              </a:solidFill>
            </a:ln>
          </p:spPr>
        </p:pic>
        <p:pic>
          <p:nvPicPr>
            <p:cNvPr id="15" name="Picture 14">
              <a:extLst>
                <a:ext uri="{FF2B5EF4-FFF2-40B4-BE49-F238E27FC236}">
                  <a16:creationId xmlns:a16="http://schemas.microsoft.com/office/drawing/2014/main" id="{9C8559C1-837B-4C41-B1F0-5E725BDF7B61}"/>
                </a:ext>
              </a:extLst>
            </p:cNvPr>
            <p:cNvPicPr>
              <a:picLocks noChangeAspect="1"/>
            </p:cNvPicPr>
            <p:nvPr/>
          </p:nvPicPr>
          <p:blipFill>
            <a:blip r:embed="rId4"/>
            <a:stretch>
              <a:fillRect/>
            </a:stretch>
          </p:blipFill>
          <p:spPr>
            <a:xfrm>
              <a:off x="8071137" y="1640173"/>
              <a:ext cx="3254990" cy="4500000"/>
            </a:xfrm>
            <a:prstGeom prst="rect">
              <a:avLst/>
            </a:prstGeom>
          </p:spPr>
        </p:pic>
      </p:grpSp>
    </p:spTree>
    <p:extLst>
      <p:ext uri="{BB962C8B-B14F-4D97-AF65-F5344CB8AC3E}">
        <p14:creationId xmlns:p14="http://schemas.microsoft.com/office/powerpoint/2010/main" val="32991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91A10E6-AD54-47DF-B0C1-139F351D4B32}"/>
              </a:ext>
            </a:extLst>
          </p:cNvPr>
          <p:cNvSpPr>
            <a:spLocks noGrp="1"/>
          </p:cNvSpPr>
          <p:nvPr>
            <p:ph type="dt" sz="half" idx="10"/>
          </p:nvPr>
        </p:nvSpPr>
        <p:spPr/>
        <p:txBody>
          <a:bodyPr/>
          <a:lstStyle/>
          <a:p>
            <a:r>
              <a:rPr lang="de-DE"/>
              <a:t>January 30, 2019</a:t>
            </a:r>
            <a:endParaRPr lang="en-US" dirty="0"/>
          </a:p>
        </p:txBody>
      </p:sp>
      <p:sp>
        <p:nvSpPr>
          <p:cNvPr id="4" name="Footer Placeholder 3">
            <a:extLst>
              <a:ext uri="{FF2B5EF4-FFF2-40B4-BE49-F238E27FC236}">
                <a16:creationId xmlns:a16="http://schemas.microsoft.com/office/drawing/2014/main" id="{FFBF9641-E86E-4BC9-931F-90E3BD3B615C}"/>
              </a:ext>
            </a:extLst>
          </p:cNvPr>
          <p:cNvSpPr>
            <a:spLocks noGrp="1"/>
          </p:cNvSpPr>
          <p:nvPr>
            <p:ph type="ftr" sz="quarter" idx="11"/>
          </p:nvPr>
        </p:nvSpPr>
        <p:spPr/>
        <p:txBody>
          <a:bodyPr/>
          <a:lstStyle/>
          <a:p>
            <a:r>
              <a:rPr lang="en-US" dirty="0"/>
              <a:t>TFC Training</a:t>
            </a:r>
          </a:p>
        </p:txBody>
      </p:sp>
      <p:sp>
        <p:nvSpPr>
          <p:cNvPr id="5" name="Slide Number Placeholder 4">
            <a:extLst>
              <a:ext uri="{FF2B5EF4-FFF2-40B4-BE49-F238E27FC236}">
                <a16:creationId xmlns:a16="http://schemas.microsoft.com/office/drawing/2014/main" id="{134D9B47-29D6-43BF-B0BB-00D88742DF20}"/>
              </a:ext>
            </a:extLst>
          </p:cNvPr>
          <p:cNvSpPr>
            <a:spLocks noGrp="1"/>
          </p:cNvSpPr>
          <p:nvPr>
            <p:ph type="sldNum" sz="quarter" idx="12"/>
          </p:nvPr>
        </p:nvSpPr>
        <p:spPr/>
        <p:txBody>
          <a:bodyPr/>
          <a:lstStyle/>
          <a:p>
            <a:fld id="{07CEE681-EA8A-4B77-829B-1539858EA44F}" type="slidenum">
              <a:rPr lang="en-US" smtClean="0"/>
              <a:pPr/>
              <a:t>23</a:t>
            </a:fld>
            <a:endParaRPr lang="en-US" dirty="0"/>
          </a:p>
        </p:txBody>
      </p:sp>
      <p:sp>
        <p:nvSpPr>
          <p:cNvPr id="6" name="Title 1">
            <a:extLst>
              <a:ext uri="{FF2B5EF4-FFF2-40B4-BE49-F238E27FC236}">
                <a16:creationId xmlns:a16="http://schemas.microsoft.com/office/drawing/2014/main" id="{41A29E48-03B4-4B14-B09C-716E7797486D}"/>
              </a:ext>
            </a:extLst>
          </p:cNvPr>
          <p:cNvSpPr txBox="1">
            <a:spLocks/>
          </p:cNvSpPr>
          <p:nvPr/>
        </p:nvSpPr>
        <p:spPr bwMode="gray">
          <a:xfrm>
            <a:off x="550864" y="760140"/>
            <a:ext cx="1109027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s-ES" dirty="0"/>
              <a:t>TFC Flow chart PLM </a:t>
            </a:r>
            <a:r>
              <a:rPr lang="es-ES" dirty="0" err="1"/>
              <a:t>Document</a:t>
            </a:r>
            <a:r>
              <a:rPr lang="es-ES" dirty="0"/>
              <a:t> </a:t>
            </a:r>
            <a:r>
              <a:rPr lang="es-ES" dirty="0" err="1"/>
              <a:t>flow</a:t>
            </a:r>
            <a:endParaRPr lang="de-DE" dirty="0"/>
          </a:p>
        </p:txBody>
      </p:sp>
      <p:pic>
        <p:nvPicPr>
          <p:cNvPr id="181" name="Picture 180">
            <a:extLst>
              <a:ext uri="{FF2B5EF4-FFF2-40B4-BE49-F238E27FC236}">
                <a16:creationId xmlns:a16="http://schemas.microsoft.com/office/drawing/2014/main" id="{A89A6814-FDDB-4D15-8155-885A2E75471E}"/>
              </a:ext>
            </a:extLst>
          </p:cNvPr>
          <p:cNvPicPr>
            <a:picLocks noChangeAspect="1"/>
          </p:cNvPicPr>
          <p:nvPr/>
        </p:nvPicPr>
        <p:blipFill>
          <a:blip r:embed="rId3"/>
          <a:stretch>
            <a:fillRect/>
          </a:stretch>
        </p:blipFill>
        <p:spPr>
          <a:xfrm>
            <a:off x="1907592" y="1369788"/>
            <a:ext cx="8376816" cy="5191652"/>
          </a:xfrm>
          <a:prstGeom prst="rect">
            <a:avLst/>
          </a:prstGeom>
        </p:spPr>
      </p:pic>
    </p:spTree>
    <p:extLst>
      <p:ext uri="{BB962C8B-B14F-4D97-AF65-F5344CB8AC3E}">
        <p14:creationId xmlns:p14="http://schemas.microsoft.com/office/powerpoint/2010/main" val="35789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65204-0EA4-455B-BE1E-72E754AE1468}"/>
              </a:ext>
            </a:extLst>
          </p:cNvPr>
          <p:cNvSpPr>
            <a:spLocks noGrp="1"/>
          </p:cNvSpPr>
          <p:nvPr>
            <p:ph type="title"/>
          </p:nvPr>
        </p:nvSpPr>
        <p:spPr/>
        <p:txBody>
          <a:bodyPr/>
          <a:lstStyle/>
          <a:p>
            <a:r>
              <a:rPr lang="en-US"/>
              <a:t>Thank You!</a:t>
            </a:r>
            <a:endParaRPr lang="en-US" dirty="0"/>
          </a:p>
        </p:txBody>
      </p:sp>
      <p:sp>
        <p:nvSpPr>
          <p:cNvPr id="4" name="Date Placeholder 3">
            <a:extLst>
              <a:ext uri="{FF2B5EF4-FFF2-40B4-BE49-F238E27FC236}">
                <a16:creationId xmlns:a16="http://schemas.microsoft.com/office/drawing/2014/main" id="{D6165E9C-6D09-489D-8C7E-47906DEB6552}"/>
              </a:ext>
            </a:extLst>
          </p:cNvPr>
          <p:cNvSpPr>
            <a:spLocks noGrp="1"/>
          </p:cNvSpPr>
          <p:nvPr>
            <p:ph type="dt" sz="half" idx="10"/>
          </p:nvPr>
        </p:nvSpPr>
        <p:spPr/>
        <p:txBody>
          <a:bodyPr/>
          <a:lstStyle/>
          <a:p>
            <a:r>
              <a:rPr lang="de-DE"/>
              <a:t>January 30, 2019</a:t>
            </a:r>
            <a:endParaRPr lang="en-US" dirty="0"/>
          </a:p>
        </p:txBody>
      </p:sp>
      <p:sp>
        <p:nvSpPr>
          <p:cNvPr id="5" name="Footer Placeholder 4">
            <a:extLst>
              <a:ext uri="{FF2B5EF4-FFF2-40B4-BE49-F238E27FC236}">
                <a16:creationId xmlns:a16="http://schemas.microsoft.com/office/drawing/2014/main" id="{86CF73BC-043E-4629-A623-87AA16B58048}"/>
              </a:ext>
            </a:extLst>
          </p:cNvPr>
          <p:cNvSpPr>
            <a:spLocks noGrp="1"/>
          </p:cNvSpPr>
          <p:nvPr>
            <p:ph type="ftr" sz="quarter" idx="11"/>
          </p:nvPr>
        </p:nvSpPr>
        <p:spPr/>
        <p:txBody>
          <a:bodyPr/>
          <a:lstStyle/>
          <a:p>
            <a:r>
              <a:rPr lang="en-US" dirty="0"/>
              <a:t>TFC Training</a:t>
            </a:r>
          </a:p>
        </p:txBody>
      </p:sp>
      <p:sp>
        <p:nvSpPr>
          <p:cNvPr id="6" name="Slide Number Placeholder 5">
            <a:extLst>
              <a:ext uri="{FF2B5EF4-FFF2-40B4-BE49-F238E27FC236}">
                <a16:creationId xmlns:a16="http://schemas.microsoft.com/office/drawing/2014/main" id="{EBDF9957-70B9-4A40-B9DC-9A50BE0F7F01}"/>
              </a:ext>
            </a:extLst>
          </p:cNvPr>
          <p:cNvSpPr>
            <a:spLocks noGrp="1"/>
          </p:cNvSpPr>
          <p:nvPr>
            <p:ph type="sldNum" sz="quarter" idx="12"/>
          </p:nvPr>
        </p:nvSpPr>
        <p:spPr/>
        <p:txBody>
          <a:bodyPr/>
          <a:lstStyle/>
          <a:p>
            <a:fld id="{07CEE681-EA8A-4B77-829B-1539858EA44F}" type="slidenum">
              <a:rPr lang="en-US" smtClean="0"/>
              <a:pPr/>
              <a:t>24</a:t>
            </a:fld>
            <a:endParaRPr lang="en-US" dirty="0"/>
          </a:p>
        </p:txBody>
      </p:sp>
    </p:spTree>
    <p:extLst>
      <p:ext uri="{BB962C8B-B14F-4D97-AF65-F5344CB8AC3E}">
        <p14:creationId xmlns:p14="http://schemas.microsoft.com/office/powerpoint/2010/main" val="8274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197D-1FC2-4865-96CF-36C1B54773E5}"/>
              </a:ext>
            </a:extLst>
          </p:cNvPr>
          <p:cNvSpPr>
            <a:spLocks noGrp="1"/>
          </p:cNvSpPr>
          <p:nvPr>
            <p:ph type="title"/>
          </p:nvPr>
        </p:nvSpPr>
        <p:spPr>
          <a:xfrm>
            <a:off x="550864" y="1196975"/>
            <a:ext cx="11090274" cy="443198"/>
          </a:xfrm>
        </p:spPr>
        <p:txBody>
          <a:bodyPr/>
          <a:lstStyle/>
          <a:p>
            <a:r>
              <a:rPr lang="en-US" dirty="0"/>
              <a:t>Executive Summary – TFC Process</a:t>
            </a:r>
            <a:endParaRPr lang="de-DE" dirty="0"/>
          </a:p>
        </p:txBody>
      </p:sp>
      <p:sp>
        <p:nvSpPr>
          <p:cNvPr id="3" name="Content Placeholder 2">
            <a:extLst>
              <a:ext uri="{FF2B5EF4-FFF2-40B4-BE49-F238E27FC236}">
                <a16:creationId xmlns:a16="http://schemas.microsoft.com/office/drawing/2014/main" id="{35DE09BC-7834-453B-ABA5-1CBFD2C7C885}"/>
              </a:ext>
            </a:extLst>
          </p:cNvPr>
          <p:cNvSpPr>
            <a:spLocks noGrp="1"/>
          </p:cNvSpPr>
          <p:nvPr>
            <p:ph idx="1"/>
          </p:nvPr>
        </p:nvSpPr>
        <p:spPr/>
        <p:txBody>
          <a:bodyPr/>
          <a:lstStyle/>
          <a:p>
            <a:pPr>
              <a:lnSpc>
                <a:spcPct val="150000"/>
              </a:lnSpc>
            </a:pPr>
            <a:r>
              <a:rPr lang="en-US" b="1" dirty="0"/>
              <a:t>Standard</a:t>
            </a:r>
            <a:r>
              <a:rPr lang="en-US" dirty="0"/>
              <a:t>:  No standard. Defined in VSPP and Part of VS100 Tasks	</a:t>
            </a:r>
          </a:p>
          <a:p>
            <a:pPr>
              <a:lnSpc>
                <a:spcPct val="150000"/>
              </a:lnSpc>
            </a:pPr>
            <a:r>
              <a:rPr lang="en-US" b="1" dirty="0"/>
              <a:t>Responsibility of</a:t>
            </a:r>
            <a:r>
              <a:rPr lang="en-US" dirty="0"/>
              <a:t>:  Purchasing and SQ</a:t>
            </a:r>
          </a:p>
          <a:p>
            <a:pPr>
              <a:lnSpc>
                <a:spcPct val="150000"/>
              </a:lnSpc>
            </a:pPr>
            <a:r>
              <a:rPr lang="en-US" b="1" dirty="0"/>
              <a:t>Purpose</a:t>
            </a:r>
            <a:r>
              <a:rPr lang="en-US" dirty="0"/>
              <a:t>:  To secure component feasibility in manufacturability, quality, packaging definition and timing</a:t>
            </a:r>
          </a:p>
          <a:p>
            <a:pPr>
              <a:lnSpc>
                <a:spcPct val="150000"/>
              </a:lnSpc>
            </a:pPr>
            <a:r>
              <a:rPr lang="en-US" b="1" dirty="0"/>
              <a:t>Why</a:t>
            </a:r>
            <a:r>
              <a:rPr lang="en-US" dirty="0"/>
              <a:t>:  It is an important tool to minimize any risk associated with the launch of new components. </a:t>
            </a:r>
          </a:p>
          <a:p>
            <a:pPr>
              <a:lnSpc>
                <a:spcPct val="150000"/>
              </a:lnSpc>
            </a:pPr>
            <a:r>
              <a:rPr lang="en-US" b="1" dirty="0"/>
              <a:t>What TFC need to do</a:t>
            </a:r>
            <a:r>
              <a:rPr lang="en-US" dirty="0"/>
              <a:t>: Understand the basics and importance of TFC. To make sure that issues identified during the TFC are addressed properly and on time by the cross-functional team.</a:t>
            </a:r>
          </a:p>
          <a:p>
            <a:pPr>
              <a:lnSpc>
                <a:spcPct val="150000"/>
              </a:lnSpc>
            </a:pPr>
            <a:r>
              <a:rPr lang="en-US" b="1" dirty="0"/>
              <a:t>Project Risk due to non-compliance</a:t>
            </a:r>
            <a:r>
              <a:rPr lang="en-US" dirty="0"/>
              <a:t>:  Delays and Quality issues (NCMs and Cat A)</a:t>
            </a:r>
          </a:p>
        </p:txBody>
      </p:sp>
      <p:sp>
        <p:nvSpPr>
          <p:cNvPr id="5" name="Date Placeholder 4">
            <a:extLst>
              <a:ext uri="{FF2B5EF4-FFF2-40B4-BE49-F238E27FC236}">
                <a16:creationId xmlns:a16="http://schemas.microsoft.com/office/drawing/2014/main" id="{4EDA1462-3C13-46CD-AD73-3C719B7B1C7C}"/>
              </a:ext>
            </a:extLst>
          </p:cNvPr>
          <p:cNvSpPr>
            <a:spLocks noGrp="1"/>
          </p:cNvSpPr>
          <p:nvPr>
            <p:ph type="dt" sz="half" idx="14"/>
          </p:nvPr>
        </p:nvSpPr>
        <p:spPr>
          <a:xfrm>
            <a:off x="550863" y="6665884"/>
            <a:ext cx="787075" cy="123111"/>
          </a:xfrm>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340BA56E-BB1B-4E8A-8F0B-29251D680138}"/>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1858F642-564D-46A8-9085-CD9A5E2810E3}"/>
              </a:ext>
            </a:extLst>
          </p:cNvPr>
          <p:cNvSpPr>
            <a:spLocks noGrp="1"/>
          </p:cNvSpPr>
          <p:nvPr>
            <p:ph type="sldNum" sz="quarter" idx="16"/>
          </p:nvPr>
        </p:nvSpPr>
        <p:spPr/>
        <p:txBody>
          <a:bodyPr/>
          <a:lstStyle/>
          <a:p>
            <a:fld id="{07CEE681-EA8A-4B77-829B-1539858EA44F}" type="slidenum">
              <a:rPr lang="en-US" smtClean="0"/>
              <a:pPr/>
              <a:t>3</a:t>
            </a:fld>
            <a:endParaRPr lang="en-US" dirty="0"/>
          </a:p>
        </p:txBody>
      </p:sp>
    </p:spTree>
    <p:extLst>
      <p:ext uri="{BB962C8B-B14F-4D97-AF65-F5344CB8AC3E}">
        <p14:creationId xmlns:p14="http://schemas.microsoft.com/office/powerpoint/2010/main" val="312350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F3E-F2E9-4416-B80F-BE8A6CF00E97}"/>
              </a:ext>
            </a:extLst>
          </p:cNvPr>
          <p:cNvSpPr>
            <a:spLocks noGrp="1"/>
          </p:cNvSpPr>
          <p:nvPr>
            <p:ph type="title"/>
          </p:nvPr>
        </p:nvSpPr>
        <p:spPr/>
        <p:txBody>
          <a:bodyPr/>
          <a:lstStyle/>
          <a:p>
            <a:r>
              <a:rPr lang="en-US" dirty="0"/>
              <a:t>VSPP</a:t>
            </a:r>
            <a:endParaRPr lang="de-DE" dirty="0"/>
          </a:p>
        </p:txBody>
      </p:sp>
      <p:sp>
        <p:nvSpPr>
          <p:cNvPr id="4" name="Text Placeholder 3">
            <a:extLst>
              <a:ext uri="{FF2B5EF4-FFF2-40B4-BE49-F238E27FC236}">
                <a16:creationId xmlns:a16="http://schemas.microsoft.com/office/drawing/2014/main" id="{114CE2CE-C0F6-4D62-B485-7ED52EB6B401}"/>
              </a:ext>
            </a:extLst>
          </p:cNvPr>
          <p:cNvSpPr>
            <a:spLocks noGrp="1"/>
          </p:cNvSpPr>
          <p:nvPr>
            <p:ph type="body" sz="quarter" idx="13"/>
          </p:nvPr>
        </p:nvSpPr>
        <p:spPr/>
        <p:txBody>
          <a:bodyPr/>
          <a:lstStyle/>
          <a:p>
            <a:r>
              <a:rPr lang="de-DE" dirty="0"/>
              <a:t>Submodule 3.2 TFC </a:t>
            </a:r>
            <a:r>
              <a:rPr lang="de-DE" dirty="0" err="1"/>
              <a:t>Process</a:t>
            </a:r>
            <a:endParaRPr lang="de-DE" dirty="0"/>
          </a:p>
        </p:txBody>
      </p:sp>
      <p:sp>
        <p:nvSpPr>
          <p:cNvPr id="5" name="Date Placeholder 4">
            <a:extLst>
              <a:ext uri="{FF2B5EF4-FFF2-40B4-BE49-F238E27FC236}">
                <a16:creationId xmlns:a16="http://schemas.microsoft.com/office/drawing/2014/main" id="{01328EB6-A00A-4483-8F74-819D72C48427}"/>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BA670D0B-7C9A-48DE-8DE6-D953CC07233E}"/>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DDC6EB8B-EECD-4501-9FE1-0E3B046ED6D9}"/>
              </a:ext>
            </a:extLst>
          </p:cNvPr>
          <p:cNvSpPr>
            <a:spLocks noGrp="1"/>
          </p:cNvSpPr>
          <p:nvPr>
            <p:ph type="sldNum" sz="quarter" idx="16"/>
          </p:nvPr>
        </p:nvSpPr>
        <p:spPr/>
        <p:txBody>
          <a:bodyPr/>
          <a:lstStyle/>
          <a:p>
            <a:fld id="{07CEE681-EA8A-4B77-829B-1539858EA44F}" type="slidenum">
              <a:rPr lang="en-US" smtClean="0"/>
              <a:pPr/>
              <a:t>4</a:t>
            </a:fld>
            <a:endParaRPr lang="en-US" dirty="0"/>
          </a:p>
        </p:txBody>
      </p:sp>
      <p:graphicFrame>
        <p:nvGraphicFramePr>
          <p:cNvPr id="11" name="Table 10">
            <a:extLst>
              <a:ext uri="{FF2B5EF4-FFF2-40B4-BE49-F238E27FC236}">
                <a16:creationId xmlns:a16="http://schemas.microsoft.com/office/drawing/2014/main" id="{D4A06AA7-4358-4402-A669-0574C4FF6725}"/>
              </a:ext>
            </a:extLst>
          </p:cNvPr>
          <p:cNvGraphicFramePr>
            <a:graphicFrameLocks noGrp="1"/>
          </p:cNvGraphicFramePr>
          <p:nvPr>
            <p:extLst>
              <p:ext uri="{D42A27DB-BD31-4B8C-83A1-F6EECF244321}">
                <p14:modId xmlns:p14="http://schemas.microsoft.com/office/powerpoint/2010/main" val="471487740"/>
              </p:ext>
            </p:extLst>
          </p:nvPr>
        </p:nvGraphicFramePr>
        <p:xfrm>
          <a:off x="523373" y="2331568"/>
          <a:ext cx="7742973" cy="884050"/>
        </p:xfrm>
        <a:graphic>
          <a:graphicData uri="http://schemas.openxmlformats.org/drawingml/2006/table">
            <a:tbl>
              <a:tblPr firstRow="1" bandRow="1">
                <a:tableStyleId>{B301B821-A1FF-4177-AEE7-76D212191A09}</a:tableStyleId>
              </a:tblPr>
              <a:tblGrid>
                <a:gridCol w="473228">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6118278">
                  <a:extLst>
                    <a:ext uri="{9D8B030D-6E8A-4147-A177-3AD203B41FA5}">
                      <a16:colId xmlns:a16="http://schemas.microsoft.com/office/drawing/2014/main" val="20002"/>
                    </a:ext>
                  </a:extLst>
                </a:gridCol>
              </a:tblGrid>
              <a:tr h="326900">
                <a:tc>
                  <a:txBody>
                    <a:bodyPr/>
                    <a:lstStyle/>
                    <a:p>
                      <a:pPr algn="ctr"/>
                      <a:r>
                        <a:rPr lang="en-US" sz="1200" noProof="0" dirty="0">
                          <a:solidFill>
                            <a:schemeClr val="bg1"/>
                          </a:solidFill>
                        </a:rPr>
                        <a:t>#</a:t>
                      </a:r>
                    </a:p>
                  </a:txBody>
                  <a:tcPr anchor="ctr"/>
                </a:tc>
                <a:tc>
                  <a:txBody>
                    <a:bodyPr/>
                    <a:lstStyle/>
                    <a:p>
                      <a:r>
                        <a:rPr lang="en-US" sz="1200" noProof="0" dirty="0">
                          <a:solidFill>
                            <a:schemeClr val="bg1"/>
                          </a:solidFill>
                        </a:rPr>
                        <a:t>Sub-Module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rPr>
                        <a:t>Purpose</a:t>
                      </a:r>
                    </a:p>
                  </a:txBody>
                  <a:tcPr anchor="ctr"/>
                </a:tc>
                <a:extLst>
                  <a:ext uri="{0D108BD9-81ED-4DB2-BD59-A6C34878D82A}">
                    <a16:rowId xmlns:a16="http://schemas.microsoft.com/office/drawing/2014/main" val="10000"/>
                  </a:ext>
                </a:extLst>
              </a:tr>
              <a:tr h="557150">
                <a:tc>
                  <a:txBody>
                    <a:bodyPr/>
                    <a:lstStyle/>
                    <a:p>
                      <a:pPr algn="ctr"/>
                      <a:r>
                        <a:rPr lang="en-US" sz="1100" noProof="0" dirty="0">
                          <a:solidFill>
                            <a:srgbClr val="000000"/>
                          </a:solidFill>
                        </a:rPr>
                        <a:t>3.2</a:t>
                      </a:r>
                      <a:endParaRPr lang="en-US" sz="1100" b="1" noProof="0" dirty="0">
                        <a:solidFill>
                          <a:srgbClr val="000000"/>
                        </a:solidFill>
                      </a:endParaRPr>
                    </a:p>
                  </a:txBody>
                  <a:tcPr anchor="ctr"/>
                </a:tc>
                <a:tc>
                  <a:txBody>
                    <a:bodyPr/>
                    <a:lstStyle/>
                    <a:p>
                      <a:r>
                        <a:rPr lang="en-US" sz="1100" noProof="0" dirty="0">
                          <a:solidFill>
                            <a:srgbClr val="000000"/>
                          </a:solidFill>
                        </a:rPr>
                        <a:t>TFC</a:t>
                      </a:r>
                      <a:r>
                        <a:rPr lang="en-US" sz="1100" baseline="0" noProof="0" dirty="0">
                          <a:solidFill>
                            <a:srgbClr val="000000"/>
                          </a:solidFill>
                        </a:rPr>
                        <a:t> Process</a:t>
                      </a:r>
                      <a:endParaRPr lang="en-US" sz="1100" b="1" noProof="0" dirty="0">
                        <a:solidFill>
                          <a:srgbClr val="000000"/>
                        </a:solidFill>
                      </a:endParaRPr>
                    </a:p>
                  </a:txBody>
                  <a:tcPr anchor="ctr"/>
                </a:tc>
                <a:tc>
                  <a:txBody>
                    <a:bodyPr/>
                    <a:lstStyle/>
                    <a:p>
                      <a:r>
                        <a:rPr lang="en-US" sz="1100" noProof="0" dirty="0">
                          <a:solidFill>
                            <a:srgbClr val="000000"/>
                          </a:solidFill>
                        </a:rPr>
                        <a:t>To secure component feasibility in manufacturability, quality, packaging definition and timing</a:t>
                      </a:r>
                      <a:endParaRPr lang="en-US" sz="1100" i="1" noProof="0" dirty="0">
                        <a:solidFill>
                          <a:srgbClr val="000000"/>
                        </a:solidFill>
                      </a:endParaRPr>
                    </a:p>
                  </a:txBody>
                  <a:tcPr anchor="ctr"/>
                </a:tc>
                <a:extLst>
                  <a:ext uri="{0D108BD9-81ED-4DB2-BD59-A6C34878D82A}">
                    <a16:rowId xmlns:a16="http://schemas.microsoft.com/office/drawing/2014/main" val="10001"/>
                  </a:ext>
                </a:extLst>
              </a:tr>
            </a:tbl>
          </a:graphicData>
        </a:graphic>
      </p:graphicFrame>
      <p:sp>
        <p:nvSpPr>
          <p:cNvPr id="14" name="Abgerundetes Rechteck 1">
            <a:extLst>
              <a:ext uri="{FF2B5EF4-FFF2-40B4-BE49-F238E27FC236}">
                <a16:creationId xmlns:a16="http://schemas.microsoft.com/office/drawing/2014/main" id="{03244CAF-0B9F-425A-B80C-0A00EA55ACAC}"/>
              </a:ext>
            </a:extLst>
          </p:cNvPr>
          <p:cNvSpPr/>
          <p:nvPr/>
        </p:nvSpPr>
        <p:spPr>
          <a:xfrm>
            <a:off x="663119" y="3643819"/>
            <a:ext cx="1298344" cy="504000"/>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000000"/>
                </a:solidFill>
              </a:rPr>
              <a:t>3.2 Team Feasibility Committment</a:t>
            </a:r>
          </a:p>
        </p:txBody>
      </p:sp>
      <p:cxnSp>
        <p:nvCxnSpPr>
          <p:cNvPr id="15" name="Straight Arrow Connector 14">
            <a:extLst>
              <a:ext uri="{FF2B5EF4-FFF2-40B4-BE49-F238E27FC236}">
                <a16:creationId xmlns:a16="http://schemas.microsoft.com/office/drawing/2014/main" id="{A6E3DFDB-BBB4-4BC1-97ED-F6B7E9FDC5C1}"/>
              </a:ext>
            </a:extLst>
          </p:cNvPr>
          <p:cNvCxnSpPr>
            <a:stCxn id="14" idx="2"/>
            <a:endCxn id="19" idx="0"/>
          </p:cNvCxnSpPr>
          <p:nvPr/>
        </p:nvCxnSpPr>
        <p:spPr>
          <a:xfrm>
            <a:off x="1312291" y="4147819"/>
            <a:ext cx="2117" cy="1513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bgerundetes Rechteck 1">
            <a:extLst>
              <a:ext uri="{FF2B5EF4-FFF2-40B4-BE49-F238E27FC236}">
                <a16:creationId xmlns:a16="http://schemas.microsoft.com/office/drawing/2014/main" id="{EF67F5E1-B229-45B9-B45B-E2C00D91A388}"/>
              </a:ext>
            </a:extLst>
          </p:cNvPr>
          <p:cNvSpPr/>
          <p:nvPr/>
        </p:nvSpPr>
        <p:spPr>
          <a:xfrm>
            <a:off x="650513" y="4256186"/>
            <a:ext cx="1298344" cy="360000"/>
          </a:xfrm>
          <a:prstGeom prst="roundRect">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rgbClr val="000000"/>
                </a:solidFill>
              </a:rPr>
              <a:t>3.2.1 TFC </a:t>
            </a:r>
          </a:p>
          <a:p>
            <a:pPr algn="ctr"/>
            <a:r>
              <a:rPr lang="en-US" sz="900" dirty="0">
                <a:solidFill>
                  <a:srgbClr val="000000"/>
                </a:solidFill>
              </a:rPr>
              <a:t>(Sourcing Phase)</a:t>
            </a:r>
          </a:p>
        </p:txBody>
      </p:sp>
      <p:sp>
        <p:nvSpPr>
          <p:cNvPr id="17" name="Abgerundetes Rechteck 1">
            <a:extLst>
              <a:ext uri="{FF2B5EF4-FFF2-40B4-BE49-F238E27FC236}">
                <a16:creationId xmlns:a16="http://schemas.microsoft.com/office/drawing/2014/main" id="{9E43C3E0-909D-4A56-BEE2-B261EF3ECFF6}"/>
              </a:ext>
            </a:extLst>
          </p:cNvPr>
          <p:cNvSpPr/>
          <p:nvPr/>
        </p:nvSpPr>
        <p:spPr>
          <a:xfrm>
            <a:off x="663119" y="4724553"/>
            <a:ext cx="1298344" cy="360000"/>
          </a:xfrm>
          <a:prstGeom prst="roundRect">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rgbClr val="000000"/>
                </a:solidFill>
              </a:rPr>
              <a:t>3.2.2 TFC</a:t>
            </a:r>
          </a:p>
          <a:p>
            <a:pPr algn="ctr"/>
            <a:r>
              <a:rPr lang="en-US" sz="900" dirty="0">
                <a:solidFill>
                  <a:srgbClr val="000000"/>
                </a:solidFill>
              </a:rPr>
              <a:t>(Tool Order Phase)</a:t>
            </a:r>
          </a:p>
        </p:txBody>
      </p:sp>
      <p:sp>
        <p:nvSpPr>
          <p:cNvPr id="18" name="Abgerundetes Rechteck 1">
            <a:extLst>
              <a:ext uri="{FF2B5EF4-FFF2-40B4-BE49-F238E27FC236}">
                <a16:creationId xmlns:a16="http://schemas.microsoft.com/office/drawing/2014/main" id="{6EA79D92-24E8-4F87-937E-2A26F73A6E86}"/>
              </a:ext>
            </a:extLst>
          </p:cNvPr>
          <p:cNvSpPr/>
          <p:nvPr/>
        </p:nvSpPr>
        <p:spPr>
          <a:xfrm>
            <a:off x="665236" y="5192920"/>
            <a:ext cx="1298344" cy="360000"/>
          </a:xfrm>
          <a:prstGeom prst="roundRect">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rgbClr val="000000"/>
                </a:solidFill>
              </a:rPr>
              <a:t>3.2.3 TFC </a:t>
            </a:r>
          </a:p>
          <a:p>
            <a:pPr algn="ctr"/>
            <a:r>
              <a:rPr lang="en-US" sz="900" dirty="0">
                <a:solidFill>
                  <a:srgbClr val="000000"/>
                </a:solidFill>
              </a:rPr>
              <a:t>(SQP/PPAP Phase)</a:t>
            </a:r>
          </a:p>
        </p:txBody>
      </p:sp>
      <p:sp>
        <p:nvSpPr>
          <p:cNvPr id="19" name="Abgerundetes Rechteck 1">
            <a:extLst>
              <a:ext uri="{FF2B5EF4-FFF2-40B4-BE49-F238E27FC236}">
                <a16:creationId xmlns:a16="http://schemas.microsoft.com/office/drawing/2014/main" id="{57342224-D94E-40E8-BDF8-307C371346AD}"/>
              </a:ext>
            </a:extLst>
          </p:cNvPr>
          <p:cNvSpPr/>
          <p:nvPr/>
        </p:nvSpPr>
        <p:spPr>
          <a:xfrm>
            <a:off x="665236" y="5661288"/>
            <a:ext cx="1298344" cy="360000"/>
          </a:xfrm>
          <a:prstGeom prst="roundRect">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rgbClr val="000000"/>
                </a:solidFill>
              </a:rPr>
              <a:t>3.2.4 TFC</a:t>
            </a:r>
          </a:p>
          <a:p>
            <a:pPr algn="ctr"/>
            <a:r>
              <a:rPr lang="en-US" sz="900" dirty="0">
                <a:solidFill>
                  <a:srgbClr val="000000"/>
                </a:solidFill>
              </a:rPr>
              <a:t>(Serial Phase)</a:t>
            </a:r>
          </a:p>
        </p:txBody>
      </p:sp>
      <p:sp>
        <p:nvSpPr>
          <p:cNvPr id="22" name="Rounded Rectangle 23">
            <a:extLst>
              <a:ext uri="{FF2B5EF4-FFF2-40B4-BE49-F238E27FC236}">
                <a16:creationId xmlns:a16="http://schemas.microsoft.com/office/drawing/2014/main" id="{F18F1E61-F877-49FA-86E7-71B08C38429D}"/>
              </a:ext>
            </a:extLst>
          </p:cNvPr>
          <p:cNvSpPr/>
          <p:nvPr/>
        </p:nvSpPr>
        <p:spPr>
          <a:xfrm>
            <a:off x="535818" y="3519296"/>
            <a:ext cx="1527734" cy="2611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rgbClr val="FFFFFF"/>
              </a:solidFill>
            </a:endParaRPr>
          </a:p>
        </p:txBody>
      </p:sp>
      <p:graphicFrame>
        <p:nvGraphicFramePr>
          <p:cNvPr id="24" name="Table 23">
            <a:extLst>
              <a:ext uri="{FF2B5EF4-FFF2-40B4-BE49-F238E27FC236}">
                <a16:creationId xmlns:a16="http://schemas.microsoft.com/office/drawing/2014/main" id="{44CCC1E7-4935-4161-B0F0-EFD82136D00A}"/>
              </a:ext>
            </a:extLst>
          </p:cNvPr>
          <p:cNvGraphicFramePr>
            <a:graphicFrameLocks noGrp="1"/>
          </p:cNvGraphicFramePr>
          <p:nvPr>
            <p:extLst>
              <p:ext uri="{D42A27DB-BD31-4B8C-83A1-F6EECF244321}">
                <p14:modId xmlns:p14="http://schemas.microsoft.com/office/powerpoint/2010/main" val="3949786229"/>
              </p:ext>
            </p:extLst>
          </p:nvPr>
        </p:nvGraphicFramePr>
        <p:xfrm>
          <a:off x="8455547" y="2331569"/>
          <a:ext cx="3185591" cy="887095"/>
        </p:xfrm>
        <a:graphic>
          <a:graphicData uri="http://schemas.openxmlformats.org/drawingml/2006/table">
            <a:tbl>
              <a:tblPr firstRow="1" bandRow="1">
                <a:tableStyleId>{B301B821-A1FF-4177-AEE7-76D212191A09}</a:tableStyleId>
              </a:tblPr>
              <a:tblGrid>
                <a:gridCol w="3185591">
                  <a:extLst>
                    <a:ext uri="{9D8B030D-6E8A-4147-A177-3AD203B41FA5}">
                      <a16:colId xmlns:a16="http://schemas.microsoft.com/office/drawing/2014/main" val="20000"/>
                    </a:ext>
                  </a:extLst>
                </a:gridCol>
              </a:tblGrid>
              <a:tr h="322560">
                <a:tc>
                  <a:txBody>
                    <a:bodyPr/>
                    <a:lstStyle/>
                    <a:p>
                      <a:pPr>
                        <a:lnSpc>
                          <a:spcPct val="150000"/>
                        </a:lnSpc>
                      </a:pPr>
                      <a:r>
                        <a:rPr lang="en-US" sz="1200" noProof="0" dirty="0">
                          <a:solidFill>
                            <a:schemeClr val="bg1"/>
                          </a:solidFill>
                        </a:rPr>
                        <a:t>Process</a:t>
                      </a:r>
                      <a:r>
                        <a:rPr lang="en-US" sz="1200" baseline="0" noProof="0" dirty="0">
                          <a:solidFill>
                            <a:schemeClr val="bg1"/>
                          </a:solidFill>
                        </a:rPr>
                        <a:t> Owner</a:t>
                      </a:r>
                      <a:endParaRPr lang="en-US" sz="1200" noProof="0" dirty="0">
                        <a:solidFill>
                          <a:schemeClr val="bg1"/>
                        </a:solidFill>
                      </a:endParaRPr>
                    </a:p>
                  </a:txBody>
                  <a:tcPr/>
                </a:tc>
                <a:extLst>
                  <a:ext uri="{0D108BD9-81ED-4DB2-BD59-A6C34878D82A}">
                    <a16:rowId xmlns:a16="http://schemas.microsoft.com/office/drawing/2014/main" val="10000"/>
                  </a:ext>
                </a:extLst>
              </a:tr>
              <a:tr h="520099">
                <a:tc>
                  <a:txBody>
                    <a:bodyPr/>
                    <a:lstStyle/>
                    <a:p>
                      <a:pPr marL="177800" indent="-177800">
                        <a:lnSpc>
                          <a:spcPct val="150000"/>
                        </a:lnSpc>
                        <a:buFont typeface="Arial" panose="020B0604020202020204" pitchFamily="34" charset="0"/>
                        <a:buChar char="•"/>
                      </a:pPr>
                      <a:r>
                        <a:rPr lang="en-US" sz="1100" noProof="0" dirty="0">
                          <a:solidFill>
                            <a:srgbClr val="000000"/>
                          </a:solidFill>
                        </a:rPr>
                        <a:t>Project Buyer (Sourcing and Tool</a:t>
                      </a:r>
                      <a:r>
                        <a:rPr lang="en-US" sz="1100" baseline="0" noProof="0" dirty="0">
                          <a:solidFill>
                            <a:srgbClr val="000000"/>
                          </a:solidFill>
                        </a:rPr>
                        <a:t> Order phase)</a:t>
                      </a:r>
                    </a:p>
                    <a:p>
                      <a:pPr marL="177800" indent="-177800">
                        <a:lnSpc>
                          <a:spcPct val="150000"/>
                        </a:lnSpc>
                        <a:buFont typeface="Arial" panose="020B0604020202020204" pitchFamily="34" charset="0"/>
                        <a:buChar char="•"/>
                      </a:pPr>
                      <a:r>
                        <a:rPr lang="en-US" sz="1100" baseline="0" noProof="0" dirty="0">
                          <a:solidFill>
                            <a:srgbClr val="000000"/>
                          </a:solidFill>
                        </a:rPr>
                        <a:t>Project SQ (PPAP Phase)</a:t>
                      </a:r>
                    </a:p>
                  </a:txBody>
                  <a:tcPr anchor="ctr"/>
                </a:tc>
                <a:extLst>
                  <a:ext uri="{0D108BD9-81ED-4DB2-BD59-A6C34878D82A}">
                    <a16:rowId xmlns:a16="http://schemas.microsoft.com/office/drawing/2014/main" val="10001"/>
                  </a:ext>
                </a:extLst>
              </a:tr>
            </a:tbl>
          </a:graphicData>
        </a:graphic>
      </p:graphicFrame>
      <p:graphicFrame>
        <p:nvGraphicFramePr>
          <p:cNvPr id="29" name="Table 28">
            <a:extLst>
              <a:ext uri="{FF2B5EF4-FFF2-40B4-BE49-F238E27FC236}">
                <a16:creationId xmlns:a16="http://schemas.microsoft.com/office/drawing/2014/main" id="{894C37CC-513F-41B7-9E29-95105746E613}"/>
              </a:ext>
            </a:extLst>
          </p:cNvPr>
          <p:cNvGraphicFramePr>
            <a:graphicFrameLocks noGrp="1"/>
          </p:cNvGraphicFramePr>
          <p:nvPr>
            <p:extLst>
              <p:ext uri="{D42A27DB-BD31-4B8C-83A1-F6EECF244321}">
                <p14:modId xmlns:p14="http://schemas.microsoft.com/office/powerpoint/2010/main" val="400268415"/>
              </p:ext>
            </p:extLst>
          </p:nvPr>
        </p:nvGraphicFramePr>
        <p:xfrm>
          <a:off x="2256348" y="3537796"/>
          <a:ext cx="9399834" cy="2592710"/>
        </p:xfrm>
        <a:graphic>
          <a:graphicData uri="http://schemas.openxmlformats.org/drawingml/2006/table">
            <a:tbl>
              <a:tblPr firstRow="1" bandRow="1">
                <a:tableStyleId>{B301B821-A1FF-4177-AEE7-76D212191A09}</a:tableStyleId>
              </a:tblPr>
              <a:tblGrid>
                <a:gridCol w="788010">
                  <a:extLst>
                    <a:ext uri="{9D8B030D-6E8A-4147-A177-3AD203B41FA5}">
                      <a16:colId xmlns:a16="http://schemas.microsoft.com/office/drawing/2014/main" val="20000"/>
                    </a:ext>
                  </a:extLst>
                </a:gridCol>
                <a:gridCol w="2476603">
                  <a:extLst>
                    <a:ext uri="{9D8B030D-6E8A-4147-A177-3AD203B41FA5}">
                      <a16:colId xmlns:a16="http://schemas.microsoft.com/office/drawing/2014/main" val="20001"/>
                    </a:ext>
                  </a:extLst>
                </a:gridCol>
                <a:gridCol w="6135221">
                  <a:extLst>
                    <a:ext uri="{9D8B030D-6E8A-4147-A177-3AD203B41FA5}">
                      <a16:colId xmlns:a16="http://schemas.microsoft.com/office/drawing/2014/main" val="20002"/>
                    </a:ext>
                  </a:extLst>
                </a:gridCol>
              </a:tblGrid>
              <a:tr h="326900">
                <a:tc>
                  <a:txBody>
                    <a:bodyPr/>
                    <a:lstStyle/>
                    <a:p>
                      <a:pPr algn="ctr"/>
                      <a:r>
                        <a:rPr lang="en-US" sz="1200" noProof="0" dirty="0">
                          <a:solidFill>
                            <a:schemeClr val="bg1"/>
                          </a:solidFill>
                        </a:rPr>
                        <a:t>#</a:t>
                      </a:r>
                    </a:p>
                  </a:txBody>
                  <a:tcPr anchor="ctr"/>
                </a:tc>
                <a:tc>
                  <a:txBody>
                    <a:bodyPr/>
                    <a:lstStyle/>
                    <a:p>
                      <a:r>
                        <a:rPr lang="en-US" sz="1200" noProof="0" dirty="0">
                          <a:solidFill>
                            <a:schemeClr val="bg1"/>
                          </a:solidFill>
                        </a:rPr>
                        <a:t>TFC Phases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rPr>
                        <a:t>Deliverables</a:t>
                      </a:r>
                    </a:p>
                  </a:txBody>
                  <a:tcPr anchor="ctr"/>
                </a:tc>
                <a:extLst>
                  <a:ext uri="{0D108BD9-81ED-4DB2-BD59-A6C34878D82A}">
                    <a16:rowId xmlns:a16="http://schemas.microsoft.com/office/drawing/2014/main" val="10000"/>
                  </a:ext>
                </a:extLst>
              </a:tr>
              <a:tr h="557150">
                <a:tc>
                  <a:txBody>
                    <a:bodyPr/>
                    <a:lstStyle/>
                    <a:p>
                      <a:pPr algn="ctr"/>
                      <a:r>
                        <a:rPr lang="en-US" sz="1100" noProof="0" dirty="0">
                          <a:solidFill>
                            <a:srgbClr val="000000"/>
                          </a:solidFill>
                        </a:rPr>
                        <a:t>3.2.1</a:t>
                      </a:r>
                      <a:endParaRPr lang="en-US" sz="1100" b="1" noProof="0" dirty="0">
                        <a:solidFill>
                          <a:srgbClr val="000000"/>
                        </a:solidFill>
                      </a:endParaRPr>
                    </a:p>
                  </a:txBody>
                  <a:tcPr anchor="ctr"/>
                </a:tc>
                <a:tc>
                  <a:txBody>
                    <a:bodyPr/>
                    <a:lstStyle/>
                    <a:p>
                      <a:r>
                        <a:rPr lang="en-US" sz="1100" noProof="0" dirty="0">
                          <a:solidFill>
                            <a:srgbClr val="000000"/>
                          </a:solidFill>
                        </a:rPr>
                        <a:t>TFC</a:t>
                      </a:r>
                      <a:r>
                        <a:rPr lang="en-US" sz="1100" baseline="0" noProof="0" dirty="0">
                          <a:solidFill>
                            <a:srgbClr val="000000"/>
                          </a:solidFill>
                        </a:rPr>
                        <a:t> (Sourcing Phase) </a:t>
                      </a:r>
                      <a:endParaRPr lang="en-US" sz="1100" b="1" noProof="0" dirty="0">
                        <a:solidFill>
                          <a:srgbClr val="000000"/>
                        </a:solidFill>
                      </a:endParaRPr>
                    </a:p>
                  </a:txBody>
                  <a:tcPr anchor="ctr"/>
                </a:tc>
                <a:tc>
                  <a:txBody>
                    <a:bodyPr/>
                    <a:lstStyle/>
                    <a:p>
                      <a:r>
                        <a:rPr lang="en-US" sz="1100" noProof="0" dirty="0">
                          <a:solidFill>
                            <a:srgbClr val="000000"/>
                          </a:solidFill>
                        </a:rPr>
                        <a:t>Identify a supplier that meets requirements with no show stoppers which is OK for sourcing</a:t>
                      </a:r>
                      <a:endParaRPr lang="en-US" sz="1100" i="1" noProof="0" dirty="0">
                        <a:solidFill>
                          <a:srgbClr val="000000"/>
                        </a:solidFill>
                      </a:endParaRPr>
                    </a:p>
                  </a:txBody>
                  <a:tcPr anchor="ctr"/>
                </a:tc>
                <a:extLst>
                  <a:ext uri="{0D108BD9-81ED-4DB2-BD59-A6C34878D82A}">
                    <a16:rowId xmlns:a16="http://schemas.microsoft.com/office/drawing/2014/main" val="10001"/>
                  </a:ext>
                </a:extLst>
              </a:tr>
              <a:tr h="557150">
                <a:tc>
                  <a:txBody>
                    <a:bodyPr/>
                    <a:lstStyle/>
                    <a:p>
                      <a:pPr algn="ctr"/>
                      <a:r>
                        <a:rPr lang="en-US" sz="1100" noProof="0" dirty="0">
                          <a:solidFill>
                            <a:srgbClr val="000000"/>
                          </a:solidFill>
                        </a:rPr>
                        <a:t>3.2.2</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TFC</a:t>
                      </a:r>
                      <a:r>
                        <a:rPr lang="en-US" sz="1100" baseline="0" noProof="0" dirty="0">
                          <a:solidFill>
                            <a:srgbClr val="000000"/>
                          </a:solidFill>
                        </a:rPr>
                        <a:t> (Tool Order Phase)</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Get the commitment from the supplier and </a:t>
                      </a:r>
                      <a:r>
                        <a:rPr lang="en-US" sz="1100" noProof="0" dirty="0" err="1">
                          <a:solidFill>
                            <a:srgbClr val="000000"/>
                          </a:solidFill>
                        </a:rPr>
                        <a:t>Veoneer</a:t>
                      </a:r>
                      <a:r>
                        <a:rPr lang="en-US" sz="1100" noProof="0" dirty="0">
                          <a:solidFill>
                            <a:srgbClr val="000000"/>
                          </a:solidFill>
                        </a:rPr>
                        <a:t> cross functional team regarding feasibility in manufacturability, quality, packaging definition and timing in order to minimize any risk and cost avoidance upfront. </a:t>
                      </a:r>
                      <a:endParaRPr lang="en-US" sz="1100" noProof="0" dirty="0">
                        <a:solidFill>
                          <a:srgbClr val="000000"/>
                        </a:solidFill>
                        <a:highlight>
                          <a:srgbClr val="FFFF00"/>
                        </a:highlight>
                      </a:endParaRPr>
                    </a:p>
                  </a:txBody>
                  <a:tcPr anchor="ctr">
                    <a:solidFill>
                      <a:srgbClr val="E7E7E7"/>
                    </a:solidFill>
                  </a:tcPr>
                </a:tc>
                <a:extLst>
                  <a:ext uri="{0D108BD9-81ED-4DB2-BD59-A6C34878D82A}">
                    <a16:rowId xmlns:a16="http://schemas.microsoft.com/office/drawing/2014/main" val="2346084141"/>
                  </a:ext>
                </a:extLst>
              </a:tr>
              <a:tr h="557150">
                <a:tc>
                  <a:txBody>
                    <a:bodyPr/>
                    <a:lstStyle/>
                    <a:p>
                      <a:pPr algn="ctr"/>
                      <a:r>
                        <a:rPr lang="en-US" sz="1100" noProof="0" dirty="0">
                          <a:solidFill>
                            <a:srgbClr val="000000"/>
                          </a:solidFill>
                        </a:rPr>
                        <a:t>3.2.3</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TFC </a:t>
                      </a:r>
                      <a:r>
                        <a:rPr lang="en-US" sz="1100" baseline="0" noProof="0" dirty="0">
                          <a:solidFill>
                            <a:srgbClr val="000000"/>
                          </a:solidFill>
                        </a:rPr>
                        <a:t>(SQP/PPAP Phase)</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Complete all agreed actions to obtain Full PPAP Approval. </a:t>
                      </a:r>
                      <a:endParaRPr lang="en-US" sz="1100" i="1" noProof="0" dirty="0">
                        <a:solidFill>
                          <a:srgbClr val="000000"/>
                        </a:solidFill>
                      </a:endParaRPr>
                    </a:p>
                  </a:txBody>
                  <a:tcPr anchor="ctr">
                    <a:solidFill>
                      <a:srgbClr val="E7E7E7"/>
                    </a:solidFill>
                  </a:tcPr>
                </a:tc>
                <a:extLst>
                  <a:ext uri="{0D108BD9-81ED-4DB2-BD59-A6C34878D82A}">
                    <a16:rowId xmlns:a16="http://schemas.microsoft.com/office/drawing/2014/main" val="1318737974"/>
                  </a:ext>
                </a:extLst>
              </a:tr>
              <a:tr h="557150">
                <a:tc>
                  <a:txBody>
                    <a:bodyPr/>
                    <a:lstStyle/>
                    <a:p>
                      <a:pPr algn="ctr"/>
                      <a:r>
                        <a:rPr lang="en-US" sz="1100" noProof="0" dirty="0">
                          <a:solidFill>
                            <a:srgbClr val="000000"/>
                          </a:solidFill>
                        </a:rPr>
                        <a:t>3.2.4</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TFC</a:t>
                      </a:r>
                      <a:r>
                        <a:rPr lang="en-US" sz="1100" baseline="0" noProof="0" dirty="0">
                          <a:solidFill>
                            <a:srgbClr val="000000"/>
                          </a:solidFill>
                        </a:rPr>
                        <a:t> (Serial Phase)</a:t>
                      </a:r>
                      <a:endParaRPr lang="en-US" sz="1100" b="1" noProof="0" dirty="0">
                        <a:solidFill>
                          <a:srgbClr val="000000"/>
                        </a:solidFill>
                      </a:endParaRPr>
                    </a:p>
                  </a:txBody>
                  <a:tcPr anchor="ctr">
                    <a:solidFill>
                      <a:srgbClr val="E7E7E7"/>
                    </a:solidFill>
                  </a:tcPr>
                </a:tc>
                <a:tc>
                  <a:txBody>
                    <a:bodyPr/>
                    <a:lstStyle/>
                    <a:p>
                      <a:r>
                        <a:rPr lang="en-US" sz="1100" noProof="0" dirty="0">
                          <a:solidFill>
                            <a:srgbClr val="000000"/>
                          </a:solidFill>
                        </a:rPr>
                        <a:t>Similar as previous three steps but a serial phase. </a:t>
                      </a:r>
                      <a:endParaRPr lang="en-US" sz="1100" i="1" noProof="0" dirty="0">
                        <a:solidFill>
                          <a:srgbClr val="000000"/>
                        </a:solidFill>
                      </a:endParaRPr>
                    </a:p>
                  </a:txBody>
                  <a:tcPr anchor="ctr">
                    <a:solidFill>
                      <a:srgbClr val="E7E7E7"/>
                    </a:solidFill>
                  </a:tcPr>
                </a:tc>
                <a:extLst>
                  <a:ext uri="{0D108BD9-81ED-4DB2-BD59-A6C34878D82A}">
                    <a16:rowId xmlns:a16="http://schemas.microsoft.com/office/drawing/2014/main" val="1487727708"/>
                  </a:ext>
                </a:extLst>
              </a:tr>
            </a:tbl>
          </a:graphicData>
        </a:graphic>
      </p:graphicFrame>
    </p:spTree>
    <p:extLst>
      <p:ext uri="{BB962C8B-B14F-4D97-AF65-F5344CB8AC3E}">
        <p14:creationId xmlns:p14="http://schemas.microsoft.com/office/powerpoint/2010/main" val="241556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02C3-A6EE-47EF-A2CA-6C7399E0E511}"/>
              </a:ext>
            </a:extLst>
          </p:cNvPr>
          <p:cNvSpPr>
            <a:spLocks noGrp="1"/>
          </p:cNvSpPr>
          <p:nvPr>
            <p:ph type="title"/>
          </p:nvPr>
        </p:nvSpPr>
        <p:spPr/>
        <p:txBody>
          <a:bodyPr/>
          <a:lstStyle/>
          <a:p>
            <a:r>
              <a:rPr lang="en-US" dirty="0"/>
              <a:t>TFC Participants</a:t>
            </a:r>
            <a:endParaRPr lang="de-DE" dirty="0"/>
          </a:p>
        </p:txBody>
      </p:sp>
      <p:sp>
        <p:nvSpPr>
          <p:cNvPr id="3" name="Content Placeholder 2">
            <a:extLst>
              <a:ext uri="{FF2B5EF4-FFF2-40B4-BE49-F238E27FC236}">
                <a16:creationId xmlns:a16="http://schemas.microsoft.com/office/drawing/2014/main" id="{58F6FA1A-B288-4D55-8BEF-5E5701B7CE04}"/>
              </a:ext>
            </a:extLst>
          </p:cNvPr>
          <p:cNvSpPr>
            <a:spLocks noGrp="1"/>
          </p:cNvSpPr>
          <p:nvPr>
            <p:ph idx="1"/>
          </p:nvPr>
        </p:nvSpPr>
        <p:spPr>
          <a:xfrm>
            <a:off x="1343424" y="2781288"/>
            <a:ext cx="3600448" cy="3240000"/>
          </a:xfrm>
        </p:spPr>
        <p:txBody>
          <a:bodyPr/>
          <a:lstStyle/>
          <a:p>
            <a:r>
              <a:rPr lang="en-US" dirty="0"/>
              <a:t>Veoneer – Project Buyer</a:t>
            </a:r>
          </a:p>
          <a:p>
            <a:r>
              <a:rPr lang="en-US" dirty="0"/>
              <a:t>Veoneer - Project SQ</a:t>
            </a:r>
          </a:p>
          <a:p>
            <a:r>
              <a:rPr lang="en-US" dirty="0"/>
              <a:t>Veoneer - Engineer (D or E)</a:t>
            </a:r>
          </a:p>
          <a:p>
            <a:r>
              <a:rPr lang="en-US" dirty="0"/>
              <a:t>Supplier - Representative(s) </a:t>
            </a:r>
          </a:p>
          <a:p>
            <a:pPr marL="0" indent="0">
              <a:buNone/>
            </a:pPr>
            <a:r>
              <a:rPr lang="en-US" sz="1400" dirty="0"/>
              <a:t>      (covering functions: Engineering, Tooling, </a:t>
            </a:r>
          </a:p>
          <a:p>
            <a:pPr marL="0" indent="0">
              <a:buNone/>
            </a:pPr>
            <a:r>
              <a:rPr lang="en-US" sz="1400" dirty="0"/>
              <a:t>       Quality, Account Management, Sales)</a:t>
            </a:r>
          </a:p>
        </p:txBody>
      </p:sp>
      <p:sp>
        <p:nvSpPr>
          <p:cNvPr id="5" name="Date Placeholder 4">
            <a:extLst>
              <a:ext uri="{FF2B5EF4-FFF2-40B4-BE49-F238E27FC236}">
                <a16:creationId xmlns:a16="http://schemas.microsoft.com/office/drawing/2014/main" id="{AD106263-E386-49F0-971B-1767987662E0}"/>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8D602F2B-3BCF-4477-B626-45C2B169E0F5}"/>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0AC10A73-ABD2-4425-8E4E-268FE29A2E4B}"/>
              </a:ext>
            </a:extLst>
          </p:cNvPr>
          <p:cNvSpPr>
            <a:spLocks noGrp="1"/>
          </p:cNvSpPr>
          <p:nvPr>
            <p:ph type="sldNum" sz="quarter" idx="16"/>
          </p:nvPr>
        </p:nvSpPr>
        <p:spPr/>
        <p:txBody>
          <a:bodyPr/>
          <a:lstStyle/>
          <a:p>
            <a:fld id="{07CEE681-EA8A-4B77-829B-1539858EA44F}" type="slidenum">
              <a:rPr lang="en-US" smtClean="0"/>
              <a:pPr/>
              <a:t>5</a:t>
            </a:fld>
            <a:endParaRPr lang="en-US" dirty="0"/>
          </a:p>
        </p:txBody>
      </p:sp>
      <p:sp>
        <p:nvSpPr>
          <p:cNvPr id="8" name="Content Placeholder 2">
            <a:extLst>
              <a:ext uri="{FF2B5EF4-FFF2-40B4-BE49-F238E27FC236}">
                <a16:creationId xmlns:a16="http://schemas.microsoft.com/office/drawing/2014/main" id="{DB6D3169-52A0-494B-A77E-344B6D0B12C5}"/>
              </a:ext>
            </a:extLst>
          </p:cNvPr>
          <p:cNvSpPr txBox="1">
            <a:spLocks/>
          </p:cNvSpPr>
          <p:nvPr/>
        </p:nvSpPr>
        <p:spPr bwMode="gray">
          <a:xfrm>
            <a:off x="7032056" y="2781288"/>
            <a:ext cx="3600448" cy="324000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US" dirty="0"/>
              <a:t>Veoneer – Project Manager</a:t>
            </a:r>
          </a:p>
          <a:p>
            <a:pPr>
              <a:lnSpc>
                <a:spcPts val="2000"/>
              </a:lnSpc>
            </a:pPr>
            <a:r>
              <a:rPr lang="en-US" dirty="0"/>
              <a:t>Veoneer – Tool Engineer</a:t>
            </a:r>
          </a:p>
          <a:p>
            <a:pPr>
              <a:lnSpc>
                <a:spcPts val="2000"/>
              </a:lnSpc>
            </a:pPr>
            <a:r>
              <a:rPr lang="en-US" dirty="0"/>
              <a:t>Veoneer – Logistics</a:t>
            </a:r>
          </a:p>
          <a:p>
            <a:pPr>
              <a:lnSpc>
                <a:spcPts val="2000"/>
              </a:lnSpc>
            </a:pPr>
            <a:r>
              <a:rPr lang="en-US" dirty="0"/>
              <a:t>Veoneer – Industrial Engineer</a:t>
            </a:r>
          </a:p>
          <a:p>
            <a:pPr>
              <a:lnSpc>
                <a:spcPts val="2000"/>
              </a:lnSpc>
            </a:pPr>
            <a:r>
              <a:rPr lang="en-US" dirty="0"/>
              <a:t>Veoneer – Project Quality Engineer</a:t>
            </a:r>
          </a:p>
          <a:p>
            <a:pPr>
              <a:lnSpc>
                <a:spcPts val="2000"/>
              </a:lnSpc>
            </a:pPr>
            <a:r>
              <a:rPr lang="en-US" dirty="0"/>
              <a:t>Veoneer – Raw Material Expert</a:t>
            </a:r>
          </a:p>
          <a:p>
            <a:pPr>
              <a:lnSpc>
                <a:spcPts val="2000"/>
              </a:lnSpc>
            </a:pPr>
            <a:r>
              <a:rPr lang="en-US" dirty="0"/>
              <a:t>Supplier – Tool Maker</a:t>
            </a:r>
          </a:p>
          <a:p>
            <a:pPr>
              <a:lnSpc>
                <a:spcPts val="2000"/>
              </a:lnSpc>
            </a:pPr>
            <a:r>
              <a:rPr lang="en-US" dirty="0"/>
              <a:t>Supplier – Logistics </a:t>
            </a:r>
          </a:p>
        </p:txBody>
      </p:sp>
      <p:sp>
        <p:nvSpPr>
          <p:cNvPr id="10" name="Content Placeholder 2">
            <a:extLst>
              <a:ext uri="{FF2B5EF4-FFF2-40B4-BE49-F238E27FC236}">
                <a16:creationId xmlns:a16="http://schemas.microsoft.com/office/drawing/2014/main" id="{75B476D1-AEEB-40F7-B97C-25888E12EC35}"/>
              </a:ext>
            </a:extLst>
          </p:cNvPr>
          <p:cNvSpPr txBox="1">
            <a:spLocks/>
          </p:cNvSpPr>
          <p:nvPr/>
        </p:nvSpPr>
        <p:spPr bwMode="gray">
          <a:xfrm>
            <a:off x="1343424" y="2168920"/>
            <a:ext cx="3600448" cy="54000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Participant</a:t>
            </a:r>
            <a:endParaRPr lang="en-US" sz="1400" b="1" dirty="0"/>
          </a:p>
        </p:txBody>
      </p:sp>
      <p:sp>
        <p:nvSpPr>
          <p:cNvPr id="11" name="Content Placeholder 2">
            <a:extLst>
              <a:ext uri="{FF2B5EF4-FFF2-40B4-BE49-F238E27FC236}">
                <a16:creationId xmlns:a16="http://schemas.microsoft.com/office/drawing/2014/main" id="{82608F49-C34E-411D-B247-630903B7602F}"/>
              </a:ext>
            </a:extLst>
          </p:cNvPr>
          <p:cNvSpPr txBox="1">
            <a:spLocks/>
          </p:cNvSpPr>
          <p:nvPr/>
        </p:nvSpPr>
        <p:spPr bwMode="gray">
          <a:xfrm>
            <a:off x="7032056" y="2168920"/>
            <a:ext cx="3600448" cy="54000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Support </a:t>
            </a:r>
            <a:r>
              <a:rPr lang="en-US" dirty="0"/>
              <a:t>(if necessary)</a:t>
            </a:r>
            <a:endParaRPr lang="en-US" sz="1400" dirty="0"/>
          </a:p>
        </p:txBody>
      </p:sp>
    </p:spTree>
    <p:extLst>
      <p:ext uri="{BB962C8B-B14F-4D97-AF65-F5344CB8AC3E}">
        <p14:creationId xmlns:p14="http://schemas.microsoft.com/office/powerpoint/2010/main" val="10036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056-24E7-4667-8F8C-6677F2F8D359}"/>
              </a:ext>
            </a:extLst>
          </p:cNvPr>
          <p:cNvSpPr>
            <a:spLocks noGrp="1"/>
          </p:cNvSpPr>
          <p:nvPr>
            <p:ph type="title"/>
          </p:nvPr>
        </p:nvSpPr>
        <p:spPr>
          <a:xfrm>
            <a:off x="550864" y="1196975"/>
            <a:ext cx="11090274" cy="443198"/>
          </a:xfrm>
        </p:spPr>
        <p:txBody>
          <a:bodyPr/>
          <a:lstStyle/>
          <a:p>
            <a:r>
              <a:rPr lang="en-US" dirty="0"/>
              <a:t>TFC template</a:t>
            </a:r>
            <a:endParaRPr lang="de-DE" dirty="0"/>
          </a:p>
        </p:txBody>
      </p:sp>
      <p:sp>
        <p:nvSpPr>
          <p:cNvPr id="5" name="Date Placeholder 4">
            <a:extLst>
              <a:ext uri="{FF2B5EF4-FFF2-40B4-BE49-F238E27FC236}">
                <a16:creationId xmlns:a16="http://schemas.microsoft.com/office/drawing/2014/main" id="{BA1E8917-D377-45BF-818C-2A60A195AA92}"/>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253D75B6-7B22-43ED-BB1D-0A4E35FB1983}"/>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27B057AC-9703-41CF-B8A7-12432BEE23FE}"/>
              </a:ext>
            </a:extLst>
          </p:cNvPr>
          <p:cNvSpPr>
            <a:spLocks noGrp="1"/>
          </p:cNvSpPr>
          <p:nvPr>
            <p:ph type="sldNum" sz="quarter" idx="16"/>
          </p:nvPr>
        </p:nvSpPr>
        <p:spPr/>
        <p:txBody>
          <a:bodyPr/>
          <a:lstStyle/>
          <a:p>
            <a:fld id="{07CEE681-EA8A-4B77-829B-1539858EA44F}" type="slidenum">
              <a:rPr lang="en-US" smtClean="0"/>
              <a:pPr/>
              <a:t>6</a:t>
            </a:fld>
            <a:endParaRPr lang="en-US" dirty="0"/>
          </a:p>
        </p:txBody>
      </p:sp>
      <p:grpSp>
        <p:nvGrpSpPr>
          <p:cNvPr id="3" name="Group 2">
            <a:extLst>
              <a:ext uri="{FF2B5EF4-FFF2-40B4-BE49-F238E27FC236}">
                <a16:creationId xmlns:a16="http://schemas.microsoft.com/office/drawing/2014/main" id="{A6A567FE-EAFC-48B0-BDE4-4E1214982916}"/>
              </a:ext>
            </a:extLst>
          </p:cNvPr>
          <p:cNvGrpSpPr/>
          <p:nvPr/>
        </p:nvGrpSpPr>
        <p:grpSpPr>
          <a:xfrm>
            <a:off x="969209" y="1844824"/>
            <a:ext cx="10253582" cy="4356504"/>
            <a:chOff x="479376" y="1844824"/>
            <a:chExt cx="10253582" cy="4356504"/>
          </a:xfrm>
        </p:grpSpPr>
        <p:pic>
          <p:nvPicPr>
            <p:cNvPr id="14" name="Picture 13">
              <a:extLst>
                <a:ext uri="{FF2B5EF4-FFF2-40B4-BE49-F238E27FC236}">
                  <a16:creationId xmlns:a16="http://schemas.microsoft.com/office/drawing/2014/main" id="{E77D9AC3-409B-41DB-A98F-C7834B07F4E4}"/>
                </a:ext>
              </a:extLst>
            </p:cNvPr>
            <p:cNvPicPr>
              <a:picLocks noChangeAspect="1"/>
            </p:cNvPicPr>
            <p:nvPr/>
          </p:nvPicPr>
          <p:blipFill>
            <a:blip r:embed="rId3"/>
            <a:stretch>
              <a:fillRect/>
            </a:stretch>
          </p:blipFill>
          <p:spPr>
            <a:xfrm>
              <a:off x="479376" y="1844824"/>
              <a:ext cx="6807250" cy="4320000"/>
            </a:xfrm>
            <a:prstGeom prst="rect">
              <a:avLst/>
            </a:prstGeom>
            <a:ln w="3175">
              <a:solidFill>
                <a:schemeClr val="tx1"/>
              </a:solidFill>
            </a:ln>
          </p:spPr>
        </p:pic>
        <p:sp>
          <p:nvSpPr>
            <p:cNvPr id="12" name="Rectangle 11">
              <a:extLst>
                <a:ext uri="{FF2B5EF4-FFF2-40B4-BE49-F238E27FC236}">
                  <a16:creationId xmlns:a16="http://schemas.microsoft.com/office/drawing/2014/main" id="{87FD9240-85DA-498C-959B-46A6AD8354CC}"/>
                </a:ext>
              </a:extLst>
            </p:cNvPr>
            <p:cNvSpPr/>
            <p:nvPr/>
          </p:nvSpPr>
          <p:spPr bwMode="gray">
            <a:xfrm>
              <a:off x="479376" y="3717032"/>
              <a:ext cx="4608512"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de-DE">
                <a:ln w="19050">
                  <a:solidFill>
                    <a:schemeClr val="tx1"/>
                  </a:solidFill>
                </a:ln>
              </a:endParaRPr>
            </a:p>
          </p:txBody>
        </p:sp>
        <p:sp>
          <p:nvSpPr>
            <p:cNvPr id="13" name="Rectangle 12">
              <a:extLst>
                <a:ext uri="{FF2B5EF4-FFF2-40B4-BE49-F238E27FC236}">
                  <a16:creationId xmlns:a16="http://schemas.microsoft.com/office/drawing/2014/main" id="{B8B62368-DAED-4092-8AA5-DD80BD7C08B4}"/>
                </a:ext>
              </a:extLst>
            </p:cNvPr>
            <p:cNvSpPr/>
            <p:nvPr/>
          </p:nvSpPr>
          <p:spPr bwMode="gray">
            <a:xfrm>
              <a:off x="6834107" y="3717032"/>
              <a:ext cx="452520"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de-DE"/>
            </a:p>
          </p:txBody>
        </p:sp>
        <p:pic>
          <p:nvPicPr>
            <p:cNvPr id="15" name="Picture 14">
              <a:extLst>
                <a:ext uri="{FF2B5EF4-FFF2-40B4-BE49-F238E27FC236}">
                  <a16:creationId xmlns:a16="http://schemas.microsoft.com/office/drawing/2014/main" id="{186F41C6-E3B2-4DF1-8537-F96D56DD6DF6}"/>
                </a:ext>
              </a:extLst>
            </p:cNvPr>
            <p:cNvPicPr>
              <a:picLocks noChangeAspect="1"/>
            </p:cNvPicPr>
            <p:nvPr/>
          </p:nvPicPr>
          <p:blipFill>
            <a:blip r:embed="rId4"/>
            <a:stretch>
              <a:fillRect/>
            </a:stretch>
          </p:blipFill>
          <p:spPr>
            <a:xfrm>
              <a:off x="7608168" y="1881328"/>
              <a:ext cx="3124790" cy="4320000"/>
            </a:xfrm>
            <a:prstGeom prst="rect">
              <a:avLst/>
            </a:prstGeom>
            <a:ln w="28575">
              <a:solidFill>
                <a:srgbClr val="FF0000"/>
              </a:solidFill>
            </a:ln>
          </p:spPr>
        </p:pic>
      </p:grpSp>
    </p:spTree>
    <p:extLst>
      <p:ext uri="{BB962C8B-B14F-4D97-AF65-F5344CB8AC3E}">
        <p14:creationId xmlns:p14="http://schemas.microsoft.com/office/powerpoint/2010/main" val="31747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056-24E7-4667-8F8C-6677F2F8D359}"/>
              </a:ext>
            </a:extLst>
          </p:cNvPr>
          <p:cNvSpPr>
            <a:spLocks noGrp="1"/>
          </p:cNvSpPr>
          <p:nvPr>
            <p:ph type="title"/>
          </p:nvPr>
        </p:nvSpPr>
        <p:spPr>
          <a:xfrm>
            <a:off x="550864" y="1196975"/>
            <a:ext cx="11090274" cy="443198"/>
          </a:xfrm>
        </p:spPr>
        <p:txBody>
          <a:bodyPr/>
          <a:lstStyle/>
          <a:p>
            <a:r>
              <a:rPr lang="en-US" dirty="0"/>
              <a:t>TFC flow chart</a:t>
            </a:r>
            <a:endParaRPr lang="de-DE" dirty="0"/>
          </a:p>
        </p:txBody>
      </p:sp>
      <p:sp>
        <p:nvSpPr>
          <p:cNvPr id="5" name="Date Placeholder 4">
            <a:extLst>
              <a:ext uri="{FF2B5EF4-FFF2-40B4-BE49-F238E27FC236}">
                <a16:creationId xmlns:a16="http://schemas.microsoft.com/office/drawing/2014/main" id="{BA1E8917-D377-45BF-818C-2A60A195AA92}"/>
              </a:ext>
            </a:extLst>
          </p:cNvPr>
          <p:cNvSpPr>
            <a:spLocks noGrp="1"/>
          </p:cNvSpPr>
          <p:nvPr>
            <p:ph type="dt" sz="half" idx="14"/>
          </p:nvPr>
        </p:nvSpPr>
        <p:spPr>
          <a:xfrm>
            <a:off x="550863" y="6665884"/>
            <a:ext cx="864617" cy="123111"/>
          </a:xfrm>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253D75B6-7B22-43ED-BB1D-0A4E35FB1983}"/>
              </a:ext>
            </a:extLst>
          </p:cNvPr>
          <p:cNvSpPr>
            <a:spLocks noGrp="1"/>
          </p:cNvSpPr>
          <p:nvPr>
            <p:ph type="ftr" sz="quarter" idx="15"/>
          </p:nvPr>
        </p:nvSpPr>
        <p:spPr>
          <a:xfrm>
            <a:off x="1631949" y="6665884"/>
            <a:ext cx="2519363" cy="123111"/>
          </a:xfrm>
        </p:spPr>
        <p:txBody>
          <a:bodyPr/>
          <a:lstStyle/>
          <a:p>
            <a:r>
              <a:rPr lang="en-US" dirty="0"/>
              <a:t>TFC Training</a:t>
            </a:r>
          </a:p>
        </p:txBody>
      </p:sp>
      <p:sp>
        <p:nvSpPr>
          <p:cNvPr id="7" name="Slide Number Placeholder 6">
            <a:extLst>
              <a:ext uri="{FF2B5EF4-FFF2-40B4-BE49-F238E27FC236}">
                <a16:creationId xmlns:a16="http://schemas.microsoft.com/office/drawing/2014/main" id="{27B057AC-9703-41CF-B8A7-12432BEE23FE}"/>
              </a:ext>
            </a:extLst>
          </p:cNvPr>
          <p:cNvSpPr>
            <a:spLocks noGrp="1"/>
          </p:cNvSpPr>
          <p:nvPr>
            <p:ph type="sldNum" sz="quarter" idx="16"/>
          </p:nvPr>
        </p:nvSpPr>
        <p:spPr>
          <a:xfrm>
            <a:off x="203296" y="6665884"/>
            <a:ext cx="144270" cy="123111"/>
          </a:xfrm>
        </p:spPr>
        <p:txBody>
          <a:bodyPr/>
          <a:lstStyle/>
          <a:p>
            <a:fld id="{07CEE681-EA8A-4B77-829B-1539858EA44F}" type="slidenum">
              <a:rPr lang="en-US" smtClean="0"/>
              <a:pPr/>
              <a:t>7</a:t>
            </a:fld>
            <a:endParaRPr lang="en-US" dirty="0"/>
          </a:p>
        </p:txBody>
      </p:sp>
      <p:sp>
        <p:nvSpPr>
          <p:cNvPr id="10" name="Abgerundetes Rechteck 39">
            <a:extLst>
              <a:ext uri="{FF2B5EF4-FFF2-40B4-BE49-F238E27FC236}">
                <a16:creationId xmlns:a16="http://schemas.microsoft.com/office/drawing/2014/main" id="{80E5CFFB-D210-4B0D-A952-DB92687C858D}"/>
              </a:ext>
            </a:extLst>
          </p:cNvPr>
          <p:cNvSpPr/>
          <p:nvPr/>
        </p:nvSpPr>
        <p:spPr bwMode="auto">
          <a:xfrm>
            <a:off x="1373708" y="5062547"/>
            <a:ext cx="9402812" cy="1291139"/>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1" name="Abgerundetes Rechteck 38">
            <a:extLst>
              <a:ext uri="{FF2B5EF4-FFF2-40B4-BE49-F238E27FC236}">
                <a16:creationId xmlns:a16="http://schemas.microsoft.com/office/drawing/2014/main" id="{BE1DA36B-B589-4913-B1BD-662858CA56A8}"/>
              </a:ext>
            </a:extLst>
          </p:cNvPr>
          <p:cNvSpPr/>
          <p:nvPr/>
        </p:nvSpPr>
        <p:spPr bwMode="auto">
          <a:xfrm>
            <a:off x="1373708" y="4005372"/>
            <a:ext cx="9402812" cy="908396"/>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2" name="Abgerundetes Rechteck 37">
            <a:extLst>
              <a:ext uri="{FF2B5EF4-FFF2-40B4-BE49-F238E27FC236}">
                <a16:creationId xmlns:a16="http://schemas.microsoft.com/office/drawing/2014/main" id="{9607B33E-CB7F-4589-8541-4583F488F7FD}"/>
              </a:ext>
            </a:extLst>
          </p:cNvPr>
          <p:cNvSpPr/>
          <p:nvPr/>
        </p:nvSpPr>
        <p:spPr bwMode="auto">
          <a:xfrm>
            <a:off x="1373708" y="2592040"/>
            <a:ext cx="9402812" cy="1283449"/>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3" name="Abgerundetes Rechteck 2">
            <a:extLst>
              <a:ext uri="{FF2B5EF4-FFF2-40B4-BE49-F238E27FC236}">
                <a16:creationId xmlns:a16="http://schemas.microsoft.com/office/drawing/2014/main" id="{BCE97136-4FD5-4545-A414-54E6A431C135}"/>
              </a:ext>
            </a:extLst>
          </p:cNvPr>
          <p:cNvSpPr/>
          <p:nvPr/>
        </p:nvSpPr>
        <p:spPr bwMode="auto">
          <a:xfrm>
            <a:off x="2961972" y="406573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meeting / call</a:t>
            </a:r>
          </a:p>
          <a:p>
            <a:pPr algn="ctr" eaLnBrk="0" fontAlgn="base" hangingPunct="0">
              <a:spcBef>
                <a:spcPct val="0"/>
              </a:spcBef>
              <a:spcAft>
                <a:spcPct val="0"/>
              </a:spcAft>
            </a:pPr>
            <a:r>
              <a:rPr lang="en-US" sz="1000" b="1" dirty="0">
                <a:solidFill>
                  <a:srgbClr val="FFFFFF"/>
                </a:solidFill>
              </a:rPr>
              <a:t>supplier &amp; </a:t>
            </a:r>
            <a:r>
              <a:rPr lang="en-US" sz="1000" b="1" dirty="0" err="1">
                <a:solidFill>
                  <a:srgbClr val="FFFFFF"/>
                </a:solidFill>
              </a:rPr>
              <a:t>Veoneer</a:t>
            </a:r>
            <a:endParaRPr lang="en-US" sz="1000" b="1" dirty="0">
              <a:solidFill>
                <a:srgbClr val="FFFFFF"/>
              </a:solidFill>
            </a:endParaRPr>
          </a:p>
        </p:txBody>
      </p:sp>
      <p:sp>
        <p:nvSpPr>
          <p:cNvPr id="14" name="Abgerundetes Rechteck 5">
            <a:extLst>
              <a:ext uri="{FF2B5EF4-FFF2-40B4-BE49-F238E27FC236}">
                <a16:creationId xmlns:a16="http://schemas.microsoft.com/office/drawing/2014/main" id="{1D7E29BF-03AB-48F7-A51E-78C989B87786}"/>
              </a:ext>
            </a:extLst>
          </p:cNvPr>
          <p:cNvSpPr/>
          <p:nvPr/>
        </p:nvSpPr>
        <p:spPr bwMode="auto">
          <a:xfrm>
            <a:off x="2962906" y="448163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Tool order /</a:t>
            </a:r>
          </a:p>
          <a:p>
            <a:pPr algn="ctr" eaLnBrk="0" fontAlgn="base" hangingPunct="0">
              <a:spcBef>
                <a:spcPct val="0"/>
              </a:spcBef>
              <a:spcAft>
                <a:spcPct val="0"/>
              </a:spcAft>
            </a:pPr>
            <a:r>
              <a:rPr lang="en-US" sz="1000" b="1" dirty="0">
                <a:solidFill>
                  <a:srgbClr val="FFFFFF"/>
                </a:solidFill>
              </a:rPr>
              <a:t>order of design change </a:t>
            </a:r>
          </a:p>
        </p:txBody>
      </p:sp>
      <p:sp>
        <p:nvSpPr>
          <p:cNvPr id="15" name="Abgerundetes Rechteck 6">
            <a:extLst>
              <a:ext uri="{FF2B5EF4-FFF2-40B4-BE49-F238E27FC236}">
                <a16:creationId xmlns:a16="http://schemas.microsoft.com/office/drawing/2014/main" id="{181B4567-5F6D-4AA0-94A1-B6E0AE067660}"/>
              </a:ext>
            </a:extLst>
          </p:cNvPr>
          <p:cNvSpPr/>
          <p:nvPr/>
        </p:nvSpPr>
        <p:spPr bwMode="auto">
          <a:xfrm>
            <a:off x="2962906" y="5129751"/>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follow up</a:t>
            </a:r>
          </a:p>
        </p:txBody>
      </p:sp>
      <p:cxnSp>
        <p:nvCxnSpPr>
          <p:cNvPr id="16" name="Gerade Verbindung mit Pfeil 4">
            <a:extLst>
              <a:ext uri="{FF2B5EF4-FFF2-40B4-BE49-F238E27FC236}">
                <a16:creationId xmlns:a16="http://schemas.microsoft.com/office/drawing/2014/main" id="{55741602-2482-428B-BDAC-FC9D48DC6D64}"/>
              </a:ext>
            </a:extLst>
          </p:cNvPr>
          <p:cNvCxnSpPr>
            <a:stCxn id="13" idx="2"/>
            <a:endCxn id="14" idx="0"/>
          </p:cNvCxnSpPr>
          <p:nvPr/>
        </p:nvCxnSpPr>
        <p:spPr bwMode="auto">
          <a:xfrm>
            <a:off x="3771972" y="4425733"/>
            <a:ext cx="934" cy="5590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2">
            <a:extLst>
              <a:ext uri="{FF2B5EF4-FFF2-40B4-BE49-F238E27FC236}">
                <a16:creationId xmlns:a16="http://schemas.microsoft.com/office/drawing/2014/main" id="{FA2D8C99-395E-412A-B8B1-72BA6C1056FB}"/>
              </a:ext>
            </a:extLst>
          </p:cNvPr>
          <p:cNvCxnSpPr>
            <a:stCxn id="14" idx="2"/>
            <a:endCxn id="15" idx="0"/>
          </p:cNvCxnSpPr>
          <p:nvPr/>
        </p:nvCxnSpPr>
        <p:spPr bwMode="auto">
          <a:xfrm>
            <a:off x="3772906" y="4841639"/>
            <a:ext cx="0" cy="28811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4">
            <a:extLst>
              <a:ext uri="{FF2B5EF4-FFF2-40B4-BE49-F238E27FC236}">
                <a16:creationId xmlns:a16="http://schemas.microsoft.com/office/drawing/2014/main" id="{7E2E9039-0EEB-4F94-A61F-13A9D804F456}"/>
              </a:ext>
            </a:extLst>
          </p:cNvPr>
          <p:cNvCxnSpPr>
            <a:stCxn id="15" idx="2"/>
            <a:endCxn id="19" idx="0"/>
          </p:cNvCxnSpPr>
          <p:nvPr/>
        </p:nvCxnSpPr>
        <p:spPr bwMode="auto">
          <a:xfrm>
            <a:off x="3772906" y="5489751"/>
            <a:ext cx="0" cy="4562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bgerundetes Rechteck 9">
            <a:extLst>
              <a:ext uri="{FF2B5EF4-FFF2-40B4-BE49-F238E27FC236}">
                <a16:creationId xmlns:a16="http://schemas.microsoft.com/office/drawing/2014/main" id="{49C686A5-3628-4003-8835-0DBE9F18F4EF}"/>
              </a:ext>
            </a:extLst>
          </p:cNvPr>
          <p:cNvSpPr/>
          <p:nvPr/>
        </p:nvSpPr>
        <p:spPr bwMode="auto">
          <a:xfrm>
            <a:off x="2962906" y="5535375"/>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closure meeting/ call  with supplier</a:t>
            </a:r>
          </a:p>
        </p:txBody>
      </p:sp>
      <p:cxnSp>
        <p:nvCxnSpPr>
          <p:cNvPr id="20" name="Gerade Verbindung mit Pfeil 14">
            <a:extLst>
              <a:ext uri="{FF2B5EF4-FFF2-40B4-BE49-F238E27FC236}">
                <a16:creationId xmlns:a16="http://schemas.microsoft.com/office/drawing/2014/main" id="{D011CD99-6BA0-46F6-BF5C-C70B54FE58D4}"/>
              </a:ext>
            </a:extLst>
          </p:cNvPr>
          <p:cNvCxnSpPr>
            <a:stCxn id="31" idx="2"/>
            <a:endCxn id="32" idx="0"/>
          </p:cNvCxnSpPr>
          <p:nvPr/>
        </p:nvCxnSpPr>
        <p:spPr bwMode="auto">
          <a:xfrm>
            <a:off x="3763127" y="3379213"/>
            <a:ext cx="9779" cy="4804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bgerundetes Rechteck 2">
            <a:extLst>
              <a:ext uri="{FF2B5EF4-FFF2-40B4-BE49-F238E27FC236}">
                <a16:creationId xmlns:a16="http://schemas.microsoft.com/office/drawing/2014/main" id="{D2B8214F-468E-4C63-BA00-1E0694B30B20}"/>
              </a:ext>
            </a:extLst>
          </p:cNvPr>
          <p:cNvSpPr/>
          <p:nvPr/>
        </p:nvSpPr>
        <p:spPr bwMode="auto">
          <a:xfrm>
            <a:off x="4798483" y="2611168"/>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Supplier fills out TFC form with their concerns and provides it to Veoneer</a:t>
            </a:r>
          </a:p>
        </p:txBody>
      </p:sp>
      <p:sp>
        <p:nvSpPr>
          <p:cNvPr id="22" name="Abgerundetes Rechteck 29">
            <a:extLst>
              <a:ext uri="{FF2B5EF4-FFF2-40B4-BE49-F238E27FC236}">
                <a16:creationId xmlns:a16="http://schemas.microsoft.com/office/drawing/2014/main" id="{5B402E9A-21D9-4DD4-93F3-817103759BEB}"/>
              </a:ext>
            </a:extLst>
          </p:cNvPr>
          <p:cNvSpPr/>
          <p:nvPr/>
        </p:nvSpPr>
        <p:spPr bwMode="auto">
          <a:xfrm>
            <a:off x="2948917" y="2611168"/>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 Initial Feasibility Study@ supplier </a:t>
            </a:r>
          </a:p>
        </p:txBody>
      </p:sp>
      <p:cxnSp>
        <p:nvCxnSpPr>
          <p:cNvPr id="23" name="Gerade Verbindung mit Pfeil 4">
            <a:extLst>
              <a:ext uri="{FF2B5EF4-FFF2-40B4-BE49-F238E27FC236}">
                <a16:creationId xmlns:a16="http://schemas.microsoft.com/office/drawing/2014/main" id="{A0CF80CD-59F0-4373-B07D-26248A50CDE3}"/>
              </a:ext>
            </a:extLst>
          </p:cNvPr>
          <p:cNvCxnSpPr>
            <a:stCxn id="22" idx="2"/>
            <a:endCxn id="31" idx="0"/>
          </p:cNvCxnSpPr>
          <p:nvPr/>
        </p:nvCxnSpPr>
        <p:spPr bwMode="auto">
          <a:xfrm>
            <a:off x="3758917" y="2971168"/>
            <a:ext cx="4210" cy="480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Abgerundetes Rechteck 41">
            <a:extLst>
              <a:ext uri="{FF2B5EF4-FFF2-40B4-BE49-F238E27FC236}">
                <a16:creationId xmlns:a16="http://schemas.microsoft.com/office/drawing/2014/main" id="{009ADC2B-1FE4-481C-81E5-EAD3F2964E05}"/>
              </a:ext>
            </a:extLst>
          </p:cNvPr>
          <p:cNvSpPr/>
          <p:nvPr/>
        </p:nvSpPr>
        <p:spPr bwMode="auto">
          <a:xfrm>
            <a:off x="2945753" y="220312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Start TFC Process</a:t>
            </a:r>
          </a:p>
        </p:txBody>
      </p:sp>
      <p:cxnSp>
        <p:nvCxnSpPr>
          <p:cNvPr id="25" name="Gerade Verbindung mit Pfeil 14">
            <a:extLst>
              <a:ext uri="{FF2B5EF4-FFF2-40B4-BE49-F238E27FC236}">
                <a16:creationId xmlns:a16="http://schemas.microsoft.com/office/drawing/2014/main" id="{E9EECD4B-210B-4BCD-BACF-B0DE7C06F51D}"/>
              </a:ext>
            </a:extLst>
          </p:cNvPr>
          <p:cNvCxnSpPr>
            <a:stCxn id="24" idx="2"/>
            <a:endCxn id="22" idx="0"/>
          </p:cNvCxnSpPr>
          <p:nvPr/>
        </p:nvCxnSpPr>
        <p:spPr bwMode="auto">
          <a:xfrm>
            <a:off x="3755753" y="2563123"/>
            <a:ext cx="3164" cy="480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bgerundetes Rechteck 114">
            <a:extLst>
              <a:ext uri="{FF2B5EF4-FFF2-40B4-BE49-F238E27FC236}">
                <a16:creationId xmlns:a16="http://schemas.microsoft.com/office/drawing/2014/main" id="{23FEE08D-33A6-4974-9989-1249C04080EA}"/>
              </a:ext>
            </a:extLst>
          </p:cNvPr>
          <p:cNvSpPr/>
          <p:nvPr/>
        </p:nvSpPr>
        <p:spPr bwMode="auto">
          <a:xfrm>
            <a:off x="4798483" y="220312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TFC process initiated either by RFQ or by other Serial Change</a:t>
            </a:r>
          </a:p>
        </p:txBody>
      </p:sp>
      <p:sp>
        <p:nvSpPr>
          <p:cNvPr id="27" name="Textfeld 1">
            <a:extLst>
              <a:ext uri="{FF2B5EF4-FFF2-40B4-BE49-F238E27FC236}">
                <a16:creationId xmlns:a16="http://schemas.microsoft.com/office/drawing/2014/main" id="{E13EBBD4-D3C1-4B46-AD30-1933CCAF23CE}"/>
              </a:ext>
            </a:extLst>
          </p:cNvPr>
          <p:cNvSpPr txBox="1"/>
          <p:nvPr/>
        </p:nvSpPr>
        <p:spPr>
          <a:xfrm>
            <a:off x="6651567" y="1846565"/>
            <a:ext cx="1764016" cy="276999"/>
          </a:xfrm>
          <a:prstGeom prst="rect">
            <a:avLst/>
          </a:prstGeom>
          <a:noFill/>
        </p:spPr>
        <p:txBody>
          <a:bodyPr wrap="square" rtlCol="0">
            <a:spAutoFit/>
          </a:bodyPr>
          <a:lstStyle/>
          <a:p>
            <a:pPr algn="ctr"/>
            <a:r>
              <a:rPr lang="en-US" sz="1200" b="1" dirty="0">
                <a:solidFill>
                  <a:srgbClr val="000000"/>
                </a:solidFill>
              </a:rPr>
              <a:t>Explanation</a:t>
            </a:r>
          </a:p>
        </p:txBody>
      </p:sp>
      <p:sp>
        <p:nvSpPr>
          <p:cNvPr id="28" name="Abgerundetes Rechteck 2">
            <a:extLst>
              <a:ext uri="{FF2B5EF4-FFF2-40B4-BE49-F238E27FC236}">
                <a16:creationId xmlns:a16="http://schemas.microsoft.com/office/drawing/2014/main" id="{AB8B15C5-0EA4-4C8A-B931-9A5FEF93ACD3}"/>
              </a:ext>
            </a:extLst>
          </p:cNvPr>
          <p:cNvSpPr/>
          <p:nvPr/>
        </p:nvSpPr>
        <p:spPr bwMode="auto">
          <a:xfrm>
            <a:off x="4798483" y="301921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If a show stopper is identified a Pre-Sourcing Initial TFC review with Supplier &amp; </a:t>
            </a:r>
            <a:r>
              <a:rPr lang="en-US" sz="1000" kern="0" dirty="0" err="1">
                <a:solidFill>
                  <a:srgbClr val="000000"/>
                </a:solidFill>
              </a:rPr>
              <a:t>Veoneer</a:t>
            </a:r>
            <a:r>
              <a:rPr lang="en-US" sz="1000" kern="0" dirty="0">
                <a:solidFill>
                  <a:srgbClr val="000000"/>
                </a:solidFill>
              </a:rPr>
              <a:t> needed</a:t>
            </a:r>
          </a:p>
        </p:txBody>
      </p:sp>
      <p:sp>
        <p:nvSpPr>
          <p:cNvPr id="29" name="Abgerundetes Rechteck 2">
            <a:extLst>
              <a:ext uri="{FF2B5EF4-FFF2-40B4-BE49-F238E27FC236}">
                <a16:creationId xmlns:a16="http://schemas.microsoft.com/office/drawing/2014/main" id="{C23BF7C8-3468-49E0-8465-B8B230D71F8E}"/>
              </a:ext>
            </a:extLst>
          </p:cNvPr>
          <p:cNvSpPr/>
          <p:nvPr/>
        </p:nvSpPr>
        <p:spPr bwMode="auto">
          <a:xfrm>
            <a:off x="4798483" y="342725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CLD 3 - Detailed review TFC Meeting with Supplier &amp; Veoneer is needed before sourcing decision</a:t>
            </a:r>
          </a:p>
        </p:txBody>
      </p:sp>
      <p:sp>
        <p:nvSpPr>
          <p:cNvPr id="30" name="Textfeld 36">
            <a:extLst>
              <a:ext uri="{FF2B5EF4-FFF2-40B4-BE49-F238E27FC236}">
                <a16:creationId xmlns:a16="http://schemas.microsoft.com/office/drawing/2014/main" id="{996F6C11-DDB0-4F06-85D2-24E5174E612E}"/>
              </a:ext>
            </a:extLst>
          </p:cNvPr>
          <p:cNvSpPr txBox="1"/>
          <p:nvPr/>
        </p:nvSpPr>
        <p:spPr>
          <a:xfrm>
            <a:off x="2926283" y="1846565"/>
            <a:ext cx="1639470" cy="276999"/>
          </a:xfrm>
          <a:prstGeom prst="rect">
            <a:avLst/>
          </a:prstGeom>
          <a:noFill/>
        </p:spPr>
        <p:txBody>
          <a:bodyPr wrap="square" rtlCol="0">
            <a:spAutoFit/>
          </a:bodyPr>
          <a:lstStyle/>
          <a:p>
            <a:pPr algn="ctr"/>
            <a:r>
              <a:rPr lang="en-US" sz="1200" b="1" dirty="0">
                <a:solidFill>
                  <a:srgbClr val="000000"/>
                </a:solidFill>
              </a:rPr>
              <a:t>Process Flow</a:t>
            </a:r>
          </a:p>
        </p:txBody>
      </p:sp>
      <p:sp>
        <p:nvSpPr>
          <p:cNvPr id="31" name="Abgerundetes Rechteck 48">
            <a:extLst>
              <a:ext uri="{FF2B5EF4-FFF2-40B4-BE49-F238E27FC236}">
                <a16:creationId xmlns:a16="http://schemas.microsoft.com/office/drawing/2014/main" id="{58098653-8815-475C-A1EA-C7DA564EB7A5}"/>
              </a:ext>
            </a:extLst>
          </p:cNvPr>
          <p:cNvSpPr/>
          <p:nvPr/>
        </p:nvSpPr>
        <p:spPr bwMode="auto">
          <a:xfrm>
            <a:off x="2953127" y="301921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 TFC evaluation @ </a:t>
            </a:r>
            <a:r>
              <a:rPr lang="en-US" sz="1000" b="1" dirty="0" err="1">
                <a:solidFill>
                  <a:srgbClr val="FFFFFF"/>
                </a:solidFill>
              </a:rPr>
              <a:t>Veoneer</a:t>
            </a:r>
            <a:endParaRPr lang="en-US" sz="1000" b="1" dirty="0">
              <a:solidFill>
                <a:srgbClr val="FFFFFF"/>
              </a:solidFill>
            </a:endParaRPr>
          </a:p>
        </p:txBody>
      </p:sp>
      <p:sp>
        <p:nvSpPr>
          <p:cNvPr id="32" name="Abgerundetes Rechteck 50">
            <a:extLst>
              <a:ext uri="{FF2B5EF4-FFF2-40B4-BE49-F238E27FC236}">
                <a16:creationId xmlns:a16="http://schemas.microsoft.com/office/drawing/2014/main" id="{BEBB7787-0A9F-4715-B4EB-2C538A44C5C6}"/>
              </a:ext>
            </a:extLst>
          </p:cNvPr>
          <p:cNvSpPr/>
          <p:nvPr/>
        </p:nvSpPr>
        <p:spPr bwMode="auto">
          <a:xfrm>
            <a:off x="2962906" y="342725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Sourcing decision@ </a:t>
            </a:r>
            <a:r>
              <a:rPr lang="en-US" sz="1000" b="1" dirty="0" err="1">
                <a:solidFill>
                  <a:srgbClr val="FFFFFF"/>
                </a:solidFill>
              </a:rPr>
              <a:t>Veoneer</a:t>
            </a:r>
            <a:endParaRPr lang="en-US" sz="1000" b="1" dirty="0">
              <a:solidFill>
                <a:srgbClr val="FFFFFF"/>
              </a:solidFill>
            </a:endParaRPr>
          </a:p>
        </p:txBody>
      </p:sp>
      <p:sp>
        <p:nvSpPr>
          <p:cNvPr id="33" name="Abgerundetes Rechteck 2">
            <a:extLst>
              <a:ext uri="{FF2B5EF4-FFF2-40B4-BE49-F238E27FC236}">
                <a16:creationId xmlns:a16="http://schemas.microsoft.com/office/drawing/2014/main" id="{08074FA4-8ED2-4592-AB67-C56FDAE34E6C}"/>
              </a:ext>
            </a:extLst>
          </p:cNvPr>
          <p:cNvSpPr/>
          <p:nvPr/>
        </p:nvSpPr>
        <p:spPr bwMode="auto">
          <a:xfrm>
            <a:off x="4798483" y="406573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Each concern must state a clear action plan, addressed responsible persons as well as due dates.</a:t>
            </a:r>
          </a:p>
        </p:txBody>
      </p:sp>
      <p:sp>
        <p:nvSpPr>
          <p:cNvPr id="34" name="Abgerundetes Rechteck 2">
            <a:extLst>
              <a:ext uri="{FF2B5EF4-FFF2-40B4-BE49-F238E27FC236}">
                <a16:creationId xmlns:a16="http://schemas.microsoft.com/office/drawing/2014/main" id="{6AD9965B-97AC-4F4E-8E94-6B9EC50D1E46}"/>
              </a:ext>
            </a:extLst>
          </p:cNvPr>
          <p:cNvSpPr/>
          <p:nvPr/>
        </p:nvSpPr>
        <p:spPr bwMode="auto">
          <a:xfrm>
            <a:off x="4798483" y="448163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ORDER SHALL NOT BE ISSUED WITHOUT AN AGREED &amp; SIGNED TFC</a:t>
            </a:r>
          </a:p>
        </p:txBody>
      </p:sp>
      <p:sp>
        <p:nvSpPr>
          <p:cNvPr id="35" name="Abgerundetes Rechteck 2">
            <a:extLst>
              <a:ext uri="{FF2B5EF4-FFF2-40B4-BE49-F238E27FC236}">
                <a16:creationId xmlns:a16="http://schemas.microsoft.com/office/drawing/2014/main" id="{CC574DF9-7153-4718-B707-75D323CB2722}"/>
              </a:ext>
            </a:extLst>
          </p:cNvPr>
          <p:cNvSpPr/>
          <p:nvPr/>
        </p:nvSpPr>
        <p:spPr bwMode="auto">
          <a:xfrm>
            <a:off x="4798483" y="5129751"/>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After tool order, before PPAP: Implementation &amp; follow up of all in TFC agreed actions</a:t>
            </a:r>
          </a:p>
        </p:txBody>
      </p:sp>
      <p:sp>
        <p:nvSpPr>
          <p:cNvPr id="36" name="Abgerundetes Rechteck 2">
            <a:extLst>
              <a:ext uri="{FF2B5EF4-FFF2-40B4-BE49-F238E27FC236}">
                <a16:creationId xmlns:a16="http://schemas.microsoft.com/office/drawing/2014/main" id="{19869721-83C5-4D5D-A9C2-C3F76CC9C885}"/>
              </a:ext>
            </a:extLst>
          </p:cNvPr>
          <p:cNvSpPr/>
          <p:nvPr/>
        </p:nvSpPr>
        <p:spPr bwMode="auto">
          <a:xfrm>
            <a:off x="4798483" y="5535375"/>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Final TFC review: All open issues closed prior to PPAP Submission (PPAP Package Creation and PSW Submission) </a:t>
            </a:r>
          </a:p>
        </p:txBody>
      </p:sp>
      <p:sp>
        <p:nvSpPr>
          <p:cNvPr id="37" name="Abgerundetes Rechteck 9">
            <a:extLst>
              <a:ext uri="{FF2B5EF4-FFF2-40B4-BE49-F238E27FC236}">
                <a16:creationId xmlns:a16="http://schemas.microsoft.com/office/drawing/2014/main" id="{6E937E23-A3F9-4F5C-983C-9F9C4FE54DA1}"/>
              </a:ext>
            </a:extLst>
          </p:cNvPr>
          <p:cNvSpPr/>
          <p:nvPr/>
        </p:nvSpPr>
        <p:spPr bwMode="auto">
          <a:xfrm>
            <a:off x="2962906" y="594099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PPAP approval</a:t>
            </a:r>
          </a:p>
        </p:txBody>
      </p:sp>
      <p:sp>
        <p:nvSpPr>
          <p:cNvPr id="38" name="Abgerundetes Rechteck 2">
            <a:extLst>
              <a:ext uri="{FF2B5EF4-FFF2-40B4-BE49-F238E27FC236}">
                <a16:creationId xmlns:a16="http://schemas.microsoft.com/office/drawing/2014/main" id="{A0EA9626-B35F-4867-9BD8-09D64C2BA9F5}"/>
              </a:ext>
            </a:extLst>
          </p:cNvPr>
          <p:cNvSpPr/>
          <p:nvPr/>
        </p:nvSpPr>
        <p:spPr bwMode="auto">
          <a:xfrm>
            <a:off x="4798963" y="594099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 PPAP WILL NOT BE APPROVED WITHOUT COMPLETED TFC.</a:t>
            </a:r>
          </a:p>
        </p:txBody>
      </p:sp>
      <p:cxnSp>
        <p:nvCxnSpPr>
          <p:cNvPr id="39" name="Gerade Verbindung mit Pfeil 4">
            <a:extLst>
              <a:ext uri="{FF2B5EF4-FFF2-40B4-BE49-F238E27FC236}">
                <a16:creationId xmlns:a16="http://schemas.microsoft.com/office/drawing/2014/main" id="{68117FD0-9F36-4406-94F6-4D7B28875A2A}"/>
              </a:ext>
            </a:extLst>
          </p:cNvPr>
          <p:cNvCxnSpPr>
            <a:stCxn id="32" idx="2"/>
            <a:endCxn id="13" idx="0"/>
          </p:cNvCxnSpPr>
          <p:nvPr/>
        </p:nvCxnSpPr>
        <p:spPr bwMode="auto">
          <a:xfrm flipH="1">
            <a:off x="3771972" y="3787259"/>
            <a:ext cx="934" cy="27847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89">
            <a:extLst>
              <a:ext uri="{FF2B5EF4-FFF2-40B4-BE49-F238E27FC236}">
                <a16:creationId xmlns:a16="http://schemas.microsoft.com/office/drawing/2014/main" id="{82D2034A-AE4B-490E-8C5F-6112A3099610}"/>
              </a:ext>
            </a:extLst>
          </p:cNvPr>
          <p:cNvCxnSpPr>
            <a:endCxn id="37" idx="0"/>
          </p:cNvCxnSpPr>
          <p:nvPr/>
        </p:nvCxnSpPr>
        <p:spPr bwMode="auto">
          <a:xfrm>
            <a:off x="3772906" y="5771726"/>
            <a:ext cx="0" cy="16927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feld 99">
            <a:extLst>
              <a:ext uri="{FF2B5EF4-FFF2-40B4-BE49-F238E27FC236}">
                <a16:creationId xmlns:a16="http://schemas.microsoft.com/office/drawing/2014/main" id="{BAF9B13E-A013-40F2-9053-EA0D5E16F69D}"/>
              </a:ext>
            </a:extLst>
          </p:cNvPr>
          <p:cNvSpPr txBox="1"/>
          <p:nvPr/>
        </p:nvSpPr>
        <p:spPr>
          <a:xfrm>
            <a:off x="1378566" y="1846565"/>
            <a:ext cx="1550618" cy="646331"/>
          </a:xfrm>
          <a:prstGeom prst="rect">
            <a:avLst/>
          </a:prstGeom>
          <a:noFill/>
        </p:spPr>
        <p:txBody>
          <a:bodyPr wrap="square" rtlCol="0">
            <a:spAutoFit/>
          </a:bodyPr>
          <a:lstStyle/>
          <a:p>
            <a:pPr algn="ctr"/>
            <a:r>
              <a:rPr lang="en-US" sz="1200" b="1" dirty="0">
                <a:solidFill>
                  <a:srgbClr val="000000"/>
                </a:solidFill>
              </a:rPr>
              <a:t>Person in charge &amp; </a:t>
            </a:r>
          </a:p>
          <a:p>
            <a:pPr algn="ctr"/>
            <a:r>
              <a:rPr lang="en-US" sz="1200" b="1" dirty="0">
                <a:solidFill>
                  <a:srgbClr val="0000FF"/>
                </a:solidFill>
              </a:rPr>
              <a:t>Phase</a:t>
            </a:r>
          </a:p>
        </p:txBody>
      </p:sp>
      <p:sp>
        <p:nvSpPr>
          <p:cNvPr id="42" name="TextBox 41">
            <a:extLst>
              <a:ext uri="{FF2B5EF4-FFF2-40B4-BE49-F238E27FC236}">
                <a16:creationId xmlns:a16="http://schemas.microsoft.com/office/drawing/2014/main" id="{72B809A9-5CAC-4294-B507-5D488348D5F8}"/>
              </a:ext>
            </a:extLst>
          </p:cNvPr>
          <p:cNvSpPr txBox="1"/>
          <p:nvPr/>
        </p:nvSpPr>
        <p:spPr>
          <a:xfrm>
            <a:off x="1557305" y="2707179"/>
            <a:ext cx="1095302" cy="1198396"/>
          </a:xfrm>
          <a:prstGeom prst="rect">
            <a:avLst/>
          </a:prstGeom>
          <a:noFill/>
        </p:spPr>
        <p:txBody>
          <a:bodyPr wrap="square" lIns="36000" tIns="36000" rIns="36000" bIns="36000" rtlCol="0" anchor="ctr" anchorCtr="0">
            <a:spAutoFit/>
          </a:bodyPr>
          <a:lstStyle/>
          <a:p>
            <a:pPr algn="ctr">
              <a:lnSpc>
                <a:spcPct val="95000"/>
              </a:lnSpc>
              <a:buClr>
                <a:srgbClr val="005496"/>
              </a:buClr>
            </a:pPr>
            <a:r>
              <a:rPr lang="en-US" sz="1100" b="1" dirty="0">
                <a:solidFill>
                  <a:srgbClr val="474C4F">
                    <a:lumMod val="50000"/>
                  </a:srgbClr>
                </a:solidFill>
              </a:rPr>
              <a:t>Project / Serial buyer</a:t>
            </a:r>
          </a:p>
          <a:p>
            <a:pPr algn="ctr">
              <a:lnSpc>
                <a:spcPct val="95000"/>
              </a:lnSpc>
              <a:buClr>
                <a:srgbClr val="005496"/>
              </a:buClr>
            </a:pPr>
            <a:endParaRPr lang="es-ES" sz="1100" b="1" dirty="0">
              <a:solidFill>
                <a:srgbClr val="474C4F">
                  <a:lumMod val="50000"/>
                </a:srgbClr>
              </a:solidFill>
            </a:endParaRPr>
          </a:p>
          <a:p>
            <a:pPr algn="ctr">
              <a:lnSpc>
                <a:spcPct val="95000"/>
              </a:lnSpc>
              <a:buClr>
                <a:srgbClr val="005496"/>
              </a:buClr>
            </a:pPr>
            <a:endParaRPr lang="en-US" sz="1100" b="1" dirty="0">
              <a:solidFill>
                <a:srgbClr val="474C4F">
                  <a:lumMod val="50000"/>
                </a:srgbClr>
              </a:solidFill>
            </a:endParaRPr>
          </a:p>
          <a:p>
            <a:pPr algn="ctr">
              <a:lnSpc>
                <a:spcPct val="95000"/>
              </a:lnSpc>
              <a:buClr>
                <a:srgbClr val="005496"/>
              </a:buClr>
            </a:pPr>
            <a:endParaRPr lang="en-US" sz="1100" b="1" dirty="0">
              <a:solidFill>
                <a:srgbClr val="474C4F">
                  <a:lumMod val="50000"/>
                </a:srgbClr>
              </a:solidFill>
            </a:endParaRPr>
          </a:p>
          <a:p>
            <a:pPr algn="ctr">
              <a:lnSpc>
                <a:spcPct val="95000"/>
              </a:lnSpc>
              <a:buClr>
                <a:srgbClr val="005496"/>
              </a:buClr>
            </a:pPr>
            <a:r>
              <a:rPr lang="en-US" sz="1100" b="1" dirty="0">
                <a:solidFill>
                  <a:srgbClr val="0000FF"/>
                </a:solidFill>
              </a:rPr>
              <a:t>Sourcing Phase</a:t>
            </a:r>
          </a:p>
        </p:txBody>
      </p:sp>
      <p:sp>
        <p:nvSpPr>
          <p:cNvPr id="43" name="TextBox 42">
            <a:extLst>
              <a:ext uri="{FF2B5EF4-FFF2-40B4-BE49-F238E27FC236}">
                <a16:creationId xmlns:a16="http://schemas.microsoft.com/office/drawing/2014/main" id="{3268FE03-90BB-45F1-8305-CAEF28E6C463}"/>
              </a:ext>
            </a:extLst>
          </p:cNvPr>
          <p:cNvSpPr txBox="1"/>
          <p:nvPr/>
        </p:nvSpPr>
        <p:spPr>
          <a:xfrm>
            <a:off x="1557305" y="4066606"/>
            <a:ext cx="1095302" cy="919089"/>
          </a:xfrm>
          <a:prstGeom prst="rect">
            <a:avLst/>
          </a:prstGeom>
          <a:noFill/>
        </p:spPr>
        <p:txBody>
          <a:bodyPr wrap="square" lIns="36000" tIns="36000" rIns="36000" bIns="36000" rtlCol="0" anchor="ctr" anchorCtr="0">
            <a:spAutoFit/>
          </a:bodyPr>
          <a:lstStyle/>
          <a:p>
            <a:pPr algn="ctr"/>
            <a:r>
              <a:rPr lang="en-US" sz="1100" b="1" dirty="0">
                <a:solidFill>
                  <a:srgbClr val="000000"/>
                </a:solidFill>
              </a:rPr>
              <a:t>Project / Serial Buyer</a:t>
            </a:r>
          </a:p>
          <a:p>
            <a:pPr algn="ctr"/>
            <a:endParaRPr lang="en-US" sz="1100" b="1" dirty="0">
              <a:solidFill>
                <a:srgbClr val="000000"/>
              </a:solidFill>
            </a:endParaRPr>
          </a:p>
          <a:p>
            <a:pPr algn="ctr" eaLnBrk="0" fontAlgn="base" hangingPunct="0">
              <a:spcBef>
                <a:spcPct val="0"/>
              </a:spcBef>
              <a:spcAft>
                <a:spcPct val="0"/>
              </a:spcAft>
            </a:pPr>
            <a:r>
              <a:rPr lang="en-US" sz="1100" b="1" dirty="0">
                <a:solidFill>
                  <a:srgbClr val="0000FF"/>
                </a:solidFill>
              </a:rPr>
              <a:t>Tool Order Phase</a:t>
            </a:r>
            <a:endParaRPr lang="en-US" sz="1100" b="1" dirty="0">
              <a:solidFill>
                <a:srgbClr val="000000"/>
              </a:solidFill>
            </a:endParaRPr>
          </a:p>
        </p:txBody>
      </p:sp>
      <p:sp>
        <p:nvSpPr>
          <p:cNvPr id="44" name="TextBox 43">
            <a:extLst>
              <a:ext uri="{FF2B5EF4-FFF2-40B4-BE49-F238E27FC236}">
                <a16:creationId xmlns:a16="http://schemas.microsoft.com/office/drawing/2014/main" id="{46D050D1-0E98-42DA-86A8-D3045DB8B419}"/>
              </a:ext>
            </a:extLst>
          </p:cNvPr>
          <p:cNvSpPr txBox="1"/>
          <p:nvPr/>
        </p:nvSpPr>
        <p:spPr>
          <a:xfrm>
            <a:off x="1557305" y="5201719"/>
            <a:ext cx="1095302" cy="965255"/>
          </a:xfrm>
          <a:prstGeom prst="rect">
            <a:avLst/>
          </a:prstGeom>
          <a:noFill/>
        </p:spPr>
        <p:txBody>
          <a:bodyPr wrap="square" lIns="36000" tIns="36000" rIns="36000" bIns="36000" rtlCol="0" anchor="ctr" anchorCtr="0">
            <a:spAutoFit/>
          </a:bodyPr>
          <a:lstStyle/>
          <a:p>
            <a:pPr algn="ctr"/>
            <a:r>
              <a:rPr lang="en-US" sz="1100" b="1" dirty="0">
                <a:solidFill>
                  <a:srgbClr val="000000"/>
                </a:solidFill>
              </a:rPr>
              <a:t>SQ</a:t>
            </a:r>
          </a:p>
          <a:p>
            <a:pPr algn="ctr"/>
            <a:endParaRPr lang="en-US" sz="1100" b="1" dirty="0">
              <a:solidFill>
                <a:srgbClr val="000000"/>
              </a:solidFill>
            </a:endParaRPr>
          </a:p>
          <a:p>
            <a:pPr algn="ctr"/>
            <a:endParaRPr lang="en-US" sz="1100" b="1" dirty="0">
              <a:solidFill>
                <a:srgbClr val="000000"/>
              </a:solidFill>
            </a:endParaRPr>
          </a:p>
          <a:p>
            <a:pPr algn="ctr"/>
            <a:r>
              <a:rPr lang="en-US" sz="1100" b="1" dirty="0">
                <a:solidFill>
                  <a:srgbClr val="0000FF"/>
                </a:solidFill>
              </a:rPr>
              <a:t>SQP </a:t>
            </a:r>
            <a:r>
              <a:rPr lang="en-US" sz="1050" b="1" dirty="0">
                <a:solidFill>
                  <a:srgbClr val="0000FF"/>
                </a:solidFill>
              </a:rPr>
              <a:t>Phase</a:t>
            </a:r>
          </a:p>
          <a:p>
            <a:pPr algn="ctr"/>
            <a:endParaRPr lang="en-US" sz="1400" b="1" dirty="0">
              <a:solidFill>
                <a:srgbClr val="000000"/>
              </a:solidFill>
            </a:endParaRPr>
          </a:p>
        </p:txBody>
      </p:sp>
    </p:spTree>
    <p:extLst>
      <p:ext uri="{BB962C8B-B14F-4D97-AF65-F5344CB8AC3E}">
        <p14:creationId xmlns:p14="http://schemas.microsoft.com/office/powerpoint/2010/main" val="8265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056-24E7-4667-8F8C-6677F2F8D359}"/>
              </a:ext>
            </a:extLst>
          </p:cNvPr>
          <p:cNvSpPr>
            <a:spLocks noGrp="1"/>
          </p:cNvSpPr>
          <p:nvPr>
            <p:ph type="title"/>
          </p:nvPr>
        </p:nvSpPr>
        <p:spPr>
          <a:xfrm>
            <a:off x="550864" y="1196975"/>
            <a:ext cx="11090274" cy="443198"/>
          </a:xfrm>
        </p:spPr>
        <p:txBody>
          <a:bodyPr/>
          <a:lstStyle/>
          <a:p>
            <a:r>
              <a:rPr lang="en-US" dirty="0"/>
              <a:t>TFC flow chart</a:t>
            </a:r>
            <a:endParaRPr lang="de-DE" dirty="0"/>
          </a:p>
        </p:txBody>
      </p:sp>
      <p:sp>
        <p:nvSpPr>
          <p:cNvPr id="5" name="Date Placeholder 4">
            <a:extLst>
              <a:ext uri="{FF2B5EF4-FFF2-40B4-BE49-F238E27FC236}">
                <a16:creationId xmlns:a16="http://schemas.microsoft.com/office/drawing/2014/main" id="{BA1E8917-D377-45BF-818C-2A60A195AA92}"/>
              </a:ext>
            </a:extLst>
          </p:cNvPr>
          <p:cNvSpPr>
            <a:spLocks noGrp="1"/>
          </p:cNvSpPr>
          <p:nvPr>
            <p:ph type="dt" sz="half" idx="14"/>
          </p:nvPr>
        </p:nvSpPr>
        <p:spPr>
          <a:xfrm>
            <a:off x="550863" y="6665884"/>
            <a:ext cx="864617" cy="123111"/>
          </a:xfrm>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253D75B6-7B22-43ED-BB1D-0A4E35FB1983}"/>
              </a:ext>
            </a:extLst>
          </p:cNvPr>
          <p:cNvSpPr>
            <a:spLocks noGrp="1"/>
          </p:cNvSpPr>
          <p:nvPr>
            <p:ph type="ftr" sz="quarter" idx="15"/>
          </p:nvPr>
        </p:nvSpPr>
        <p:spPr>
          <a:xfrm>
            <a:off x="1631949" y="6665884"/>
            <a:ext cx="2519363" cy="123111"/>
          </a:xfrm>
        </p:spPr>
        <p:txBody>
          <a:bodyPr/>
          <a:lstStyle/>
          <a:p>
            <a:r>
              <a:rPr lang="en-US" dirty="0"/>
              <a:t>TFC Training</a:t>
            </a:r>
          </a:p>
        </p:txBody>
      </p:sp>
      <p:sp>
        <p:nvSpPr>
          <p:cNvPr id="7" name="Slide Number Placeholder 6">
            <a:extLst>
              <a:ext uri="{FF2B5EF4-FFF2-40B4-BE49-F238E27FC236}">
                <a16:creationId xmlns:a16="http://schemas.microsoft.com/office/drawing/2014/main" id="{27B057AC-9703-41CF-B8A7-12432BEE23FE}"/>
              </a:ext>
            </a:extLst>
          </p:cNvPr>
          <p:cNvSpPr>
            <a:spLocks noGrp="1"/>
          </p:cNvSpPr>
          <p:nvPr>
            <p:ph type="sldNum" sz="quarter" idx="16"/>
          </p:nvPr>
        </p:nvSpPr>
        <p:spPr>
          <a:xfrm>
            <a:off x="203296" y="6665884"/>
            <a:ext cx="144270" cy="123111"/>
          </a:xfrm>
        </p:spPr>
        <p:txBody>
          <a:bodyPr/>
          <a:lstStyle/>
          <a:p>
            <a:fld id="{07CEE681-EA8A-4B77-829B-1539858EA44F}" type="slidenum">
              <a:rPr lang="en-US" smtClean="0"/>
              <a:pPr/>
              <a:t>8</a:t>
            </a:fld>
            <a:endParaRPr lang="en-US" dirty="0"/>
          </a:p>
        </p:txBody>
      </p:sp>
      <p:sp>
        <p:nvSpPr>
          <p:cNvPr id="10" name="Abgerundetes Rechteck 39">
            <a:extLst>
              <a:ext uri="{FF2B5EF4-FFF2-40B4-BE49-F238E27FC236}">
                <a16:creationId xmlns:a16="http://schemas.microsoft.com/office/drawing/2014/main" id="{80E5CFFB-D210-4B0D-A952-DB92687C858D}"/>
              </a:ext>
            </a:extLst>
          </p:cNvPr>
          <p:cNvSpPr/>
          <p:nvPr/>
        </p:nvSpPr>
        <p:spPr bwMode="auto">
          <a:xfrm>
            <a:off x="1373708" y="5062547"/>
            <a:ext cx="9402812" cy="1291139"/>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1" name="Abgerundetes Rechteck 38">
            <a:extLst>
              <a:ext uri="{FF2B5EF4-FFF2-40B4-BE49-F238E27FC236}">
                <a16:creationId xmlns:a16="http://schemas.microsoft.com/office/drawing/2014/main" id="{BE1DA36B-B589-4913-B1BD-662858CA56A8}"/>
              </a:ext>
            </a:extLst>
          </p:cNvPr>
          <p:cNvSpPr/>
          <p:nvPr/>
        </p:nvSpPr>
        <p:spPr bwMode="auto">
          <a:xfrm>
            <a:off x="1373708" y="4005372"/>
            <a:ext cx="9402812" cy="908396"/>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2" name="Abgerundetes Rechteck 37">
            <a:extLst>
              <a:ext uri="{FF2B5EF4-FFF2-40B4-BE49-F238E27FC236}">
                <a16:creationId xmlns:a16="http://schemas.microsoft.com/office/drawing/2014/main" id="{9607B33E-CB7F-4589-8541-4583F488F7FD}"/>
              </a:ext>
            </a:extLst>
          </p:cNvPr>
          <p:cNvSpPr/>
          <p:nvPr/>
        </p:nvSpPr>
        <p:spPr bwMode="auto">
          <a:xfrm>
            <a:off x="1373708" y="2592040"/>
            <a:ext cx="9402812" cy="1283449"/>
          </a:xfrm>
          <a:prstGeom prst="roundRect">
            <a:avLst/>
          </a:prstGeom>
          <a:solidFill>
            <a:srgbClr val="0068AC">
              <a:alpha val="30000"/>
            </a:srgbClr>
          </a:solidFill>
          <a:ln w="12700" cap="flat" cmpd="sng" algn="ctr">
            <a:solidFill>
              <a:schemeClr val="accent1"/>
            </a:solid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algn="ctr"/>
            <a:endParaRPr lang="en-US" sz="1000" b="1" dirty="0">
              <a:solidFill>
                <a:srgbClr val="000000"/>
              </a:solidFill>
            </a:endParaRPr>
          </a:p>
        </p:txBody>
      </p:sp>
      <p:sp>
        <p:nvSpPr>
          <p:cNvPr id="13" name="Abgerundetes Rechteck 2">
            <a:extLst>
              <a:ext uri="{FF2B5EF4-FFF2-40B4-BE49-F238E27FC236}">
                <a16:creationId xmlns:a16="http://schemas.microsoft.com/office/drawing/2014/main" id="{BCE97136-4FD5-4545-A414-54E6A431C135}"/>
              </a:ext>
            </a:extLst>
          </p:cNvPr>
          <p:cNvSpPr/>
          <p:nvPr/>
        </p:nvSpPr>
        <p:spPr bwMode="auto">
          <a:xfrm>
            <a:off x="2961972" y="406573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meeting / call</a:t>
            </a:r>
          </a:p>
          <a:p>
            <a:pPr algn="ctr" eaLnBrk="0" fontAlgn="base" hangingPunct="0">
              <a:spcBef>
                <a:spcPct val="0"/>
              </a:spcBef>
              <a:spcAft>
                <a:spcPct val="0"/>
              </a:spcAft>
            </a:pPr>
            <a:r>
              <a:rPr lang="en-US" sz="1000" b="1" dirty="0">
                <a:solidFill>
                  <a:srgbClr val="FFFFFF"/>
                </a:solidFill>
              </a:rPr>
              <a:t>supplier &amp; </a:t>
            </a:r>
            <a:r>
              <a:rPr lang="en-US" sz="1000" b="1" dirty="0" err="1">
                <a:solidFill>
                  <a:srgbClr val="FFFFFF"/>
                </a:solidFill>
              </a:rPr>
              <a:t>Veoneer</a:t>
            </a:r>
            <a:endParaRPr lang="en-US" sz="1000" b="1" dirty="0">
              <a:solidFill>
                <a:srgbClr val="FFFFFF"/>
              </a:solidFill>
            </a:endParaRPr>
          </a:p>
        </p:txBody>
      </p:sp>
      <p:sp>
        <p:nvSpPr>
          <p:cNvPr id="14" name="Abgerundetes Rechteck 5">
            <a:extLst>
              <a:ext uri="{FF2B5EF4-FFF2-40B4-BE49-F238E27FC236}">
                <a16:creationId xmlns:a16="http://schemas.microsoft.com/office/drawing/2014/main" id="{1D7E29BF-03AB-48F7-A51E-78C989B87786}"/>
              </a:ext>
            </a:extLst>
          </p:cNvPr>
          <p:cNvSpPr/>
          <p:nvPr/>
        </p:nvSpPr>
        <p:spPr bwMode="auto">
          <a:xfrm>
            <a:off x="2962906" y="448163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Tool order /</a:t>
            </a:r>
          </a:p>
          <a:p>
            <a:pPr algn="ctr" eaLnBrk="0" fontAlgn="base" hangingPunct="0">
              <a:spcBef>
                <a:spcPct val="0"/>
              </a:spcBef>
              <a:spcAft>
                <a:spcPct val="0"/>
              </a:spcAft>
            </a:pPr>
            <a:r>
              <a:rPr lang="en-US" sz="1000" b="1" dirty="0">
                <a:solidFill>
                  <a:srgbClr val="FFFFFF"/>
                </a:solidFill>
              </a:rPr>
              <a:t>order of design change </a:t>
            </a:r>
          </a:p>
        </p:txBody>
      </p:sp>
      <p:sp>
        <p:nvSpPr>
          <p:cNvPr id="15" name="Abgerundetes Rechteck 6">
            <a:extLst>
              <a:ext uri="{FF2B5EF4-FFF2-40B4-BE49-F238E27FC236}">
                <a16:creationId xmlns:a16="http://schemas.microsoft.com/office/drawing/2014/main" id="{181B4567-5F6D-4AA0-94A1-B6E0AE067660}"/>
              </a:ext>
            </a:extLst>
          </p:cNvPr>
          <p:cNvSpPr/>
          <p:nvPr/>
        </p:nvSpPr>
        <p:spPr bwMode="auto">
          <a:xfrm>
            <a:off x="2962906" y="5129751"/>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follow up</a:t>
            </a:r>
          </a:p>
        </p:txBody>
      </p:sp>
      <p:cxnSp>
        <p:nvCxnSpPr>
          <p:cNvPr id="16" name="Gerade Verbindung mit Pfeil 4">
            <a:extLst>
              <a:ext uri="{FF2B5EF4-FFF2-40B4-BE49-F238E27FC236}">
                <a16:creationId xmlns:a16="http://schemas.microsoft.com/office/drawing/2014/main" id="{55741602-2482-428B-BDAC-FC9D48DC6D64}"/>
              </a:ext>
            </a:extLst>
          </p:cNvPr>
          <p:cNvCxnSpPr>
            <a:stCxn id="13" idx="2"/>
            <a:endCxn id="14" idx="0"/>
          </p:cNvCxnSpPr>
          <p:nvPr/>
        </p:nvCxnSpPr>
        <p:spPr bwMode="auto">
          <a:xfrm>
            <a:off x="3771972" y="4425733"/>
            <a:ext cx="934" cy="5590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2">
            <a:extLst>
              <a:ext uri="{FF2B5EF4-FFF2-40B4-BE49-F238E27FC236}">
                <a16:creationId xmlns:a16="http://schemas.microsoft.com/office/drawing/2014/main" id="{FA2D8C99-395E-412A-B8B1-72BA6C1056FB}"/>
              </a:ext>
            </a:extLst>
          </p:cNvPr>
          <p:cNvCxnSpPr>
            <a:stCxn id="14" idx="2"/>
            <a:endCxn id="15" idx="0"/>
          </p:cNvCxnSpPr>
          <p:nvPr/>
        </p:nvCxnSpPr>
        <p:spPr bwMode="auto">
          <a:xfrm>
            <a:off x="3772906" y="4841639"/>
            <a:ext cx="0" cy="28811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4">
            <a:extLst>
              <a:ext uri="{FF2B5EF4-FFF2-40B4-BE49-F238E27FC236}">
                <a16:creationId xmlns:a16="http://schemas.microsoft.com/office/drawing/2014/main" id="{7E2E9039-0EEB-4F94-A61F-13A9D804F456}"/>
              </a:ext>
            </a:extLst>
          </p:cNvPr>
          <p:cNvCxnSpPr>
            <a:stCxn id="15" idx="2"/>
            <a:endCxn id="19" idx="0"/>
          </p:cNvCxnSpPr>
          <p:nvPr/>
        </p:nvCxnSpPr>
        <p:spPr bwMode="auto">
          <a:xfrm>
            <a:off x="3772906" y="5489751"/>
            <a:ext cx="0" cy="4562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bgerundetes Rechteck 9">
            <a:extLst>
              <a:ext uri="{FF2B5EF4-FFF2-40B4-BE49-F238E27FC236}">
                <a16:creationId xmlns:a16="http://schemas.microsoft.com/office/drawing/2014/main" id="{49C686A5-3628-4003-8835-0DBE9F18F4EF}"/>
              </a:ext>
            </a:extLst>
          </p:cNvPr>
          <p:cNvSpPr/>
          <p:nvPr/>
        </p:nvSpPr>
        <p:spPr bwMode="auto">
          <a:xfrm>
            <a:off x="2962906" y="5535375"/>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TFC closure meeting/ call  with supplier</a:t>
            </a:r>
          </a:p>
        </p:txBody>
      </p:sp>
      <p:cxnSp>
        <p:nvCxnSpPr>
          <p:cNvPr id="20" name="Gerade Verbindung mit Pfeil 14">
            <a:extLst>
              <a:ext uri="{FF2B5EF4-FFF2-40B4-BE49-F238E27FC236}">
                <a16:creationId xmlns:a16="http://schemas.microsoft.com/office/drawing/2014/main" id="{D011CD99-6BA0-46F6-BF5C-C70B54FE58D4}"/>
              </a:ext>
            </a:extLst>
          </p:cNvPr>
          <p:cNvCxnSpPr>
            <a:stCxn id="31" idx="2"/>
            <a:endCxn id="32" idx="0"/>
          </p:cNvCxnSpPr>
          <p:nvPr/>
        </p:nvCxnSpPr>
        <p:spPr bwMode="auto">
          <a:xfrm>
            <a:off x="3763127" y="3379213"/>
            <a:ext cx="9779" cy="4804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bgerundetes Rechteck 2">
            <a:extLst>
              <a:ext uri="{FF2B5EF4-FFF2-40B4-BE49-F238E27FC236}">
                <a16:creationId xmlns:a16="http://schemas.microsoft.com/office/drawing/2014/main" id="{D2B8214F-468E-4C63-BA00-1E0694B30B20}"/>
              </a:ext>
            </a:extLst>
          </p:cNvPr>
          <p:cNvSpPr/>
          <p:nvPr/>
        </p:nvSpPr>
        <p:spPr bwMode="auto">
          <a:xfrm>
            <a:off x="4798483" y="2611168"/>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Supplier fills out TFC form with their concerns and provides it to </a:t>
            </a:r>
            <a:r>
              <a:rPr lang="en-US" sz="1000" kern="0" dirty="0" err="1">
                <a:solidFill>
                  <a:srgbClr val="000000"/>
                </a:solidFill>
              </a:rPr>
              <a:t>Veoneer</a:t>
            </a:r>
            <a:endParaRPr lang="en-US" sz="1000" kern="0" dirty="0">
              <a:solidFill>
                <a:srgbClr val="000000"/>
              </a:solidFill>
            </a:endParaRPr>
          </a:p>
        </p:txBody>
      </p:sp>
      <p:sp>
        <p:nvSpPr>
          <p:cNvPr id="22" name="Abgerundetes Rechteck 29">
            <a:extLst>
              <a:ext uri="{FF2B5EF4-FFF2-40B4-BE49-F238E27FC236}">
                <a16:creationId xmlns:a16="http://schemas.microsoft.com/office/drawing/2014/main" id="{5B402E9A-21D9-4DD4-93F3-817103759BEB}"/>
              </a:ext>
            </a:extLst>
          </p:cNvPr>
          <p:cNvSpPr/>
          <p:nvPr/>
        </p:nvSpPr>
        <p:spPr bwMode="auto">
          <a:xfrm>
            <a:off x="2948917" y="2611168"/>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 Initial Feasibility Study@ supplier </a:t>
            </a:r>
          </a:p>
        </p:txBody>
      </p:sp>
      <p:cxnSp>
        <p:nvCxnSpPr>
          <p:cNvPr id="23" name="Gerade Verbindung mit Pfeil 4">
            <a:extLst>
              <a:ext uri="{FF2B5EF4-FFF2-40B4-BE49-F238E27FC236}">
                <a16:creationId xmlns:a16="http://schemas.microsoft.com/office/drawing/2014/main" id="{A0CF80CD-59F0-4373-B07D-26248A50CDE3}"/>
              </a:ext>
            </a:extLst>
          </p:cNvPr>
          <p:cNvCxnSpPr>
            <a:stCxn id="22" idx="2"/>
            <a:endCxn id="31" idx="0"/>
          </p:cNvCxnSpPr>
          <p:nvPr/>
        </p:nvCxnSpPr>
        <p:spPr bwMode="auto">
          <a:xfrm>
            <a:off x="3758917" y="2971168"/>
            <a:ext cx="4210" cy="480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Abgerundetes Rechteck 41">
            <a:extLst>
              <a:ext uri="{FF2B5EF4-FFF2-40B4-BE49-F238E27FC236}">
                <a16:creationId xmlns:a16="http://schemas.microsoft.com/office/drawing/2014/main" id="{009ADC2B-1FE4-481C-81E5-EAD3F2964E05}"/>
              </a:ext>
            </a:extLst>
          </p:cNvPr>
          <p:cNvSpPr/>
          <p:nvPr/>
        </p:nvSpPr>
        <p:spPr bwMode="auto">
          <a:xfrm>
            <a:off x="2945753" y="220312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Start TFC Process</a:t>
            </a:r>
          </a:p>
        </p:txBody>
      </p:sp>
      <p:cxnSp>
        <p:nvCxnSpPr>
          <p:cNvPr id="25" name="Gerade Verbindung mit Pfeil 14">
            <a:extLst>
              <a:ext uri="{FF2B5EF4-FFF2-40B4-BE49-F238E27FC236}">
                <a16:creationId xmlns:a16="http://schemas.microsoft.com/office/drawing/2014/main" id="{E9EECD4B-210B-4BCD-BACF-B0DE7C06F51D}"/>
              </a:ext>
            </a:extLst>
          </p:cNvPr>
          <p:cNvCxnSpPr>
            <a:stCxn id="24" idx="2"/>
            <a:endCxn id="22" idx="0"/>
          </p:cNvCxnSpPr>
          <p:nvPr/>
        </p:nvCxnSpPr>
        <p:spPr bwMode="auto">
          <a:xfrm>
            <a:off x="3755753" y="2563123"/>
            <a:ext cx="3164" cy="480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bgerundetes Rechteck 114">
            <a:extLst>
              <a:ext uri="{FF2B5EF4-FFF2-40B4-BE49-F238E27FC236}">
                <a16:creationId xmlns:a16="http://schemas.microsoft.com/office/drawing/2014/main" id="{23FEE08D-33A6-4974-9989-1249C04080EA}"/>
              </a:ext>
            </a:extLst>
          </p:cNvPr>
          <p:cNvSpPr/>
          <p:nvPr/>
        </p:nvSpPr>
        <p:spPr bwMode="auto">
          <a:xfrm>
            <a:off x="4798483" y="220312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TFC process initiated either by RFQ or by other Serial Change</a:t>
            </a:r>
          </a:p>
        </p:txBody>
      </p:sp>
      <p:sp>
        <p:nvSpPr>
          <p:cNvPr id="27" name="Textfeld 1">
            <a:extLst>
              <a:ext uri="{FF2B5EF4-FFF2-40B4-BE49-F238E27FC236}">
                <a16:creationId xmlns:a16="http://schemas.microsoft.com/office/drawing/2014/main" id="{E13EBBD4-D3C1-4B46-AD30-1933CCAF23CE}"/>
              </a:ext>
            </a:extLst>
          </p:cNvPr>
          <p:cNvSpPr txBox="1"/>
          <p:nvPr/>
        </p:nvSpPr>
        <p:spPr>
          <a:xfrm>
            <a:off x="6651567" y="1846565"/>
            <a:ext cx="1764016" cy="276999"/>
          </a:xfrm>
          <a:prstGeom prst="rect">
            <a:avLst/>
          </a:prstGeom>
          <a:noFill/>
        </p:spPr>
        <p:txBody>
          <a:bodyPr wrap="square" rtlCol="0">
            <a:spAutoFit/>
          </a:bodyPr>
          <a:lstStyle/>
          <a:p>
            <a:pPr algn="ctr"/>
            <a:r>
              <a:rPr lang="en-US" sz="1200" b="1" dirty="0">
                <a:solidFill>
                  <a:srgbClr val="000000"/>
                </a:solidFill>
              </a:rPr>
              <a:t>Explanation</a:t>
            </a:r>
          </a:p>
        </p:txBody>
      </p:sp>
      <p:sp>
        <p:nvSpPr>
          <p:cNvPr id="28" name="Abgerundetes Rechteck 2">
            <a:extLst>
              <a:ext uri="{FF2B5EF4-FFF2-40B4-BE49-F238E27FC236}">
                <a16:creationId xmlns:a16="http://schemas.microsoft.com/office/drawing/2014/main" id="{AB8B15C5-0EA4-4C8A-B931-9A5FEF93ACD3}"/>
              </a:ext>
            </a:extLst>
          </p:cNvPr>
          <p:cNvSpPr/>
          <p:nvPr/>
        </p:nvSpPr>
        <p:spPr bwMode="auto">
          <a:xfrm>
            <a:off x="4798483" y="301921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If a show stopper is identified a Pre-Sourcing Initial TFC review with Supplier &amp; </a:t>
            </a:r>
            <a:r>
              <a:rPr lang="en-US" sz="1000" kern="0" dirty="0" err="1">
                <a:solidFill>
                  <a:srgbClr val="000000"/>
                </a:solidFill>
              </a:rPr>
              <a:t>Veoneer</a:t>
            </a:r>
            <a:r>
              <a:rPr lang="en-US" sz="1000" kern="0" dirty="0">
                <a:solidFill>
                  <a:srgbClr val="000000"/>
                </a:solidFill>
              </a:rPr>
              <a:t> needed</a:t>
            </a:r>
          </a:p>
        </p:txBody>
      </p:sp>
      <p:sp>
        <p:nvSpPr>
          <p:cNvPr id="29" name="Abgerundetes Rechteck 2">
            <a:extLst>
              <a:ext uri="{FF2B5EF4-FFF2-40B4-BE49-F238E27FC236}">
                <a16:creationId xmlns:a16="http://schemas.microsoft.com/office/drawing/2014/main" id="{C23BF7C8-3468-49E0-8465-B8B230D71F8E}"/>
              </a:ext>
            </a:extLst>
          </p:cNvPr>
          <p:cNvSpPr/>
          <p:nvPr/>
        </p:nvSpPr>
        <p:spPr bwMode="auto">
          <a:xfrm>
            <a:off x="4798483" y="342725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CLD 3 - Detailed review TFC Meeting with Supplier &amp; </a:t>
            </a:r>
            <a:r>
              <a:rPr lang="en-US" sz="1000" kern="0" dirty="0" err="1">
                <a:solidFill>
                  <a:srgbClr val="000000"/>
                </a:solidFill>
              </a:rPr>
              <a:t>Veoneer</a:t>
            </a:r>
            <a:r>
              <a:rPr lang="en-US" sz="1000" kern="0" dirty="0">
                <a:solidFill>
                  <a:srgbClr val="000000"/>
                </a:solidFill>
              </a:rPr>
              <a:t> is needed before sourcing decision</a:t>
            </a:r>
          </a:p>
        </p:txBody>
      </p:sp>
      <p:sp>
        <p:nvSpPr>
          <p:cNvPr id="30" name="Textfeld 36">
            <a:extLst>
              <a:ext uri="{FF2B5EF4-FFF2-40B4-BE49-F238E27FC236}">
                <a16:creationId xmlns:a16="http://schemas.microsoft.com/office/drawing/2014/main" id="{996F6C11-DDB0-4F06-85D2-24E5174E612E}"/>
              </a:ext>
            </a:extLst>
          </p:cNvPr>
          <p:cNvSpPr txBox="1"/>
          <p:nvPr/>
        </p:nvSpPr>
        <p:spPr>
          <a:xfrm>
            <a:off x="2926283" y="1846565"/>
            <a:ext cx="1639470" cy="276999"/>
          </a:xfrm>
          <a:prstGeom prst="rect">
            <a:avLst/>
          </a:prstGeom>
          <a:noFill/>
        </p:spPr>
        <p:txBody>
          <a:bodyPr wrap="square" rtlCol="0">
            <a:spAutoFit/>
          </a:bodyPr>
          <a:lstStyle/>
          <a:p>
            <a:pPr algn="ctr"/>
            <a:r>
              <a:rPr lang="en-US" sz="1200" b="1" dirty="0">
                <a:solidFill>
                  <a:srgbClr val="000000"/>
                </a:solidFill>
              </a:rPr>
              <a:t>Process Flow</a:t>
            </a:r>
          </a:p>
        </p:txBody>
      </p:sp>
      <p:sp>
        <p:nvSpPr>
          <p:cNvPr id="31" name="Abgerundetes Rechteck 48">
            <a:extLst>
              <a:ext uri="{FF2B5EF4-FFF2-40B4-BE49-F238E27FC236}">
                <a16:creationId xmlns:a16="http://schemas.microsoft.com/office/drawing/2014/main" id="{58098653-8815-475C-A1EA-C7DA564EB7A5}"/>
              </a:ext>
            </a:extLst>
          </p:cNvPr>
          <p:cNvSpPr/>
          <p:nvPr/>
        </p:nvSpPr>
        <p:spPr bwMode="auto">
          <a:xfrm>
            <a:off x="2953127" y="3019213"/>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 TFC evaluation @ </a:t>
            </a:r>
            <a:r>
              <a:rPr lang="en-US" sz="1000" b="1" dirty="0" err="1">
                <a:solidFill>
                  <a:srgbClr val="FFFFFF"/>
                </a:solidFill>
              </a:rPr>
              <a:t>Veoneer</a:t>
            </a:r>
            <a:endParaRPr lang="en-US" sz="1000" b="1" dirty="0">
              <a:solidFill>
                <a:srgbClr val="FFFFFF"/>
              </a:solidFill>
            </a:endParaRPr>
          </a:p>
        </p:txBody>
      </p:sp>
      <p:sp>
        <p:nvSpPr>
          <p:cNvPr id="32" name="Abgerundetes Rechteck 50">
            <a:extLst>
              <a:ext uri="{FF2B5EF4-FFF2-40B4-BE49-F238E27FC236}">
                <a16:creationId xmlns:a16="http://schemas.microsoft.com/office/drawing/2014/main" id="{BEBB7787-0A9F-4715-B4EB-2C538A44C5C6}"/>
              </a:ext>
            </a:extLst>
          </p:cNvPr>
          <p:cNvSpPr/>
          <p:nvPr/>
        </p:nvSpPr>
        <p:spPr bwMode="auto">
          <a:xfrm>
            <a:off x="2962906" y="342725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Sourcing decision@ </a:t>
            </a:r>
            <a:r>
              <a:rPr lang="en-US" sz="1000" b="1" dirty="0" err="1">
                <a:solidFill>
                  <a:srgbClr val="FFFFFF"/>
                </a:solidFill>
              </a:rPr>
              <a:t>Veoneer</a:t>
            </a:r>
            <a:endParaRPr lang="en-US" sz="1000" b="1" dirty="0">
              <a:solidFill>
                <a:srgbClr val="FFFFFF"/>
              </a:solidFill>
            </a:endParaRPr>
          </a:p>
        </p:txBody>
      </p:sp>
      <p:sp>
        <p:nvSpPr>
          <p:cNvPr id="33" name="Abgerundetes Rechteck 2">
            <a:extLst>
              <a:ext uri="{FF2B5EF4-FFF2-40B4-BE49-F238E27FC236}">
                <a16:creationId xmlns:a16="http://schemas.microsoft.com/office/drawing/2014/main" id="{08074FA4-8ED2-4592-AB67-C56FDAE34E6C}"/>
              </a:ext>
            </a:extLst>
          </p:cNvPr>
          <p:cNvSpPr/>
          <p:nvPr/>
        </p:nvSpPr>
        <p:spPr bwMode="auto">
          <a:xfrm>
            <a:off x="4798483" y="4065733"/>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Each concern must state a clear action plan, addressed responsible persons as well as due dates.</a:t>
            </a:r>
          </a:p>
        </p:txBody>
      </p:sp>
      <p:sp>
        <p:nvSpPr>
          <p:cNvPr id="34" name="Abgerundetes Rechteck 2">
            <a:extLst>
              <a:ext uri="{FF2B5EF4-FFF2-40B4-BE49-F238E27FC236}">
                <a16:creationId xmlns:a16="http://schemas.microsoft.com/office/drawing/2014/main" id="{6AD9965B-97AC-4F4E-8E94-6B9EC50D1E46}"/>
              </a:ext>
            </a:extLst>
          </p:cNvPr>
          <p:cNvSpPr/>
          <p:nvPr/>
        </p:nvSpPr>
        <p:spPr bwMode="auto">
          <a:xfrm>
            <a:off x="4798483" y="448163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ORDER SHALL NOT BE ISSUED WITHOUT AN AGREED &amp; SIGNED TFC</a:t>
            </a:r>
          </a:p>
        </p:txBody>
      </p:sp>
      <p:sp>
        <p:nvSpPr>
          <p:cNvPr id="35" name="Abgerundetes Rechteck 2">
            <a:extLst>
              <a:ext uri="{FF2B5EF4-FFF2-40B4-BE49-F238E27FC236}">
                <a16:creationId xmlns:a16="http://schemas.microsoft.com/office/drawing/2014/main" id="{CC574DF9-7153-4718-B707-75D323CB2722}"/>
              </a:ext>
            </a:extLst>
          </p:cNvPr>
          <p:cNvSpPr/>
          <p:nvPr/>
        </p:nvSpPr>
        <p:spPr bwMode="auto">
          <a:xfrm>
            <a:off x="4798483" y="5129751"/>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After tool order, before PPAP: Implementation &amp; follow up of all in TFC agreed actions</a:t>
            </a:r>
          </a:p>
        </p:txBody>
      </p:sp>
      <p:sp>
        <p:nvSpPr>
          <p:cNvPr id="36" name="Abgerundetes Rechteck 2">
            <a:extLst>
              <a:ext uri="{FF2B5EF4-FFF2-40B4-BE49-F238E27FC236}">
                <a16:creationId xmlns:a16="http://schemas.microsoft.com/office/drawing/2014/main" id="{19869721-83C5-4D5D-A9C2-C3F76CC9C885}"/>
              </a:ext>
            </a:extLst>
          </p:cNvPr>
          <p:cNvSpPr/>
          <p:nvPr/>
        </p:nvSpPr>
        <p:spPr bwMode="auto">
          <a:xfrm>
            <a:off x="4798483" y="5535375"/>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Final TFC review: All open issues closed prior to PPAP Submission (PPAP Package Creation and PSW Submission) </a:t>
            </a:r>
          </a:p>
        </p:txBody>
      </p:sp>
      <p:sp>
        <p:nvSpPr>
          <p:cNvPr id="37" name="Abgerundetes Rechteck 9">
            <a:extLst>
              <a:ext uri="{FF2B5EF4-FFF2-40B4-BE49-F238E27FC236}">
                <a16:creationId xmlns:a16="http://schemas.microsoft.com/office/drawing/2014/main" id="{6E937E23-A3F9-4F5C-983C-9F9C4FE54DA1}"/>
              </a:ext>
            </a:extLst>
          </p:cNvPr>
          <p:cNvSpPr/>
          <p:nvPr/>
        </p:nvSpPr>
        <p:spPr bwMode="auto">
          <a:xfrm>
            <a:off x="2962906" y="5940999"/>
            <a:ext cx="1620000" cy="360000"/>
          </a:xfrm>
          <a:prstGeom prst="roundRect">
            <a:avLst/>
          </a:prstGeom>
          <a:solidFill>
            <a:srgbClr val="0068A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rgbClr val="FFFFFF"/>
                </a:solidFill>
              </a:rPr>
              <a:t>PPAP approval</a:t>
            </a:r>
          </a:p>
        </p:txBody>
      </p:sp>
      <p:sp>
        <p:nvSpPr>
          <p:cNvPr id="38" name="Abgerundetes Rechteck 2">
            <a:extLst>
              <a:ext uri="{FF2B5EF4-FFF2-40B4-BE49-F238E27FC236}">
                <a16:creationId xmlns:a16="http://schemas.microsoft.com/office/drawing/2014/main" id="{A0EA9626-B35F-4867-9BD8-09D64C2BA9F5}"/>
              </a:ext>
            </a:extLst>
          </p:cNvPr>
          <p:cNvSpPr/>
          <p:nvPr/>
        </p:nvSpPr>
        <p:spPr bwMode="auto">
          <a:xfrm>
            <a:off x="4798963" y="5940999"/>
            <a:ext cx="5868000" cy="360000"/>
          </a:xfrm>
          <a:prstGeom prst="roundRect">
            <a:avLst/>
          </a:prstGeom>
          <a:solidFill>
            <a:schemeClr val="accent3">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kern="0" dirty="0">
                <a:solidFill>
                  <a:srgbClr val="000000"/>
                </a:solidFill>
              </a:rPr>
              <a:t> PPAP WILL NOT BE APPROVED WITHOUT COMPLETED TFC.</a:t>
            </a:r>
          </a:p>
        </p:txBody>
      </p:sp>
      <p:cxnSp>
        <p:nvCxnSpPr>
          <p:cNvPr id="39" name="Gerade Verbindung mit Pfeil 4">
            <a:extLst>
              <a:ext uri="{FF2B5EF4-FFF2-40B4-BE49-F238E27FC236}">
                <a16:creationId xmlns:a16="http://schemas.microsoft.com/office/drawing/2014/main" id="{68117FD0-9F36-4406-94F6-4D7B28875A2A}"/>
              </a:ext>
            </a:extLst>
          </p:cNvPr>
          <p:cNvCxnSpPr>
            <a:stCxn id="32" idx="2"/>
            <a:endCxn id="13" idx="0"/>
          </p:cNvCxnSpPr>
          <p:nvPr/>
        </p:nvCxnSpPr>
        <p:spPr bwMode="auto">
          <a:xfrm flipH="1">
            <a:off x="3771972" y="3787259"/>
            <a:ext cx="934" cy="27847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89">
            <a:extLst>
              <a:ext uri="{FF2B5EF4-FFF2-40B4-BE49-F238E27FC236}">
                <a16:creationId xmlns:a16="http://schemas.microsoft.com/office/drawing/2014/main" id="{82D2034A-AE4B-490E-8C5F-6112A3099610}"/>
              </a:ext>
            </a:extLst>
          </p:cNvPr>
          <p:cNvCxnSpPr>
            <a:endCxn id="37" idx="0"/>
          </p:cNvCxnSpPr>
          <p:nvPr/>
        </p:nvCxnSpPr>
        <p:spPr bwMode="auto">
          <a:xfrm>
            <a:off x="3772906" y="5771726"/>
            <a:ext cx="0" cy="16927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feld 99">
            <a:extLst>
              <a:ext uri="{FF2B5EF4-FFF2-40B4-BE49-F238E27FC236}">
                <a16:creationId xmlns:a16="http://schemas.microsoft.com/office/drawing/2014/main" id="{BAF9B13E-A013-40F2-9053-EA0D5E16F69D}"/>
              </a:ext>
            </a:extLst>
          </p:cNvPr>
          <p:cNvSpPr txBox="1"/>
          <p:nvPr/>
        </p:nvSpPr>
        <p:spPr>
          <a:xfrm>
            <a:off x="1378566" y="1846565"/>
            <a:ext cx="1550618" cy="646331"/>
          </a:xfrm>
          <a:prstGeom prst="rect">
            <a:avLst/>
          </a:prstGeom>
          <a:noFill/>
        </p:spPr>
        <p:txBody>
          <a:bodyPr wrap="square" rtlCol="0">
            <a:spAutoFit/>
          </a:bodyPr>
          <a:lstStyle/>
          <a:p>
            <a:pPr algn="ctr"/>
            <a:r>
              <a:rPr lang="en-US" sz="1200" b="1" dirty="0">
                <a:solidFill>
                  <a:srgbClr val="000000"/>
                </a:solidFill>
              </a:rPr>
              <a:t>Person in charge &amp; </a:t>
            </a:r>
          </a:p>
          <a:p>
            <a:pPr algn="ctr"/>
            <a:r>
              <a:rPr lang="en-US" sz="1200" b="1" dirty="0">
                <a:solidFill>
                  <a:srgbClr val="0000FF"/>
                </a:solidFill>
              </a:rPr>
              <a:t>Phase</a:t>
            </a:r>
          </a:p>
        </p:txBody>
      </p:sp>
      <p:sp>
        <p:nvSpPr>
          <p:cNvPr id="42" name="TextBox 41">
            <a:extLst>
              <a:ext uri="{FF2B5EF4-FFF2-40B4-BE49-F238E27FC236}">
                <a16:creationId xmlns:a16="http://schemas.microsoft.com/office/drawing/2014/main" id="{72B809A9-5CAC-4294-B507-5D488348D5F8}"/>
              </a:ext>
            </a:extLst>
          </p:cNvPr>
          <p:cNvSpPr txBox="1"/>
          <p:nvPr/>
        </p:nvSpPr>
        <p:spPr>
          <a:xfrm>
            <a:off x="1557305" y="2707179"/>
            <a:ext cx="1095302" cy="1198396"/>
          </a:xfrm>
          <a:prstGeom prst="rect">
            <a:avLst/>
          </a:prstGeom>
          <a:noFill/>
        </p:spPr>
        <p:txBody>
          <a:bodyPr wrap="square" lIns="36000" tIns="36000" rIns="36000" bIns="36000" rtlCol="0" anchor="ctr" anchorCtr="0">
            <a:spAutoFit/>
          </a:bodyPr>
          <a:lstStyle/>
          <a:p>
            <a:pPr algn="ctr">
              <a:lnSpc>
                <a:spcPct val="95000"/>
              </a:lnSpc>
              <a:buClr>
                <a:srgbClr val="005496"/>
              </a:buClr>
            </a:pPr>
            <a:r>
              <a:rPr lang="en-US" sz="1100" b="1" dirty="0">
                <a:solidFill>
                  <a:srgbClr val="474C4F">
                    <a:lumMod val="50000"/>
                  </a:srgbClr>
                </a:solidFill>
              </a:rPr>
              <a:t>Project / Serial buyer</a:t>
            </a:r>
          </a:p>
          <a:p>
            <a:pPr algn="ctr">
              <a:lnSpc>
                <a:spcPct val="95000"/>
              </a:lnSpc>
              <a:buClr>
                <a:srgbClr val="005496"/>
              </a:buClr>
            </a:pPr>
            <a:endParaRPr lang="es-ES" sz="1100" b="1" dirty="0">
              <a:solidFill>
                <a:srgbClr val="474C4F">
                  <a:lumMod val="50000"/>
                </a:srgbClr>
              </a:solidFill>
            </a:endParaRPr>
          </a:p>
          <a:p>
            <a:pPr algn="ctr">
              <a:lnSpc>
                <a:spcPct val="95000"/>
              </a:lnSpc>
              <a:buClr>
                <a:srgbClr val="005496"/>
              </a:buClr>
            </a:pPr>
            <a:endParaRPr lang="en-US" sz="1100" b="1" dirty="0">
              <a:solidFill>
                <a:srgbClr val="474C4F">
                  <a:lumMod val="50000"/>
                </a:srgbClr>
              </a:solidFill>
            </a:endParaRPr>
          </a:p>
          <a:p>
            <a:pPr algn="ctr">
              <a:lnSpc>
                <a:spcPct val="95000"/>
              </a:lnSpc>
              <a:buClr>
                <a:srgbClr val="005496"/>
              </a:buClr>
            </a:pPr>
            <a:endParaRPr lang="en-US" sz="1100" b="1" dirty="0">
              <a:solidFill>
                <a:srgbClr val="474C4F">
                  <a:lumMod val="50000"/>
                </a:srgbClr>
              </a:solidFill>
            </a:endParaRPr>
          </a:p>
          <a:p>
            <a:pPr algn="ctr">
              <a:lnSpc>
                <a:spcPct val="95000"/>
              </a:lnSpc>
              <a:buClr>
                <a:srgbClr val="005496"/>
              </a:buClr>
            </a:pPr>
            <a:r>
              <a:rPr lang="en-US" sz="1100" b="1" dirty="0">
                <a:solidFill>
                  <a:srgbClr val="0000FF"/>
                </a:solidFill>
              </a:rPr>
              <a:t>Sourcing Phase</a:t>
            </a:r>
          </a:p>
        </p:txBody>
      </p:sp>
      <p:sp>
        <p:nvSpPr>
          <p:cNvPr id="43" name="TextBox 42">
            <a:extLst>
              <a:ext uri="{FF2B5EF4-FFF2-40B4-BE49-F238E27FC236}">
                <a16:creationId xmlns:a16="http://schemas.microsoft.com/office/drawing/2014/main" id="{3268FE03-90BB-45F1-8305-CAEF28E6C463}"/>
              </a:ext>
            </a:extLst>
          </p:cNvPr>
          <p:cNvSpPr txBox="1"/>
          <p:nvPr/>
        </p:nvSpPr>
        <p:spPr>
          <a:xfrm>
            <a:off x="1557305" y="4066606"/>
            <a:ext cx="1095302" cy="919089"/>
          </a:xfrm>
          <a:prstGeom prst="rect">
            <a:avLst/>
          </a:prstGeom>
          <a:noFill/>
        </p:spPr>
        <p:txBody>
          <a:bodyPr wrap="square" lIns="36000" tIns="36000" rIns="36000" bIns="36000" rtlCol="0" anchor="ctr" anchorCtr="0">
            <a:spAutoFit/>
          </a:bodyPr>
          <a:lstStyle/>
          <a:p>
            <a:pPr algn="ctr"/>
            <a:r>
              <a:rPr lang="en-US" sz="1100" b="1" dirty="0">
                <a:solidFill>
                  <a:srgbClr val="000000"/>
                </a:solidFill>
              </a:rPr>
              <a:t>Project / Serial Buyer</a:t>
            </a:r>
          </a:p>
          <a:p>
            <a:pPr algn="ctr"/>
            <a:endParaRPr lang="en-US" sz="1100" b="1" dirty="0">
              <a:solidFill>
                <a:srgbClr val="000000"/>
              </a:solidFill>
            </a:endParaRPr>
          </a:p>
          <a:p>
            <a:pPr algn="ctr" eaLnBrk="0" fontAlgn="base" hangingPunct="0">
              <a:spcBef>
                <a:spcPct val="0"/>
              </a:spcBef>
              <a:spcAft>
                <a:spcPct val="0"/>
              </a:spcAft>
            </a:pPr>
            <a:r>
              <a:rPr lang="en-US" sz="1100" b="1" dirty="0">
                <a:solidFill>
                  <a:srgbClr val="0000FF"/>
                </a:solidFill>
              </a:rPr>
              <a:t>Tool Order Phase</a:t>
            </a:r>
            <a:endParaRPr lang="en-US" sz="1100" b="1" dirty="0">
              <a:solidFill>
                <a:srgbClr val="000000"/>
              </a:solidFill>
            </a:endParaRPr>
          </a:p>
        </p:txBody>
      </p:sp>
      <p:sp>
        <p:nvSpPr>
          <p:cNvPr id="44" name="TextBox 43">
            <a:extLst>
              <a:ext uri="{FF2B5EF4-FFF2-40B4-BE49-F238E27FC236}">
                <a16:creationId xmlns:a16="http://schemas.microsoft.com/office/drawing/2014/main" id="{46D050D1-0E98-42DA-86A8-D3045DB8B419}"/>
              </a:ext>
            </a:extLst>
          </p:cNvPr>
          <p:cNvSpPr txBox="1"/>
          <p:nvPr/>
        </p:nvSpPr>
        <p:spPr>
          <a:xfrm>
            <a:off x="1557305" y="5201719"/>
            <a:ext cx="1095302" cy="965255"/>
          </a:xfrm>
          <a:prstGeom prst="rect">
            <a:avLst/>
          </a:prstGeom>
          <a:noFill/>
        </p:spPr>
        <p:txBody>
          <a:bodyPr wrap="square" lIns="36000" tIns="36000" rIns="36000" bIns="36000" rtlCol="0" anchor="ctr" anchorCtr="0">
            <a:spAutoFit/>
          </a:bodyPr>
          <a:lstStyle/>
          <a:p>
            <a:pPr algn="ctr"/>
            <a:r>
              <a:rPr lang="en-US" sz="1100" b="1" dirty="0">
                <a:solidFill>
                  <a:srgbClr val="000000"/>
                </a:solidFill>
              </a:rPr>
              <a:t>SQ</a:t>
            </a:r>
          </a:p>
          <a:p>
            <a:pPr algn="ctr"/>
            <a:endParaRPr lang="en-US" sz="1100" b="1" dirty="0">
              <a:solidFill>
                <a:srgbClr val="000000"/>
              </a:solidFill>
            </a:endParaRPr>
          </a:p>
          <a:p>
            <a:pPr algn="ctr"/>
            <a:endParaRPr lang="en-US" sz="1100" b="1" dirty="0">
              <a:solidFill>
                <a:srgbClr val="000000"/>
              </a:solidFill>
            </a:endParaRPr>
          </a:p>
          <a:p>
            <a:pPr algn="ctr"/>
            <a:r>
              <a:rPr lang="en-US" sz="1100" b="1" dirty="0">
                <a:solidFill>
                  <a:srgbClr val="0000FF"/>
                </a:solidFill>
              </a:rPr>
              <a:t>SQP </a:t>
            </a:r>
            <a:r>
              <a:rPr lang="en-US" sz="1050" b="1" dirty="0">
                <a:solidFill>
                  <a:srgbClr val="0000FF"/>
                </a:solidFill>
              </a:rPr>
              <a:t>Phase</a:t>
            </a:r>
          </a:p>
          <a:p>
            <a:pPr algn="ctr"/>
            <a:endParaRPr lang="en-US" sz="1400" b="1" dirty="0">
              <a:solidFill>
                <a:srgbClr val="000000"/>
              </a:solidFill>
            </a:endParaRPr>
          </a:p>
        </p:txBody>
      </p:sp>
      <p:sp>
        <p:nvSpPr>
          <p:cNvPr id="45" name="TextBox 44">
            <a:extLst>
              <a:ext uri="{FF2B5EF4-FFF2-40B4-BE49-F238E27FC236}">
                <a16:creationId xmlns:a16="http://schemas.microsoft.com/office/drawing/2014/main" id="{53068D3A-A6D0-4F61-AEBF-152AEFD1D1AB}"/>
              </a:ext>
            </a:extLst>
          </p:cNvPr>
          <p:cNvSpPr txBox="1"/>
          <p:nvPr/>
        </p:nvSpPr>
        <p:spPr>
          <a:xfrm>
            <a:off x="10776520" y="3063909"/>
            <a:ext cx="864000" cy="365091"/>
          </a:xfrm>
          <a:prstGeom prst="rect">
            <a:avLst/>
          </a:prstGeom>
          <a:noFill/>
        </p:spPr>
        <p:txBody>
          <a:bodyPr wrap="square" lIns="36000" tIns="36000" rIns="36000" bIns="36000" rtlCol="0" anchor="ctr" anchorCtr="0">
            <a:spAutoFit/>
          </a:bodyPr>
          <a:lstStyle/>
          <a:p>
            <a:pPr algn="ctr">
              <a:lnSpc>
                <a:spcPct val="95000"/>
              </a:lnSpc>
              <a:buClr>
                <a:schemeClr val="accent1"/>
              </a:buClr>
            </a:pPr>
            <a:r>
              <a:rPr lang="en-US" sz="2000" b="1" dirty="0">
                <a:solidFill>
                  <a:srgbClr val="C00000"/>
                </a:solidFill>
              </a:rPr>
              <a:t>000</a:t>
            </a:r>
          </a:p>
        </p:txBody>
      </p:sp>
      <p:sp>
        <p:nvSpPr>
          <p:cNvPr id="46" name="TextBox 45">
            <a:extLst>
              <a:ext uri="{FF2B5EF4-FFF2-40B4-BE49-F238E27FC236}">
                <a16:creationId xmlns:a16="http://schemas.microsoft.com/office/drawing/2014/main" id="{5D650C55-050D-4798-BF50-4AE25B098A2B}"/>
              </a:ext>
            </a:extLst>
          </p:cNvPr>
          <p:cNvSpPr txBox="1"/>
          <p:nvPr/>
        </p:nvSpPr>
        <p:spPr>
          <a:xfrm>
            <a:off x="10808596" y="4288045"/>
            <a:ext cx="864000" cy="365091"/>
          </a:xfrm>
          <a:prstGeom prst="rect">
            <a:avLst/>
          </a:prstGeom>
          <a:noFill/>
        </p:spPr>
        <p:txBody>
          <a:bodyPr wrap="square" lIns="36000" tIns="36000" rIns="36000" bIns="36000" rtlCol="0" anchor="ctr" anchorCtr="0">
            <a:spAutoFit/>
          </a:bodyPr>
          <a:lstStyle/>
          <a:p>
            <a:pPr algn="ctr">
              <a:lnSpc>
                <a:spcPct val="95000"/>
              </a:lnSpc>
              <a:buClr>
                <a:schemeClr val="accent1"/>
              </a:buClr>
            </a:pPr>
            <a:r>
              <a:rPr lang="en-US" sz="2000" b="1" dirty="0">
                <a:solidFill>
                  <a:srgbClr val="C00000"/>
                </a:solidFill>
              </a:rPr>
              <a:t>001</a:t>
            </a:r>
          </a:p>
        </p:txBody>
      </p:sp>
      <p:sp>
        <p:nvSpPr>
          <p:cNvPr id="47" name="TextBox 46">
            <a:extLst>
              <a:ext uri="{FF2B5EF4-FFF2-40B4-BE49-F238E27FC236}">
                <a16:creationId xmlns:a16="http://schemas.microsoft.com/office/drawing/2014/main" id="{D55DF8AC-C61E-41DA-8369-CACE3E3A7F78}"/>
              </a:ext>
            </a:extLst>
          </p:cNvPr>
          <p:cNvSpPr txBox="1"/>
          <p:nvPr/>
        </p:nvSpPr>
        <p:spPr>
          <a:xfrm>
            <a:off x="10811851" y="5517232"/>
            <a:ext cx="864000" cy="365091"/>
          </a:xfrm>
          <a:prstGeom prst="rect">
            <a:avLst/>
          </a:prstGeom>
          <a:noFill/>
        </p:spPr>
        <p:txBody>
          <a:bodyPr wrap="square" lIns="36000" tIns="36000" rIns="36000" bIns="36000" rtlCol="0" anchor="ctr" anchorCtr="0">
            <a:spAutoFit/>
          </a:bodyPr>
          <a:lstStyle/>
          <a:p>
            <a:pPr algn="ctr">
              <a:lnSpc>
                <a:spcPct val="95000"/>
              </a:lnSpc>
              <a:buClr>
                <a:schemeClr val="accent1"/>
              </a:buClr>
            </a:pPr>
            <a:r>
              <a:rPr lang="en-US" sz="2000" b="1" dirty="0">
                <a:solidFill>
                  <a:srgbClr val="C00000"/>
                </a:solidFill>
              </a:rPr>
              <a:t>002</a:t>
            </a:r>
          </a:p>
        </p:txBody>
      </p:sp>
    </p:spTree>
    <p:extLst>
      <p:ext uri="{BB962C8B-B14F-4D97-AF65-F5344CB8AC3E}">
        <p14:creationId xmlns:p14="http://schemas.microsoft.com/office/powerpoint/2010/main" val="2654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056-24E7-4667-8F8C-6677F2F8D359}"/>
              </a:ext>
            </a:extLst>
          </p:cNvPr>
          <p:cNvSpPr>
            <a:spLocks noGrp="1"/>
          </p:cNvSpPr>
          <p:nvPr>
            <p:ph type="title"/>
          </p:nvPr>
        </p:nvSpPr>
        <p:spPr>
          <a:xfrm>
            <a:off x="550864" y="1196975"/>
            <a:ext cx="11090274" cy="443198"/>
          </a:xfrm>
        </p:spPr>
        <p:txBody>
          <a:bodyPr/>
          <a:lstStyle/>
          <a:p>
            <a:r>
              <a:rPr lang="en-US" dirty="0"/>
              <a:t>TFC</a:t>
            </a:r>
            <a:endParaRPr lang="de-DE" dirty="0"/>
          </a:p>
        </p:txBody>
      </p:sp>
      <p:sp>
        <p:nvSpPr>
          <p:cNvPr id="3" name="Content Placeholder 2">
            <a:extLst>
              <a:ext uri="{FF2B5EF4-FFF2-40B4-BE49-F238E27FC236}">
                <a16:creationId xmlns:a16="http://schemas.microsoft.com/office/drawing/2014/main" id="{2DBC7846-FE50-4916-90DA-0135EA43F779}"/>
              </a:ext>
            </a:extLst>
          </p:cNvPr>
          <p:cNvSpPr>
            <a:spLocks noGrp="1"/>
          </p:cNvSpPr>
          <p:nvPr>
            <p:ph idx="1"/>
          </p:nvPr>
        </p:nvSpPr>
        <p:spPr>
          <a:xfrm>
            <a:off x="550864" y="2060848"/>
            <a:ext cx="5977184" cy="3997052"/>
          </a:xfrm>
        </p:spPr>
        <p:txBody>
          <a:bodyPr vert="horz" lIns="0" tIns="0" rIns="0" bIns="0" rtlCol="0">
            <a:noAutofit/>
          </a:bodyPr>
          <a:lstStyle/>
          <a:p>
            <a:r>
              <a:rPr lang="en-US" dirty="0"/>
              <a:t>Review each “note” and “dimensions”  from drawing for concerns </a:t>
            </a:r>
          </a:p>
          <a:p>
            <a:r>
              <a:rPr lang="en-US" dirty="0"/>
              <a:t>Must review Checklist items against each drawing requirement</a:t>
            </a:r>
          </a:p>
          <a:p>
            <a:r>
              <a:rPr lang="en-US" dirty="0"/>
              <a:t>Check measurability for each characteristic</a:t>
            </a:r>
          </a:p>
          <a:p>
            <a:r>
              <a:rPr lang="en-US" dirty="0"/>
              <a:t>Proactively suggest solutions for each concern identified</a:t>
            </a:r>
          </a:p>
          <a:p>
            <a:r>
              <a:rPr lang="en-US" dirty="0"/>
              <a:t>Suggest improvements for more robust production (quality and efficiency)</a:t>
            </a:r>
          </a:p>
          <a:p>
            <a:r>
              <a:rPr lang="en-US" dirty="0"/>
              <a:t>Promote open and honest communication with </a:t>
            </a:r>
            <a:r>
              <a:rPr lang="en-US" dirty="0" err="1"/>
              <a:t>Veoneer</a:t>
            </a:r>
            <a:endParaRPr lang="en-US" dirty="0"/>
          </a:p>
          <a:p>
            <a:pPr lvl="1"/>
            <a:r>
              <a:rPr lang="en-US" dirty="0"/>
              <a:t>Address issues/concerns as soon as possible</a:t>
            </a:r>
          </a:p>
          <a:p>
            <a:pPr lvl="1"/>
            <a:r>
              <a:rPr lang="en-US" dirty="0"/>
              <a:t>Response in a timely manner to achieve project milestones</a:t>
            </a:r>
          </a:p>
          <a:p>
            <a:r>
              <a:rPr lang="en-US" dirty="0"/>
              <a:t>Supplier responsible to meet agreed timing</a:t>
            </a:r>
          </a:p>
        </p:txBody>
      </p:sp>
      <p:sp>
        <p:nvSpPr>
          <p:cNvPr id="5" name="Date Placeholder 4">
            <a:extLst>
              <a:ext uri="{FF2B5EF4-FFF2-40B4-BE49-F238E27FC236}">
                <a16:creationId xmlns:a16="http://schemas.microsoft.com/office/drawing/2014/main" id="{BA1E8917-D377-45BF-818C-2A60A195AA92}"/>
              </a:ext>
            </a:extLst>
          </p:cNvPr>
          <p:cNvSpPr>
            <a:spLocks noGrp="1"/>
          </p:cNvSpPr>
          <p:nvPr>
            <p:ph type="dt" sz="half" idx="14"/>
          </p:nvPr>
        </p:nvSpPr>
        <p:spPr/>
        <p:txBody>
          <a:bodyPr/>
          <a:lstStyle/>
          <a:p>
            <a:r>
              <a:rPr lang="de-DE"/>
              <a:t>January 30, 2019</a:t>
            </a:r>
            <a:endParaRPr lang="en-US" dirty="0"/>
          </a:p>
        </p:txBody>
      </p:sp>
      <p:sp>
        <p:nvSpPr>
          <p:cNvPr id="6" name="Footer Placeholder 5">
            <a:extLst>
              <a:ext uri="{FF2B5EF4-FFF2-40B4-BE49-F238E27FC236}">
                <a16:creationId xmlns:a16="http://schemas.microsoft.com/office/drawing/2014/main" id="{253D75B6-7B22-43ED-BB1D-0A4E35FB1983}"/>
              </a:ext>
            </a:extLst>
          </p:cNvPr>
          <p:cNvSpPr>
            <a:spLocks noGrp="1"/>
          </p:cNvSpPr>
          <p:nvPr>
            <p:ph type="ftr" sz="quarter" idx="15"/>
          </p:nvPr>
        </p:nvSpPr>
        <p:spPr/>
        <p:txBody>
          <a:bodyPr/>
          <a:lstStyle/>
          <a:p>
            <a:r>
              <a:rPr lang="en-US" dirty="0"/>
              <a:t>TFC Training</a:t>
            </a:r>
          </a:p>
        </p:txBody>
      </p:sp>
      <p:sp>
        <p:nvSpPr>
          <p:cNvPr id="7" name="Slide Number Placeholder 6">
            <a:extLst>
              <a:ext uri="{FF2B5EF4-FFF2-40B4-BE49-F238E27FC236}">
                <a16:creationId xmlns:a16="http://schemas.microsoft.com/office/drawing/2014/main" id="{27B057AC-9703-41CF-B8A7-12432BEE23FE}"/>
              </a:ext>
            </a:extLst>
          </p:cNvPr>
          <p:cNvSpPr>
            <a:spLocks noGrp="1"/>
          </p:cNvSpPr>
          <p:nvPr>
            <p:ph type="sldNum" sz="quarter" idx="16"/>
          </p:nvPr>
        </p:nvSpPr>
        <p:spPr/>
        <p:txBody>
          <a:bodyPr/>
          <a:lstStyle/>
          <a:p>
            <a:fld id="{07CEE681-EA8A-4B77-829B-1539858EA44F}" type="slidenum">
              <a:rPr lang="en-US" smtClean="0"/>
              <a:pPr/>
              <a:t>9</a:t>
            </a:fld>
            <a:endParaRPr lang="en-US" dirty="0"/>
          </a:p>
        </p:txBody>
      </p:sp>
      <p:sp>
        <p:nvSpPr>
          <p:cNvPr id="8" name="Text Placeholder 3">
            <a:extLst>
              <a:ext uri="{FF2B5EF4-FFF2-40B4-BE49-F238E27FC236}">
                <a16:creationId xmlns:a16="http://schemas.microsoft.com/office/drawing/2014/main" id="{A134351D-CC2C-4C31-BB7E-7F5292AC681E}"/>
              </a:ext>
            </a:extLst>
          </p:cNvPr>
          <p:cNvSpPr>
            <a:spLocks noGrp="1"/>
          </p:cNvSpPr>
          <p:nvPr>
            <p:ph type="body" sz="quarter" idx="13"/>
          </p:nvPr>
        </p:nvSpPr>
        <p:spPr>
          <a:xfrm>
            <a:off x="550863" y="1628775"/>
            <a:ext cx="11090275" cy="292388"/>
          </a:xfrm>
        </p:spPr>
        <p:txBody>
          <a:bodyPr/>
          <a:lstStyle/>
          <a:p>
            <a:r>
              <a:rPr lang="de-DE" dirty="0" err="1"/>
              <a:t>Expectations</a:t>
            </a:r>
            <a:r>
              <a:rPr lang="de-DE" dirty="0"/>
              <a:t> </a:t>
            </a:r>
            <a:r>
              <a:rPr lang="de-DE" dirty="0" err="1"/>
              <a:t>towards</a:t>
            </a:r>
            <a:r>
              <a:rPr lang="de-DE" dirty="0"/>
              <a:t> </a:t>
            </a:r>
            <a:r>
              <a:rPr lang="de-DE" dirty="0" err="1"/>
              <a:t>Suppliers</a:t>
            </a:r>
            <a:endParaRPr lang="de-DE" dirty="0"/>
          </a:p>
        </p:txBody>
      </p:sp>
      <p:pic>
        <p:nvPicPr>
          <p:cNvPr id="10" name="Picture 9">
            <a:extLst>
              <a:ext uri="{FF2B5EF4-FFF2-40B4-BE49-F238E27FC236}">
                <a16:creationId xmlns:a16="http://schemas.microsoft.com/office/drawing/2014/main" id="{713A0903-0EA5-4059-91D8-B5908F9B0D9B}"/>
              </a:ext>
            </a:extLst>
          </p:cNvPr>
          <p:cNvPicPr>
            <a:picLocks noChangeAspect="1"/>
          </p:cNvPicPr>
          <p:nvPr/>
        </p:nvPicPr>
        <p:blipFill>
          <a:blip r:embed="rId3"/>
          <a:stretch>
            <a:fillRect/>
          </a:stretch>
        </p:blipFill>
        <p:spPr>
          <a:xfrm>
            <a:off x="7608168" y="1628775"/>
            <a:ext cx="3481710" cy="4680000"/>
          </a:xfrm>
          <a:prstGeom prst="rect">
            <a:avLst/>
          </a:prstGeom>
          <a:ln w="28575">
            <a:solidFill>
              <a:srgbClr val="FF0000"/>
            </a:solidFill>
          </a:ln>
        </p:spPr>
      </p:pic>
      <p:sp>
        <p:nvSpPr>
          <p:cNvPr id="11" name="Striped Right Arrow 14">
            <a:extLst>
              <a:ext uri="{FF2B5EF4-FFF2-40B4-BE49-F238E27FC236}">
                <a16:creationId xmlns:a16="http://schemas.microsoft.com/office/drawing/2014/main" id="{5E779032-C4E4-4F7D-A0BB-F38626F914F6}"/>
              </a:ext>
            </a:extLst>
          </p:cNvPr>
          <p:cNvSpPr/>
          <p:nvPr/>
        </p:nvSpPr>
        <p:spPr>
          <a:xfrm>
            <a:off x="5960003" y="2780928"/>
            <a:ext cx="1136090" cy="241324"/>
          </a:xfrm>
          <a:prstGeom prst="stripedRightArrow">
            <a:avLst/>
          </a:prstGeom>
          <a:gradFill>
            <a:gsLst>
              <a:gs pos="100000">
                <a:srgbClr val="C00000"/>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rgbClr val="FFFFFF"/>
              </a:solidFill>
            </a:endParaRPr>
          </a:p>
        </p:txBody>
      </p:sp>
    </p:spTree>
    <p:extLst>
      <p:ext uri="{BB962C8B-B14F-4D97-AF65-F5344CB8AC3E}">
        <p14:creationId xmlns:p14="http://schemas.microsoft.com/office/powerpoint/2010/main" val="334276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OOTERLOCK" val="N"/>
</p:tagLst>
</file>

<file path=ppt/theme/theme1.xml><?xml version="1.0" encoding="utf-8"?>
<a:theme xmlns:a="http://schemas.openxmlformats.org/drawingml/2006/main" name="Veoneer">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0799A"/>
      </a:hlink>
      <a:folHlink>
        <a:srgbClr val="7F7F7F"/>
      </a:folHlink>
    </a:clrScheme>
    <a:fontScheme name="Veoneer">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4"/>
        </a:solidFill>
        <a:ln>
          <a:noFill/>
        </a:ln>
      </a:spPr>
      <a:bodyPr rtlCol="0" anchor="ctr">
        <a:noAutofit/>
      </a:bodyPr>
      <a:lstStyle>
        <a:defPPr algn="ctr">
          <a:spcBef>
            <a:spcPts val="600"/>
          </a:spcBef>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600"/>
          </a:spcBef>
          <a:buClr>
            <a:schemeClr val="accent4"/>
          </a:buClr>
          <a:defRPr dirty="0" smtClean="0"/>
        </a:defPPr>
      </a:lstStyle>
    </a:txDef>
  </a:objectDefaults>
  <a:extraClrSchemeLst/>
  <a:custClrLst>
    <a:custClr name="Black">
      <a:srgbClr val="000000"/>
    </a:custClr>
    <a:custClr name="2">
      <a:srgbClr val="8F0043"/>
    </a:custClr>
    <a:custClr name="3">
      <a:srgbClr val="BC668E"/>
    </a:custClr>
    <a:custClr name="4">
      <a:srgbClr val="D8A6BD"/>
    </a:custClr>
    <a:custClr name="5">
      <a:srgbClr val="EB5A50"/>
    </a:custClr>
    <a:custClr name="6">
      <a:srgbClr val="F39C96"/>
    </a:custClr>
    <a:custClr name="7">
      <a:srgbClr val="F9CECA"/>
    </a:custClr>
    <a:custClr name="8">
      <a:srgbClr val="FFC638"/>
    </a:custClr>
    <a:custClr name="9">
      <a:srgbClr val="FFDD88"/>
    </a:custClr>
    <a:custClr name="10">
      <a:srgbClr val="FFEBB9"/>
    </a:custClr>
  </a:custClrLst>
  <a:extLst>
    <a:ext uri="{05A4C25C-085E-4340-85A3-A5531E510DB2}">
      <thm15:themeFamily xmlns:thm15="http://schemas.microsoft.com/office/thememl/2012/main" name="Veoneer PPT-Mall 2018_3.potx" id="{5CEF7A95-253F-470F-9ED4-A8CA712387D4}" vid="{242A0A39-E301-4B15-B526-56D0DA0D703D}"/>
    </a:ext>
  </a:extLst>
</a:theme>
</file>

<file path=ppt/theme/theme2.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sion_x0020_Changes xmlns="77f8b959-5ece-436a-8b1a-0d5b77a7464e" xsi:nil="true"/>
    <Update_x0020_Security xmlns="d12bfc99-cf9b-4e1a-a8af-98b3ec3ae927">false</Update_x0020_Security>
    <APDS_x0020_Process_x0020_Owner xmlns="77f8b959-5ece-436a-8b1a-0d5b77a7464e">Purchase</APDS_x0020_Process_x0020_Owner>
    <Document_x0020_Approver xmlns="d12bfc99-cf9b-4e1a-a8af-98b3ec3ae927">
      <UserInfo>
        <DisplayName/>
        <AccountId xsi:nil="true"/>
        <AccountType/>
      </UserInfo>
    </Document_x0020_Approver>
    <Raw_x0020_Material_x0020_Link xmlns="d12bfc99-cf9b-4e1a-a8af-98b3ec3ae927">
      <Url xsi:nil="true"/>
      <Description xsi:nil="true"/>
    </Raw_x0020_Material_x0020_Link>
    <Raw_x0020_Material_x0020_Comments xmlns="d12bfc99-cf9b-4e1a-a8af-98b3ec3ae927" xsi:nil="true"/>
    <I_x0020_Get_x0020_IT xmlns="d12bfc99-cf9b-4e1a-a8af-98b3ec3ae927">
      <Url xsi:nil="true"/>
      <Description xsi:nil="true"/>
    </I_x0020_Get_x0020_IT>
    <Document_x0020_Approvers xmlns="d12bfc99-cf9b-4e1a-a8af-98b3ec3ae927">
      <UserInfo>
        <DisplayName/>
        <AccountId xsi:nil="true"/>
        <AccountType/>
      </UserInfo>
    </Document_x0020_Approvers>
    <APDS_x0020_Scope xmlns="77f8b959-5ece-436a-8b1a-0d5b77a7464e">VSPP Direct</APDS_x0020_Scope>
    <Document_x0020_Editors xmlns="d12bfc99-cf9b-4e1a-a8af-98b3ec3ae927">
      <UserInfo>
        <DisplayName/>
        <AccountId xsi:nil="true"/>
        <AccountType/>
      </UserInfo>
    </Document_x0020_Editors>
    <APDS_x0020_Division xmlns="77f8b959-5ece-436a-8b1a-0d5b77a7464e" xsi:nil="true"/>
    <APDS_x0020_Phase xmlns="77f8b959-5ece-436a-8b1a-0d5b77a7464e">Module 3</APDS_x0020_Phase>
    <Audience xmlns="d12bfc99-cf9b-4e1a-a8af-98b3ec3ae927" xsi:nil="true"/>
    <Release_x0020_Date xmlns="d12bfc99-cf9b-4e1a-a8af-98b3ec3ae927" xsi:nil="true"/>
    <APDS_x0020_Organization xmlns="77f8b959-5ece-436a-8b1a-0d5b77a7464e" xsi:nil="true"/>
    <FieldName_4F8E7701_5240_46C1_B6CB_015274EEE836_ xmlns="77f8b959-5ece-436a-8b1a-0d5b77a7464e" xsi:nil="true"/>
    <Category xmlns="d12bfc99-cf9b-4e1a-a8af-98b3ec3ae927">Training Materials</Category>
    <Description0 xmlns="d12bfc99-cf9b-4e1a-a8af-98b3ec3ae9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PDS Document" ma:contentTypeID="0x010100760E40FDF4C41049BCD817CC6A59C6A30071ADE467DF24B346B74F23901B7A8F75" ma:contentTypeVersion="25" ma:contentTypeDescription="Create a new document." ma:contentTypeScope="" ma:versionID="63cc8187be1aba07c24e5e1d09b98efb">
  <xsd:schema xmlns:xsd="http://www.w3.org/2001/XMLSchema" xmlns:xs="http://www.w3.org/2001/XMLSchema" xmlns:p="http://schemas.microsoft.com/office/2006/metadata/properties" xmlns:ns2="77f8b959-5ece-436a-8b1a-0d5b77a7464e" xmlns:ns3="d12bfc99-cf9b-4e1a-a8af-98b3ec3ae927" targetNamespace="http://schemas.microsoft.com/office/2006/metadata/properties" ma:root="true" ma:fieldsID="23c7c8877e3b51b300c0acb854e778cd" ns2:_="" ns3:_="">
    <xsd:import namespace="77f8b959-5ece-436a-8b1a-0d5b77a7464e"/>
    <xsd:import namespace="d12bfc99-cf9b-4e1a-a8af-98b3ec3ae927"/>
    <xsd:element name="properties">
      <xsd:complexType>
        <xsd:sequence>
          <xsd:element name="documentManagement">
            <xsd:complexType>
              <xsd:all>
                <xsd:element ref="ns2:APDS_x0020_Scope" minOccurs="0"/>
                <xsd:element ref="ns2:APDS_x0020_Phase" minOccurs="0"/>
                <xsd:element ref="ns2:APDS_x0020_Organization" minOccurs="0"/>
                <xsd:element ref="ns2:APDS_x0020_Process_x0020_Owner" minOccurs="0"/>
                <xsd:element ref="ns3:Document_x0020_Editors" minOccurs="0"/>
                <xsd:element ref="ns3:Document_x0020_Approvers" minOccurs="0"/>
                <xsd:element ref="ns3:Update_x0020_Security" minOccurs="0"/>
                <xsd:element ref="ns3:Document_x0020_Approver" minOccurs="0"/>
                <xsd:element ref="ns3:Release_x0020_Date" minOccurs="0"/>
                <xsd:element ref="ns2:FieldName_4F8E7701_5240_46C1_B6CB_015274EEE836_" minOccurs="0"/>
                <xsd:element ref="ns3:Category" minOccurs="0"/>
                <xsd:element ref="ns3:Description0" minOccurs="0"/>
                <xsd:element ref="ns3:Audience" minOccurs="0"/>
                <xsd:element ref="ns3:I_x0020_Get_x0020_IT" minOccurs="0"/>
                <xsd:element ref="ns3:Raw_x0020_Material_x0020_Link" minOccurs="0"/>
                <xsd:element ref="ns3:Raw_x0020_Material_x0020_Comments" minOccurs="0"/>
                <xsd:element ref="ns2:APDS_x0020_Division" minOccurs="0"/>
                <xsd:element ref="ns2:Version_x0020_Changes"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8b959-5ece-436a-8b1a-0d5b77a7464e" elementFormDefault="qualified">
    <xsd:import namespace="http://schemas.microsoft.com/office/2006/documentManagement/types"/>
    <xsd:import namespace="http://schemas.microsoft.com/office/infopath/2007/PartnerControls"/>
    <xsd:element name="APDS_x0020_Scope" ma:index="2" nillable="true" ma:displayName="Scope" ma:format="Dropdown" ma:internalName="APDS_x0020_Scope" ma:readOnly="false">
      <xsd:simpleType>
        <xsd:restriction base="dms:Choice">
          <xsd:enumeration value="VSPP Direct"/>
          <xsd:enumeration value="VSPP Indirect"/>
        </xsd:restriction>
      </xsd:simpleType>
    </xsd:element>
    <xsd:element name="APDS_x0020_Phase" ma:index="3" nillable="true" ma:displayName="Phase" ma:format="Dropdown" ma:internalName="APDS_x0020_Phase" ma:readOnly="false">
      <xsd:simpleType>
        <xsd:restriction base="dms:Choice">
          <xsd:enumeration value="Module 1"/>
          <xsd:enumeration value="Module 2"/>
          <xsd:enumeration value="Module 3"/>
          <xsd:enumeration value="Module 4"/>
          <xsd:enumeration value="Module 5"/>
          <xsd:enumeration value="Module 6"/>
          <xsd:enumeration value="Module 7"/>
          <xsd:enumeration value="Module 8"/>
          <xsd:enumeration value="Module 9"/>
        </xsd:restriction>
      </xsd:simpleType>
    </xsd:element>
    <xsd:element name="APDS_x0020_Organization" ma:index="4" nillable="true" ma:displayName="Product Area" ma:format="Dropdown" ma:internalName="APDS_x0020_Organization" ma:readOnly="false">
      <xsd:simpleType>
        <xsd:restriction base="dms:Choice">
          <xsd:enumeration value="Airbags"/>
          <xsd:enumeration value="Cushions"/>
          <xsd:enumeration value="Electronics"/>
          <xsd:enumeration value="Inflators"/>
          <xsd:enumeration value="Initiators"/>
          <xsd:enumeration value="Molding"/>
          <xsd:enumeration value="Pyro"/>
          <xsd:enumeration value="PPD"/>
          <xsd:enumeration value="Sales &amp; Engineering"/>
          <xsd:enumeration value="Seatbelts"/>
          <xsd:enumeration value="Steering Wheels"/>
          <xsd:enumeration value="Textiles"/>
        </xsd:restriction>
      </xsd:simpleType>
    </xsd:element>
    <xsd:element name="APDS_x0020_Process_x0020_Owner" ma:index="5" nillable="true" ma:displayName="Process Owner" ma:format="Dropdown" ma:internalName="APDS_x0020_Process_x0020_Owner" ma:readOnly="false">
      <xsd:simpleType>
        <xsd:restriction base="dms:Choice">
          <xsd:enumeration value="Engineering"/>
          <xsd:enumeration value="Industrial Engineering"/>
          <xsd:enumeration value="Operations"/>
          <xsd:enumeration value="Project"/>
          <xsd:enumeration value="Logistics"/>
          <xsd:enumeration value="Quality"/>
          <xsd:enumeration value="Sales"/>
          <xsd:enumeration value="Purchase"/>
          <xsd:enumeration value="Production"/>
          <xsd:enumeration value="Patent"/>
        </xsd:restriction>
      </xsd:simpleType>
    </xsd:element>
    <xsd:element name="FieldName_4F8E7701_5240_46C1_B6CB_015274EEE836_" ma:index="11" nillable="true" ma:displayName="Verson Comments" ma:internalName="FieldName_4F8E7701_5240_46C1_B6CB_015274EEE836_" ma:readOnly="false">
      <xsd:simpleType>
        <xsd:restriction base="dms:Note">
          <xsd:maxLength value="255"/>
        </xsd:restriction>
      </xsd:simpleType>
    </xsd:element>
    <xsd:element name="APDS_x0020_Division" ma:index="18" nillable="true" ma:displayName="APDS Division" ma:format="Dropdown" ma:internalName="APDS_x0020_Division" ma:readOnly="false">
      <xsd:simpleType>
        <xsd:restriction base="dms:Choice">
          <xsd:enumeration value="Global"/>
          <xsd:enumeration value="AAS"/>
          <xsd:enumeration value="AEU"/>
          <xsd:enumeration value="AJA"/>
          <xsd:enumeration value="ANA"/>
          <xsd:enumeration value="ASA"/>
          <xsd:enumeration value="PSE"/>
          <xsd:enumeration value="TCH"/>
          <xsd:enumeration value="TKR"/>
          <xsd:enumeration value="TND"/>
        </xsd:restriction>
      </xsd:simpleType>
    </xsd:element>
    <xsd:element name="Version_x0020_Changes" ma:index="19" nillable="true" ma:displayName="Version Changes" ma:internalName="Version_x0020_Changes" ma:readOnly="false">
      <xsd:simpleType>
        <xsd:restriction base="dms:Note">
          <xsd:maxLength value="255"/>
        </xsd:restrictio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2bfc99-cf9b-4e1a-a8af-98b3ec3ae927" elementFormDefault="qualified">
    <xsd:import namespace="http://schemas.microsoft.com/office/2006/documentManagement/types"/>
    <xsd:import namespace="http://schemas.microsoft.com/office/infopath/2007/PartnerControls"/>
    <xsd:element name="Document_x0020_Editors" ma:index="6" nillable="true" ma:displayName="Document Editors" ma:list="UserInfo" ma:SearchPeopleOnly="false" ma:SharePointGroup="0" ma:internalName="Document_x0020_Edit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Approvers" ma:index="7" nillable="true" ma:displayName="Document Approvers" ma:list="UserInfo" ma:SearchPeopleOnly="false" ma:SharePointGroup="0" ma:internalName="Document_x0020_Approver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pdate_x0020_Security" ma:index="8" nillable="true" ma:displayName="Update Security" ma:default="1" ma:internalName="Update_x0020_Security" ma:readOnly="false">
      <xsd:simpleType>
        <xsd:restriction base="dms:Boolean"/>
      </xsd:simpleType>
    </xsd:element>
    <xsd:element name="Document_x0020_Approver" ma:index="9" nillable="true" ma:displayName="Document Approver" ma:list="UserInfo" ma:SearchPeopleOnly="false"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ease_x0020_Date" ma:index="10" nillable="true" ma:displayName="Release Date" ma:format="DateOnly" ma:internalName="Release_x0020_Date" ma:readOnly="false">
      <xsd:simpleType>
        <xsd:restriction base="dms:DateTime"/>
      </xsd:simpleType>
    </xsd:element>
    <xsd:element name="Category" ma:index="12" nillable="true" ma:displayName="Category" ma:format="Dropdown" ma:internalName="Category" ma:readOnly="false">
      <xsd:simpleType>
        <xsd:restriction base="dms:Choice">
          <xsd:enumeration value="General Information"/>
          <xsd:enumeration value="Training Materials"/>
          <xsd:enumeration value="Templates"/>
        </xsd:restriction>
      </xsd:simpleType>
    </xsd:element>
    <xsd:element name="Description0" ma:index="13" nillable="true" ma:displayName="Description" ma:internalName="Description0" ma:readOnly="false">
      <xsd:simpleType>
        <xsd:restriction base="dms:Note">
          <xsd:maxLength value="255"/>
        </xsd:restriction>
      </xsd:simpleType>
    </xsd:element>
    <xsd:element name="Audience" ma:index="14" nillable="true" ma:displayName="Audience" ma:internalName="Audience" ma:readOnly="false">
      <xsd:simpleType>
        <xsd:restriction base="dms:Text">
          <xsd:maxLength value="255"/>
        </xsd:restriction>
      </xsd:simpleType>
    </xsd:element>
    <xsd:element name="I_x0020_Get_x0020_IT" ma:index="15" nillable="true" ma:displayName="I Get IT" ma:format="Hyperlink" ma:internalName="I_x0020_Get_x0020_I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Raw_x0020_Material_x0020_Link" ma:index="16" nillable="true" ma:displayName="Raw Material Link" ma:format="Hyperlink" ma:internalName="Raw_x0020_Material_x0020_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Raw_x0020_Material_x0020_Comments" ma:index="17" nillable="true" ma:displayName="Raw Material Comments" ma:internalName="Raw_x0020_Material_x0020_Comments" ma:readOnly="false">
      <xsd:simpleType>
        <xsd:restriction base="dms:Note">
          <xsd:maxLength value="255"/>
        </xsd:restrictio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E647CD-22C1-4CB5-A131-899956B7CDF7}">
  <ds:schemaRefs>
    <ds:schemaRef ds:uri="http://schemas.microsoft.com/office/2006/documentManagement/types"/>
    <ds:schemaRef ds:uri="d12bfc99-cf9b-4e1a-a8af-98b3ec3ae927"/>
    <ds:schemaRef ds:uri="http://purl.org/dc/elements/1.1/"/>
    <ds:schemaRef ds:uri="http://schemas.microsoft.com/office/2006/metadata/properties"/>
    <ds:schemaRef ds:uri="http://schemas.microsoft.com/office/infopath/2007/PartnerControls"/>
    <ds:schemaRef ds:uri="http://purl.org/dc/terms/"/>
    <ds:schemaRef ds:uri="77f8b959-5ece-436a-8b1a-0d5b77a7464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AA4540F-6B16-4C8C-9069-5195074B6296}">
  <ds:schemaRefs>
    <ds:schemaRef ds:uri="http://schemas.microsoft.com/sharepoint/v3/contenttype/forms"/>
  </ds:schemaRefs>
</ds:datastoreItem>
</file>

<file path=customXml/itemProps3.xml><?xml version="1.0" encoding="utf-8"?>
<ds:datastoreItem xmlns:ds="http://schemas.openxmlformats.org/officeDocument/2006/customXml" ds:itemID="{80011783-1612-4E7F-952F-E0E71D562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f8b959-5ece-436a-8b1a-0d5b77a7464e"/>
    <ds:schemaRef ds:uri="d12bfc99-cf9b-4e1a-a8af-98b3ec3ae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20</TotalTime>
  <Words>5196</Words>
  <Application>Microsoft Office PowerPoint</Application>
  <PresentationFormat>Widescreen</PresentationFormat>
  <Paragraphs>673</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Barlow</vt:lpstr>
      <vt:lpstr>Barlow SemiBold</vt:lpstr>
      <vt:lpstr>Veoneer</vt:lpstr>
      <vt:lpstr>TFC Training</vt:lpstr>
      <vt:lpstr>TFC Training</vt:lpstr>
      <vt:lpstr>Executive Summary – TFC Process</vt:lpstr>
      <vt:lpstr>VSPP</vt:lpstr>
      <vt:lpstr>TFC Participants</vt:lpstr>
      <vt:lpstr>TFC template</vt:lpstr>
      <vt:lpstr>TFC flow chart</vt:lpstr>
      <vt:lpstr>TFC flow chart</vt:lpstr>
      <vt:lpstr>TFC</vt:lpstr>
      <vt:lpstr>TFC Training</vt:lpstr>
      <vt:lpstr>TFC Purpose</vt:lpstr>
      <vt:lpstr>Understanding the TFC template</vt:lpstr>
      <vt:lpstr>Understanding the TFC template</vt:lpstr>
      <vt:lpstr>Understanding the TFC template</vt:lpstr>
      <vt:lpstr>Understanding the TFC template</vt:lpstr>
      <vt:lpstr>Understanding the TFC template</vt:lpstr>
      <vt:lpstr>Understanding the TFC template</vt:lpstr>
      <vt:lpstr>Understanding the TFC template</vt:lpstr>
      <vt:lpstr>Understanding the TFC template</vt:lpstr>
      <vt:lpstr>Understanding the TFC template</vt:lpstr>
      <vt:lpstr>Understanding the TFC template</vt:lpstr>
      <vt:lpstr>TFC template</vt:lpstr>
      <vt:lpstr>PowerPoint Presentation</vt:lpstr>
      <vt:lpstr>Thank You!</vt:lpstr>
    </vt:vector>
  </TitlesOfParts>
  <Company>Veoneer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VSPP 3.2</dc:title>
  <dc:creator>Anna Weichenrieder</dc:creator>
  <cp:lastModifiedBy>Arnaud Soret</cp:lastModifiedBy>
  <cp:revision>26</cp:revision>
  <dcterms:created xsi:type="dcterms:W3CDTF">2019-01-21T14:14:29Z</dcterms:created>
  <dcterms:modified xsi:type="dcterms:W3CDTF">2020-03-26T15:50:38Z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23">
    <vt:lpwstr>1341</vt:lpwstr>
  </property>
  <property fmtid="{D5CDD505-2E9C-101B-9397-08002B2CF9AE}" pid="3" name="ContentTypeId">
    <vt:lpwstr>0x010100760E40FDF4C41049BCD817CC6A59C6A30071ADE467DF24B346B74F23901B7A8F75</vt:lpwstr>
  </property>
  <property fmtid="{D5CDD505-2E9C-101B-9397-08002B2CF9AE}" pid="4" name="AuthorIds_UIVersion_518">
    <vt:lpwstr>1341</vt:lpwstr>
  </property>
  <property fmtid="{D5CDD505-2E9C-101B-9397-08002B2CF9AE}" pid="5" name="AuthorIds_UIVersion_516">
    <vt:lpwstr>1341</vt:lpwstr>
  </property>
  <property fmtid="{D5CDD505-2E9C-101B-9397-08002B2CF9AE}" pid="6" name="_dlc_DocIdItemGuid">
    <vt:lpwstr>2b9cb4b5-0222-4455-9acb-ecf584b16572</vt:lpwstr>
  </property>
  <property fmtid="{D5CDD505-2E9C-101B-9397-08002B2CF9AE}" pid="7" name="Classification">
    <vt:lpwstr>Internal</vt:lpwstr>
  </property>
  <property fmtid="{D5CDD505-2E9C-101B-9397-08002B2CF9AE}" pid="8" name="URL">
    <vt:lpwstr/>
  </property>
</Properties>
</file>