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16" r:id="rId5"/>
    <p:sldMasterId id="2147484035" r:id="rId6"/>
    <p:sldMasterId id="2147484621" r:id="rId7"/>
    <p:sldMasterId id="2147484714" r:id="rId8"/>
  </p:sldMasterIdLst>
  <p:notesMasterIdLst>
    <p:notesMasterId r:id="rId30"/>
  </p:notesMasterIdLst>
  <p:handoutMasterIdLst>
    <p:handoutMasterId r:id="rId31"/>
  </p:handoutMasterIdLst>
  <p:sldIdLst>
    <p:sldId id="717" r:id="rId9"/>
    <p:sldId id="658" r:id="rId10"/>
    <p:sldId id="710" r:id="rId11"/>
    <p:sldId id="659" r:id="rId12"/>
    <p:sldId id="699" r:id="rId13"/>
    <p:sldId id="709" r:id="rId14"/>
    <p:sldId id="700" r:id="rId15"/>
    <p:sldId id="701" r:id="rId16"/>
    <p:sldId id="685" r:id="rId17"/>
    <p:sldId id="702" r:id="rId18"/>
    <p:sldId id="707" r:id="rId19"/>
    <p:sldId id="662" r:id="rId20"/>
    <p:sldId id="708" r:id="rId21"/>
    <p:sldId id="703" r:id="rId22"/>
    <p:sldId id="663" r:id="rId23"/>
    <p:sldId id="664" r:id="rId24"/>
    <p:sldId id="705" r:id="rId25"/>
    <p:sldId id="704" r:id="rId26"/>
    <p:sldId id="706" r:id="rId27"/>
    <p:sldId id="714" r:id="rId28"/>
    <p:sldId id="716" r:id="rId29"/>
  </p:sldIdLst>
  <p:sldSz cx="9906000" cy="6858000" type="A4"/>
  <p:notesSz cx="9872663" cy="67976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8C8C8"/>
    <a:srgbClr val="0000FF"/>
    <a:srgbClr val="FFFF00"/>
    <a:srgbClr val="66FF66"/>
    <a:srgbClr val="00FF66"/>
    <a:srgbClr val="80808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0" autoAdjust="0"/>
    <p:restoredTop sz="99527" autoAdjust="0"/>
  </p:normalViewPr>
  <p:slideViewPr>
    <p:cSldViewPr>
      <p:cViewPr varScale="1">
        <p:scale>
          <a:sx n="78" d="100"/>
          <a:sy n="78" d="100"/>
        </p:scale>
        <p:origin x="1200" y="6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5FDD48E4-49D5-4698-B9EF-2F6671DE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6529388"/>
            <a:ext cx="315912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49" tIns="46826" rIns="93649" bIns="46826">
            <a:spAutoFit/>
          </a:bodyPr>
          <a:lstStyle>
            <a:lvl1pPr defTabSz="13652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6325" indent="-412750" defTabSz="13652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58938" indent="-331788" defTabSz="13652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22513" indent="-333375" defTabSz="13652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86088" indent="-333375" defTabSz="13652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43288" indent="-333375" defTabSz="13652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00488" indent="-333375" defTabSz="13652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57688" indent="-333375" defTabSz="13652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14888" indent="-333375" defTabSz="13652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000" b="1"/>
              <a:t>\COMPLETE\DIRECTORY\PATH\FILENAME - </a:t>
            </a:r>
            <a:fld id="{6A015F32-4357-49D5-B9EB-0249866854BD}" type="slidenum">
              <a:rPr lang="en-GB" altLang="en-US" sz="1000" b="1" smtClean="0"/>
              <a:pPr>
                <a:defRPr/>
              </a:pPr>
              <a:t>‹#›</a:t>
            </a:fld>
            <a:endParaRPr lang="en-GB" altLang="en-US" sz="1000" b="1"/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59F171CB-F285-456C-A550-A8177F9EA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-26988"/>
            <a:ext cx="18891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49" tIns="46826" rIns="93649" bIns="46826">
            <a:spAutoFit/>
          </a:bodyPr>
          <a:lstStyle>
            <a:lvl1pPr defTabSz="1365250">
              <a:defRPr>
                <a:solidFill>
                  <a:schemeClr val="tx1"/>
                </a:solidFill>
                <a:latin typeface="Arial" charset="0"/>
              </a:defRPr>
            </a:lvl1pPr>
            <a:lvl2pPr marL="1076325" indent="-412750" defTabSz="1365250">
              <a:defRPr>
                <a:solidFill>
                  <a:schemeClr val="tx1"/>
                </a:solidFill>
                <a:latin typeface="Arial" charset="0"/>
              </a:defRPr>
            </a:lvl2pPr>
            <a:lvl3pPr marL="1658938" indent="-331788" defTabSz="1365250">
              <a:defRPr>
                <a:solidFill>
                  <a:schemeClr val="tx1"/>
                </a:solidFill>
                <a:latin typeface="Arial" charset="0"/>
              </a:defRPr>
            </a:lvl3pPr>
            <a:lvl4pPr marL="2322513" indent="-333375" defTabSz="1365250">
              <a:defRPr>
                <a:solidFill>
                  <a:schemeClr val="tx1"/>
                </a:solidFill>
                <a:latin typeface="Arial" charset="0"/>
              </a:defRPr>
            </a:lvl4pPr>
            <a:lvl5pPr marL="2986088" indent="-333375" defTabSz="1365250">
              <a:defRPr>
                <a:solidFill>
                  <a:schemeClr val="tx1"/>
                </a:solidFill>
                <a:latin typeface="Arial" charset="0"/>
              </a:defRPr>
            </a:lvl5pPr>
            <a:lvl6pPr marL="3443288" indent="-333375" defTabSz="1365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900488" indent="-333375" defTabSz="1365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357688" indent="-333375" defTabSz="1365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814888" indent="-333375" defTabSz="1365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28553891-CF0E-4A2E-AA08-61750B8BC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166688"/>
            <a:ext cx="1365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49" tIns="46826" rIns="93649" bIns="46826">
            <a:spAutoFit/>
          </a:bodyPr>
          <a:lstStyle>
            <a:lvl1pPr defTabSz="1365250">
              <a:defRPr>
                <a:solidFill>
                  <a:schemeClr val="tx1"/>
                </a:solidFill>
                <a:latin typeface="Arial" charset="0"/>
              </a:defRPr>
            </a:lvl1pPr>
            <a:lvl2pPr marL="1076325" indent="-412750" defTabSz="1365250">
              <a:defRPr>
                <a:solidFill>
                  <a:schemeClr val="tx1"/>
                </a:solidFill>
                <a:latin typeface="Arial" charset="0"/>
              </a:defRPr>
            </a:lvl2pPr>
            <a:lvl3pPr marL="1658938" indent="-331788" defTabSz="1365250">
              <a:defRPr>
                <a:solidFill>
                  <a:schemeClr val="tx1"/>
                </a:solidFill>
                <a:latin typeface="Arial" charset="0"/>
              </a:defRPr>
            </a:lvl3pPr>
            <a:lvl4pPr marL="2322513" indent="-333375" defTabSz="1365250">
              <a:defRPr>
                <a:solidFill>
                  <a:schemeClr val="tx1"/>
                </a:solidFill>
                <a:latin typeface="Arial" charset="0"/>
              </a:defRPr>
            </a:lvl4pPr>
            <a:lvl5pPr marL="2986088" indent="-333375" defTabSz="1365250">
              <a:defRPr>
                <a:solidFill>
                  <a:schemeClr val="tx1"/>
                </a:solidFill>
                <a:latin typeface="Arial" charset="0"/>
              </a:defRPr>
            </a:lvl5pPr>
            <a:lvl6pPr marL="3443288" indent="-333375" defTabSz="1365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900488" indent="-333375" defTabSz="1365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357688" indent="-333375" defTabSz="1365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814888" indent="-333375" defTabSz="1365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1200"/>
              <a:t>Presentation Title</a:t>
            </a:r>
          </a:p>
          <a:p>
            <a:pPr algn="ctr">
              <a:defRPr/>
            </a:pPr>
            <a:r>
              <a:rPr lang="en-GB" sz="1200"/>
              <a:t>Name of Meeting</a:t>
            </a:r>
          </a:p>
          <a:p>
            <a:pPr algn="ctr">
              <a:defRPr/>
            </a:pPr>
            <a:r>
              <a:rPr lang="en-GB" sz="1200"/>
              <a:t>Location,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0AF1289A-E188-44A3-9C3B-6BF27E0433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67050" y="668338"/>
            <a:ext cx="3708400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7" name="Rectangle 5">
            <a:extLst>
              <a:ext uri="{FF2B5EF4-FFF2-40B4-BE49-F238E27FC236}">
                <a16:creationId xmlns:a16="http://schemas.microsoft.com/office/drawing/2014/main" id="{B905E0DF-7E8F-4CA3-BB3A-D204216314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93813" y="3398838"/>
            <a:ext cx="7215187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49" tIns="46826" rIns="93649" bIns="468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7640" name="Text Box 8">
            <a:extLst>
              <a:ext uri="{FF2B5EF4-FFF2-40B4-BE49-F238E27FC236}">
                <a16:creationId xmlns:a16="http://schemas.microsoft.com/office/drawing/2014/main" id="{D028CCED-74F5-43ED-8849-95EA78F77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166688"/>
            <a:ext cx="1365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49" tIns="46826" rIns="93649" bIns="46826">
            <a:spAutoFit/>
          </a:bodyPr>
          <a:lstStyle>
            <a:lvl1pPr defTabSz="1365250">
              <a:defRPr>
                <a:solidFill>
                  <a:schemeClr val="tx1"/>
                </a:solidFill>
                <a:latin typeface="Arial" charset="0"/>
              </a:defRPr>
            </a:lvl1pPr>
            <a:lvl2pPr marL="1076325" indent="-412750" defTabSz="1365250">
              <a:defRPr>
                <a:solidFill>
                  <a:schemeClr val="tx1"/>
                </a:solidFill>
                <a:latin typeface="Arial" charset="0"/>
              </a:defRPr>
            </a:lvl2pPr>
            <a:lvl3pPr marL="1658938" indent="-331788" defTabSz="1365250">
              <a:defRPr>
                <a:solidFill>
                  <a:schemeClr val="tx1"/>
                </a:solidFill>
                <a:latin typeface="Arial" charset="0"/>
              </a:defRPr>
            </a:lvl3pPr>
            <a:lvl4pPr marL="2322513" indent="-333375" defTabSz="1365250">
              <a:defRPr>
                <a:solidFill>
                  <a:schemeClr val="tx1"/>
                </a:solidFill>
                <a:latin typeface="Arial" charset="0"/>
              </a:defRPr>
            </a:lvl4pPr>
            <a:lvl5pPr marL="2986088" indent="-333375" defTabSz="1365250">
              <a:defRPr>
                <a:solidFill>
                  <a:schemeClr val="tx1"/>
                </a:solidFill>
                <a:latin typeface="Arial" charset="0"/>
              </a:defRPr>
            </a:lvl5pPr>
            <a:lvl6pPr marL="3443288" indent="-333375" defTabSz="1365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900488" indent="-333375" defTabSz="1365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357688" indent="-333375" defTabSz="1365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814888" indent="-333375" defTabSz="1365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1200"/>
              <a:t>Presentation Title</a:t>
            </a:r>
          </a:p>
          <a:p>
            <a:pPr algn="ctr">
              <a:defRPr/>
            </a:pPr>
            <a:r>
              <a:rPr lang="en-GB" sz="1200"/>
              <a:t>Name of Meeting</a:t>
            </a:r>
          </a:p>
          <a:p>
            <a:pPr algn="ctr">
              <a:defRPr/>
            </a:pPr>
            <a:r>
              <a:rPr lang="en-GB" sz="1200"/>
              <a:t>Location, Date</a:t>
            </a:r>
          </a:p>
        </p:txBody>
      </p:sp>
      <p:sp>
        <p:nvSpPr>
          <p:cNvPr id="197642" name="Text Box 10">
            <a:extLst>
              <a:ext uri="{FF2B5EF4-FFF2-40B4-BE49-F238E27FC236}">
                <a16:creationId xmlns:a16="http://schemas.microsoft.com/office/drawing/2014/main" id="{9C325FA7-3B08-48E3-A107-21E3E0265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6529388"/>
            <a:ext cx="315912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49" tIns="46826" rIns="93649" bIns="46826">
            <a:spAutoFit/>
          </a:bodyPr>
          <a:lstStyle>
            <a:lvl1pPr defTabSz="13652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6325" indent="-412750" defTabSz="13652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58938" indent="-331788" defTabSz="13652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22513" indent="-333375" defTabSz="13652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86088" indent="-333375" defTabSz="13652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43288" indent="-333375" defTabSz="13652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00488" indent="-333375" defTabSz="13652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57688" indent="-333375" defTabSz="13652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14888" indent="-333375" defTabSz="13652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000" b="1"/>
              <a:t>\COMPLETE\DIRECTORY\PATH\FILENAME - </a:t>
            </a:r>
            <a:fld id="{41F31916-98DE-4E26-8F84-3AA9FDE35CE5}" type="slidenum">
              <a:rPr lang="en-GB" altLang="en-US" sz="1000" b="1" smtClean="0"/>
              <a:pPr>
                <a:defRPr/>
              </a:pPr>
              <a:t>‹#›</a:t>
            </a:fld>
            <a:endParaRPr lang="en-GB" altLang="en-US" sz="10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2317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4635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6953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9271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A22FC5C-3B49-4F6D-8350-3F2D8ADE6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977900"/>
            <a:ext cx="5414963" cy="3749675"/>
          </a:xfrm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629F793-1E74-490D-AB27-9BF696E9C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965700"/>
            <a:ext cx="4970463" cy="4243388"/>
          </a:xfrm>
          <a:noFill/>
        </p:spPr>
        <p:txBody>
          <a:bodyPr/>
          <a:lstStyle/>
          <a:p>
            <a:pPr eaLnBrk="1" hangingPunct="1"/>
            <a:endParaRPr lang="sv-S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00650" y="1143000"/>
            <a:ext cx="4540250" cy="297180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9850" y="4419600"/>
            <a:ext cx="4503738" cy="1009664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600">
                <a:solidFill>
                  <a:srgbClr val="B2B2B2"/>
                </a:solidFill>
              </a:defRPr>
            </a:lvl1pPr>
          </a:lstStyle>
          <a:p>
            <a:r>
              <a:rPr lang="sv-SE"/>
              <a:t>Name of Presenter</a:t>
            </a:r>
          </a:p>
          <a:p>
            <a:r>
              <a:rPr lang="sv-SE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3142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D23EBDE-E4D2-4479-885F-D3DC93802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E8C1-8D91-4B6C-A0D8-A8C6ADD5B48A}" type="datetimeFigureOut">
              <a:rPr lang="de-DE"/>
              <a:pPr>
                <a:defRPr/>
              </a:pPr>
              <a:t>24.03.2020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3EBEF56-3561-43D8-8627-E3B46A5B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1CB2B85-C57E-49B7-B536-F99ABBB4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9588D-2505-4F86-B756-9E58CFD90EC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7235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BC2262-CCF2-41EB-A3BF-F21921CD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97844-A4AD-461C-A1A1-91C513FA6A6B}" type="datetimeFigureOut">
              <a:rPr lang="de-DE"/>
              <a:pPr>
                <a:defRPr/>
              </a:pPr>
              <a:t>24.03.2020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79D40F-F7FC-410D-AE55-B9153854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9B2B16-FA9B-4870-8B9D-D87A0153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824C8-03D6-4C31-A914-B40E3063708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70622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75BD6B-3C59-4865-9BA0-1F4B9C2A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5AA8-9220-432F-8359-68A028796239}" type="datetimeFigureOut">
              <a:rPr lang="de-DE"/>
              <a:pPr>
                <a:defRPr/>
              </a:pPr>
              <a:t>24.03.2020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9D9A6F-DCFD-4F2C-844D-7AFC3910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F3A95A-3BDC-45FE-A90C-589A5E9D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398D-0DFF-4CF4-AB6F-16D21522427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85798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3BCBE678-455A-40E1-A09A-A47B5839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1F8DB-27DF-46F2-AD3D-552452549164}" type="datetimeFigureOut">
              <a:rPr lang="de-DE"/>
              <a:pPr>
                <a:defRPr/>
              </a:pPr>
              <a:t>24.03.2020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B6C8C67D-7B33-4FA3-9A67-CF0A0EA1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1F2B284-F238-4622-A36E-0CCE3A7C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FF89-8976-42C1-BB7F-8C72B44636F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00746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A8C5D06-DBC8-4B8F-83D8-61B5FCF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75EF-A310-4BAD-85B8-EC22452C1373}" type="datetimeFigureOut">
              <a:rPr lang="de-DE"/>
              <a:pPr>
                <a:defRPr/>
              </a:pPr>
              <a:t>24.03.2020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C4CE2C0-87C4-4E75-BC11-F24CC161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746A48FA-F18A-4AC3-9DEA-5E6CCD71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E0A8E-FABD-4D57-BB3C-58F3222665D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78139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B74BB92-8B42-4763-B131-98E1388A9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0561-FC61-4A2E-8DA1-21A016F21E74}" type="datetimeFigureOut">
              <a:rPr lang="de-DE"/>
              <a:pPr>
                <a:defRPr/>
              </a:pPr>
              <a:t>24.03.2020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2EA8A5DE-95FA-4791-8383-33F90731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FA7C487E-9B55-47A4-961A-7683CC74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A7D07-6DAB-4133-A5A4-EF0B0DA3854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68789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>
            <a:extLst>
              <a:ext uri="{FF2B5EF4-FFF2-40B4-BE49-F238E27FC236}">
                <a16:creationId xmlns:a16="http://schemas.microsoft.com/office/drawing/2014/main" id="{87B5376F-58BB-439C-AD84-5E7BF6E80C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5900" y="4437063"/>
            <a:ext cx="4610100" cy="4762"/>
          </a:xfrm>
          <a:prstGeom prst="line">
            <a:avLst/>
          </a:prstGeom>
          <a:noFill/>
          <a:ln w="25400">
            <a:solidFill>
              <a:srgbClr val="C8C8C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082D32E7-C2F3-478D-9E10-653D13041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6537325"/>
            <a:ext cx="3136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4" tIns="45678" rIns="91354" bIns="45678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Copyright Veoneer Inc., All Rights Reserved</a:t>
            </a:r>
          </a:p>
        </p:txBody>
      </p:sp>
      <p:pic>
        <p:nvPicPr>
          <p:cNvPr id="6" name="Picture 8" descr="ALV-LogoSymb-RGB">
            <a:extLst>
              <a:ext uri="{FF2B5EF4-FFF2-40B4-BE49-F238E27FC236}">
                <a16:creationId xmlns:a16="http://schemas.microsoft.com/office/drawing/2014/main" id="{25816A3A-CF96-42FB-A953-93CE25C90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5410200"/>
            <a:ext cx="9731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00650" y="1066800"/>
            <a:ext cx="4540250" cy="3048000"/>
          </a:xfrm>
        </p:spPr>
        <p:txBody>
          <a:bodyPr anchor="b"/>
          <a:lstStyle>
            <a:lvl1pPr>
              <a:defRPr sz="34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00650" y="4419600"/>
            <a:ext cx="4452541" cy="1143000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600">
                <a:solidFill>
                  <a:srgbClr val="B2B2B2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74865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>
            <a:extLst>
              <a:ext uri="{FF2B5EF4-FFF2-40B4-BE49-F238E27FC236}">
                <a16:creationId xmlns:a16="http://schemas.microsoft.com/office/drawing/2014/main" id="{0789A79A-81EB-48A3-A9ED-E39C4CC95A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5900" y="4437063"/>
            <a:ext cx="4610100" cy="4762"/>
          </a:xfrm>
          <a:prstGeom prst="line">
            <a:avLst/>
          </a:prstGeom>
          <a:noFill/>
          <a:ln w="25400">
            <a:solidFill>
              <a:srgbClr val="C8C8C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F2A3E4C-2FDA-43A8-B146-ACFDF1C41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6537325"/>
            <a:ext cx="3136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4" tIns="45678" rIns="91354" bIns="45678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Copyright Veoneer Inc., All Rights Reserved</a:t>
            </a:r>
          </a:p>
        </p:txBody>
      </p:sp>
      <p:pic>
        <p:nvPicPr>
          <p:cNvPr id="6" name="Picture 8" descr="ALV-LogoSymb-RGB">
            <a:extLst>
              <a:ext uri="{FF2B5EF4-FFF2-40B4-BE49-F238E27FC236}">
                <a16:creationId xmlns:a16="http://schemas.microsoft.com/office/drawing/2014/main" id="{C6B5F456-D701-4F11-A471-508A676A6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5410200"/>
            <a:ext cx="9731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069D2101-8418-406D-A633-F295D7FF32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4972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00650" y="1066800"/>
            <a:ext cx="4540250" cy="3048000"/>
          </a:xfrm>
        </p:spPr>
        <p:txBody>
          <a:bodyPr anchor="b"/>
          <a:lstStyle>
            <a:lvl1pPr>
              <a:defRPr sz="34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00650" y="4419600"/>
            <a:ext cx="4452541" cy="1143000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600">
                <a:solidFill>
                  <a:srgbClr val="B2B2B2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95735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806052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5389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78E1DF-7662-448F-9CF4-EAC17093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2A3FC-CF38-446B-A158-6D99F371A76D}" type="datetimeFigureOut">
              <a:rPr lang="de-DE"/>
              <a:pPr>
                <a:defRPr/>
              </a:pPr>
              <a:t>24.03.2020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65B9B9-128F-4F59-840B-0E85238E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CED7F2-308B-42C4-B5BA-7C6E04AC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9806E-2C2F-494F-853D-561D2543780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2482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100" y="1219200"/>
            <a:ext cx="47053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219200"/>
            <a:ext cx="47053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075764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68034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4511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48886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73003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56560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777414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6950" y="152400"/>
            <a:ext cx="23939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0" y="152400"/>
            <a:ext cx="70167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888438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3381" y="150813"/>
            <a:ext cx="9577519" cy="6075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26677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1" y="150813"/>
            <a:ext cx="957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100" y="1196975"/>
            <a:ext cx="470535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5550" y="1196975"/>
            <a:ext cx="470535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5550" y="3787775"/>
            <a:ext cx="470535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3320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63972F-12AE-493D-8812-E850592E5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935EE-E130-4DFB-A46D-394BC083E1AA}" type="datetimeFigureOut">
              <a:rPr lang="de-DE"/>
              <a:pPr>
                <a:defRPr/>
              </a:pPr>
              <a:t>24.03.2020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D693F8-3ED3-4403-9714-8422E802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183C11-7038-4076-932D-2AB95AEB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BC54C-0848-48B7-89A4-933048424E4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96252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1" y="150813"/>
            <a:ext cx="957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65100" y="1196975"/>
            <a:ext cx="9575800" cy="5029200"/>
          </a:xfrm>
        </p:spPr>
        <p:txBody>
          <a:bodyPr/>
          <a:lstStyle/>
          <a:p>
            <a:pPr lvl="0"/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02813211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1" y="150813"/>
            <a:ext cx="957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5100" y="1196975"/>
            <a:ext cx="9575800" cy="5029200"/>
          </a:xfrm>
        </p:spPr>
        <p:txBody>
          <a:bodyPr/>
          <a:lstStyle/>
          <a:p>
            <a:pPr lvl="0"/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36961619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3381" y="150813"/>
            <a:ext cx="957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419" y="1371600"/>
            <a:ext cx="4705350" cy="243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5869" y="1371600"/>
            <a:ext cx="4705350" cy="243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5419" y="3962400"/>
            <a:ext cx="4705350" cy="243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5869" y="3962400"/>
            <a:ext cx="4705350" cy="243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45290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52400"/>
            <a:ext cx="957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5100" y="1219200"/>
            <a:ext cx="470535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35550" y="1219200"/>
            <a:ext cx="4705350" cy="5029200"/>
          </a:xfrm>
        </p:spPr>
        <p:txBody>
          <a:bodyPr/>
          <a:lstStyle/>
          <a:p>
            <a:pPr lvl="0"/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59926586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8">
            <a:extLst>
              <a:ext uri="{FF2B5EF4-FFF2-40B4-BE49-F238E27FC236}">
                <a16:creationId xmlns:a16="http://schemas.microsoft.com/office/drawing/2014/main" id="{E14FE9AD-5AD3-4A10-B1A8-2CF8CC6F0191}"/>
              </a:ext>
            </a:extLst>
          </p:cNvPr>
          <p:cNvSpPr/>
          <p:nvPr/>
        </p:nvSpPr>
        <p:spPr bwMode="gray">
          <a:xfrm>
            <a:off x="0" y="0"/>
            <a:ext cx="9906000" cy="6597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88"/>
              </a:spcBef>
              <a:defRPr/>
            </a:pPr>
            <a:endParaRPr lang="en-US" sz="2925"/>
          </a:p>
        </p:txBody>
      </p:sp>
      <p:sp>
        <p:nvSpPr>
          <p:cNvPr id="7" name="Frihandsfigur: Form 15">
            <a:extLst>
              <a:ext uri="{FF2B5EF4-FFF2-40B4-BE49-F238E27FC236}">
                <a16:creationId xmlns:a16="http://schemas.microsoft.com/office/drawing/2014/main" id="{7475F938-DC1F-4C41-B6A4-EC852589217F}"/>
              </a:ext>
            </a:extLst>
          </p:cNvPr>
          <p:cNvSpPr/>
          <p:nvPr/>
        </p:nvSpPr>
        <p:spPr bwMode="gray">
          <a:xfrm>
            <a:off x="5349875" y="39688"/>
            <a:ext cx="4556125" cy="6818312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88"/>
              </a:spcBef>
              <a:defRPr/>
            </a:pPr>
            <a:endParaRPr lang="en-US" sz="2925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1CAC45A4-9116-4808-A0D6-13F98418D5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64300" y="5597525"/>
            <a:ext cx="3054350" cy="531813"/>
            <a:chOff x="4934" y="3638"/>
            <a:chExt cx="2446" cy="346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4A611148-3A0E-472B-935D-DA1B6DEAE50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5F503B-0620-4E47-9AE3-02FF75799C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26EC784F-8EFB-455A-9824-9D8DD25015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303A6EA-418B-48C0-ACFC-2CCD1172D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07D8777-AF2C-4B55-A2FD-BB916F3C1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B59C7FF-4CB9-4C9A-B976-8691FC408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2" cy="320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A47080E-0043-4DE3-BC2D-BE47252A4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7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EC2BA1D-EBE7-4FF7-9768-C6A7767C8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7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761" y="1770677"/>
            <a:ext cx="4921611" cy="1200329"/>
          </a:xfrm>
        </p:spPr>
        <p:txBody>
          <a:bodyPr anchor="b"/>
          <a:lstStyle>
            <a:lvl1pPr algn="l">
              <a:lnSpc>
                <a:spcPct val="80000"/>
              </a:lnSpc>
              <a:defRPr sz="4875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761" y="5130537"/>
            <a:ext cx="4756178" cy="643253"/>
          </a:xfrm>
        </p:spPr>
        <p:txBody>
          <a:bodyPr lIns="36000" anchor="b"/>
          <a:lstStyle>
            <a:lvl1pPr marL="0" indent="0" algn="l">
              <a:buNone/>
              <a:defRPr sz="1788">
                <a:solidFill>
                  <a:schemeClr val="accent1"/>
                </a:solidFill>
                <a:latin typeface="+mn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761" y="2989401"/>
            <a:ext cx="4921611" cy="12001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75">
                <a:solidFill>
                  <a:schemeClr val="accent1"/>
                </a:solidFill>
              </a:defRPr>
            </a:lvl1pPr>
            <a:lvl2pPr marL="16897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61" y="5818100"/>
            <a:ext cx="4756178" cy="419100"/>
          </a:xfrm>
        </p:spPr>
        <p:txBody>
          <a:bodyPr lIns="3960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168970" indent="0">
              <a:buNone/>
              <a:defRPr/>
            </a:lvl2pPr>
            <a:lvl3pPr marL="354707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DE49AC4B-6952-48F3-BCAE-DC25031D76A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20" name="Footer Placeholder 9">
            <a:extLst>
              <a:ext uri="{FF2B5EF4-FFF2-40B4-BE49-F238E27FC236}">
                <a16:creationId xmlns:a16="http://schemas.microsoft.com/office/drawing/2014/main" id="{49DAFD0C-065F-4C45-9968-C76D02B5AD5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3C8EDC92-A1CA-4818-B40F-80E9ED38F97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480AE-BC40-4AC7-AD7F-FE7B9BE3EA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24568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 bwMode="gray">
      <p:bgPr>
        <a:solidFill>
          <a:srgbClr val="6BB7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>
            <a:extLst>
              <a:ext uri="{FF2B5EF4-FFF2-40B4-BE49-F238E27FC236}">
                <a16:creationId xmlns:a16="http://schemas.microsoft.com/office/drawing/2014/main" id="{A491F9A5-9B09-4261-A976-277B5ED9EA0A}"/>
              </a:ext>
            </a:extLst>
          </p:cNvPr>
          <p:cNvSpPr/>
          <p:nvPr/>
        </p:nvSpPr>
        <p:spPr bwMode="gray">
          <a:xfrm>
            <a:off x="0" y="0"/>
            <a:ext cx="9906000" cy="6597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88"/>
              </a:spcBef>
              <a:defRPr/>
            </a:pPr>
            <a:endParaRPr lang="en-US" sz="2925"/>
          </a:p>
        </p:txBody>
      </p:sp>
      <p:sp>
        <p:nvSpPr>
          <p:cNvPr id="7" name="Frihandsfigur: Form 15">
            <a:extLst>
              <a:ext uri="{FF2B5EF4-FFF2-40B4-BE49-F238E27FC236}">
                <a16:creationId xmlns:a16="http://schemas.microsoft.com/office/drawing/2014/main" id="{AB136BC4-83FE-402E-8230-615CBCBFEDD2}"/>
              </a:ext>
            </a:extLst>
          </p:cNvPr>
          <p:cNvSpPr/>
          <p:nvPr/>
        </p:nvSpPr>
        <p:spPr bwMode="gray">
          <a:xfrm>
            <a:off x="5349875" y="39688"/>
            <a:ext cx="4556125" cy="6818312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88"/>
              </a:spcBef>
              <a:defRPr/>
            </a:pPr>
            <a:endParaRPr lang="en-US" sz="2925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2564945-1459-4489-A3E6-198C9BCE83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64300" y="5597525"/>
            <a:ext cx="3054350" cy="531813"/>
            <a:chOff x="4934" y="3638"/>
            <a:chExt cx="2446" cy="346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BFA0AFE6-1A2F-419D-B72E-E5457B87689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76CD240-E50D-4FB8-BBDF-90B44E67D5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6A97FC1-4898-4E97-A340-06C9F86118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2CC9840-BF76-4EF7-AC2B-D6DC086572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3F7EE99-6AD3-40E2-AC59-3A4E6071CD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ECBF0C6-C0A7-4A2D-92D0-7A640339C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2" cy="320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62B06A99-DCA0-457F-AE66-9CF085411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7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7954EA7-48B1-4E6C-9C65-39C7B8415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7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761" y="1770677"/>
            <a:ext cx="4921611" cy="1200329"/>
          </a:xfrm>
        </p:spPr>
        <p:txBody>
          <a:bodyPr anchor="b"/>
          <a:lstStyle>
            <a:lvl1pPr algn="l">
              <a:lnSpc>
                <a:spcPct val="80000"/>
              </a:lnSpc>
              <a:defRPr sz="4875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761" y="5130537"/>
            <a:ext cx="4756178" cy="643253"/>
          </a:xfrm>
        </p:spPr>
        <p:txBody>
          <a:bodyPr lIns="36000" anchor="b"/>
          <a:lstStyle>
            <a:lvl1pPr marL="0" indent="0" algn="l">
              <a:buNone/>
              <a:defRPr sz="1788">
                <a:solidFill>
                  <a:schemeClr val="accent1"/>
                </a:solidFill>
                <a:latin typeface="+mn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761" y="2989401"/>
            <a:ext cx="4921611" cy="12001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75">
                <a:solidFill>
                  <a:schemeClr val="bg1"/>
                </a:solidFill>
                <a:latin typeface="+mj-lt"/>
              </a:defRPr>
            </a:lvl1pPr>
            <a:lvl2pPr marL="16897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61" y="5818100"/>
            <a:ext cx="4756178" cy="419100"/>
          </a:xfrm>
        </p:spPr>
        <p:txBody>
          <a:bodyPr lIns="3960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168970" indent="0">
              <a:buNone/>
              <a:defRPr/>
            </a:lvl2pPr>
            <a:lvl3pPr marL="354707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F4AF5E81-AC4C-4BFF-AD45-390C7C2962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20" name="Footer Placeholder 8">
            <a:extLst>
              <a:ext uri="{FF2B5EF4-FFF2-40B4-BE49-F238E27FC236}">
                <a16:creationId xmlns:a16="http://schemas.microsoft.com/office/drawing/2014/main" id="{D395E0BF-252E-4CC6-970E-CE1D0CD9803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1AB1F81C-B375-4539-9250-3043AA6DE7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ADEA-1E32-4C10-8632-BFFBA64F7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92253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>
            <a:extLst>
              <a:ext uri="{FF2B5EF4-FFF2-40B4-BE49-F238E27FC236}">
                <a16:creationId xmlns:a16="http://schemas.microsoft.com/office/drawing/2014/main" id="{9B711646-C097-4E5E-8EC1-A4AA6F81148B}"/>
              </a:ext>
            </a:extLst>
          </p:cNvPr>
          <p:cNvSpPr/>
          <p:nvPr/>
        </p:nvSpPr>
        <p:spPr bwMode="gray">
          <a:xfrm>
            <a:off x="0" y="0"/>
            <a:ext cx="9906000" cy="659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88"/>
              </a:spcBef>
              <a:defRPr/>
            </a:pPr>
            <a:endParaRPr lang="en-US" sz="2925"/>
          </a:p>
        </p:txBody>
      </p:sp>
      <p:sp>
        <p:nvSpPr>
          <p:cNvPr id="7" name="Frihandsfigur: Form 15">
            <a:extLst>
              <a:ext uri="{FF2B5EF4-FFF2-40B4-BE49-F238E27FC236}">
                <a16:creationId xmlns:a16="http://schemas.microsoft.com/office/drawing/2014/main" id="{8E634241-3828-4011-A418-0EA62B483C43}"/>
              </a:ext>
            </a:extLst>
          </p:cNvPr>
          <p:cNvSpPr/>
          <p:nvPr/>
        </p:nvSpPr>
        <p:spPr bwMode="gray">
          <a:xfrm>
            <a:off x="5349875" y="39688"/>
            <a:ext cx="4556125" cy="6818312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88"/>
              </a:spcBef>
              <a:defRPr/>
            </a:pPr>
            <a:endParaRPr lang="en-US" sz="2925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AE5FA82-652C-468A-BA14-86A1F70D22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64300" y="5597525"/>
            <a:ext cx="3054350" cy="531813"/>
            <a:chOff x="4934" y="3638"/>
            <a:chExt cx="2446" cy="346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3CD93F68-51E7-4FDF-AE93-1D081E53ED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FECE056-D131-444A-887D-FDB10EFE22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2AFEB850-ACFD-4212-AD11-D0182246C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85287E7-CE14-4243-A6F3-31BE94D666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491D39C-E696-4962-9884-A343C8449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DD9DD81-D84D-4AC7-A118-69085B34F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2" cy="320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20C782B-054B-4F6B-9CA8-BF500F070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7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82FB029-4C8F-4C87-B904-E46D17F11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7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761" y="1770677"/>
            <a:ext cx="4921611" cy="1200329"/>
          </a:xfrm>
        </p:spPr>
        <p:txBody>
          <a:bodyPr anchor="b"/>
          <a:lstStyle>
            <a:lvl1pPr algn="l">
              <a:lnSpc>
                <a:spcPct val="80000"/>
              </a:lnSpc>
              <a:defRPr sz="4875" b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761" y="5130537"/>
            <a:ext cx="4756178" cy="643253"/>
          </a:xfrm>
        </p:spPr>
        <p:txBody>
          <a:bodyPr lIns="36000" anchor="b"/>
          <a:lstStyle>
            <a:lvl1pPr marL="0" indent="0" algn="l">
              <a:buNone/>
              <a:defRPr sz="1788">
                <a:solidFill>
                  <a:schemeClr val="bg1"/>
                </a:solidFill>
                <a:latin typeface="+mn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761" y="2989401"/>
            <a:ext cx="4921611" cy="12001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75">
                <a:solidFill>
                  <a:schemeClr val="bg1"/>
                </a:solidFill>
                <a:latin typeface="+mn-lt"/>
              </a:defRPr>
            </a:lvl1pPr>
            <a:lvl2pPr marL="16897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61" y="5818100"/>
            <a:ext cx="4756178" cy="419100"/>
          </a:xfrm>
        </p:spPr>
        <p:txBody>
          <a:bodyPr lIns="396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68970" indent="0">
              <a:buNone/>
              <a:defRPr/>
            </a:lvl2pPr>
            <a:lvl3pPr marL="354707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CD860147-84F2-4FE8-BA20-557FCAC48FC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20" name="Footer Placeholder 8">
            <a:extLst>
              <a:ext uri="{FF2B5EF4-FFF2-40B4-BE49-F238E27FC236}">
                <a16:creationId xmlns:a16="http://schemas.microsoft.com/office/drawing/2014/main" id="{22D0D173-ED47-4BE8-BA12-E554BC70F08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0DD62B7B-1349-4ED8-B9A1-01FF09C8E7F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E394D-98E2-4E7B-8B34-A535933E0D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97671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>
            <a:extLst>
              <a:ext uri="{FF2B5EF4-FFF2-40B4-BE49-F238E27FC236}">
                <a16:creationId xmlns:a16="http://schemas.microsoft.com/office/drawing/2014/main" id="{0AEA6270-CD52-405E-BAD9-1A22E3A996B9}"/>
              </a:ext>
            </a:extLst>
          </p:cNvPr>
          <p:cNvSpPr/>
          <p:nvPr/>
        </p:nvSpPr>
        <p:spPr bwMode="gray">
          <a:xfrm>
            <a:off x="0" y="0"/>
            <a:ext cx="9906000" cy="659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88"/>
              </a:spcBef>
              <a:defRPr/>
            </a:pPr>
            <a:endParaRPr lang="en-US" sz="2925"/>
          </a:p>
        </p:txBody>
      </p:sp>
      <p:sp>
        <p:nvSpPr>
          <p:cNvPr id="7" name="Frihandsfigur: Form 15">
            <a:extLst>
              <a:ext uri="{FF2B5EF4-FFF2-40B4-BE49-F238E27FC236}">
                <a16:creationId xmlns:a16="http://schemas.microsoft.com/office/drawing/2014/main" id="{3D5D449F-5588-4ED1-9A58-75E3756BA9E4}"/>
              </a:ext>
            </a:extLst>
          </p:cNvPr>
          <p:cNvSpPr/>
          <p:nvPr/>
        </p:nvSpPr>
        <p:spPr bwMode="gray">
          <a:xfrm>
            <a:off x="5349875" y="39688"/>
            <a:ext cx="4556125" cy="6818312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88"/>
              </a:spcBef>
              <a:defRPr/>
            </a:pPr>
            <a:endParaRPr lang="en-US" sz="2925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F421DA99-0338-4626-9312-18411081E4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64300" y="5597525"/>
            <a:ext cx="3054350" cy="531813"/>
            <a:chOff x="4934" y="3638"/>
            <a:chExt cx="2446" cy="346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A255F8DD-4EE9-4839-9838-8C5822EBCA8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FC0ECDE-D935-46E5-B194-B272ABBEFE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1339F98-9A0F-47B0-AE6A-FBD26C7F2A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59DB4B6-FCB9-43EE-A471-D0B0F85CBE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BDE1FDD-0409-4E87-BE91-12CD35500F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B1D6BAC-40F7-4FFB-AAA3-0B0E6E23E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2" cy="320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0232412-A4F3-46E7-9167-C7F021F96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7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A5611A3-9BF9-4B8F-89DC-9787F6D57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7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72EEEB-850B-4416-957A-219B7EE0B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761" y="1770677"/>
            <a:ext cx="4921611" cy="1200329"/>
          </a:xfrm>
        </p:spPr>
        <p:txBody>
          <a:bodyPr anchor="b"/>
          <a:lstStyle>
            <a:lvl1pPr algn="l">
              <a:lnSpc>
                <a:spcPct val="80000"/>
              </a:lnSpc>
              <a:defRPr sz="4875" b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8FD7F-4EA1-4807-971F-4BD8BE59F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761" y="5130537"/>
            <a:ext cx="4756178" cy="643253"/>
          </a:xfrm>
        </p:spPr>
        <p:txBody>
          <a:bodyPr lIns="36000" anchor="b"/>
          <a:lstStyle>
            <a:lvl1pPr marL="0" indent="0" algn="l">
              <a:buNone/>
              <a:defRPr sz="1788">
                <a:solidFill>
                  <a:schemeClr val="bg1"/>
                </a:solidFill>
                <a:latin typeface="+mn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4A8A44-F748-4EBB-BFD0-76208B708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761" y="2989401"/>
            <a:ext cx="4921611" cy="12001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875">
                <a:solidFill>
                  <a:schemeClr val="bg1"/>
                </a:solidFill>
                <a:latin typeface="+mn-lt"/>
              </a:defRPr>
            </a:lvl1pPr>
            <a:lvl2pPr marL="16897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A4304F54-7126-4BDE-A50A-D0728C0723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61" y="5818100"/>
            <a:ext cx="4756178" cy="419100"/>
          </a:xfrm>
        </p:spPr>
        <p:txBody>
          <a:bodyPr lIns="396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68970" indent="0">
              <a:buNone/>
              <a:defRPr/>
            </a:lvl2pPr>
            <a:lvl3pPr marL="354707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77D8E220-9A02-4425-AC07-29DAC9E7BE2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20" name="Footer Placeholder 8">
            <a:extLst>
              <a:ext uri="{FF2B5EF4-FFF2-40B4-BE49-F238E27FC236}">
                <a16:creationId xmlns:a16="http://schemas.microsoft.com/office/drawing/2014/main" id="{711040A1-53BD-45BC-AAAA-482AEF1E00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884B56D7-82BA-471C-9E51-3115606B86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C507E-CF08-4336-8D3B-634D2D4F7E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51240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774C-A1A4-4EF8-B2F8-B07136D1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77" y="2060848"/>
            <a:ext cx="9010848" cy="39970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DDCCE-B2E9-4CDB-A038-34C6B977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5A216-796C-4210-9188-6D7105EC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9419D-9882-4116-A6D8-5D0105FA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3313-C6A3-4AF1-B6A3-5062F59974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1282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774C-A1A4-4EF8-B2F8-B07136D1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77" y="2060848"/>
            <a:ext cx="9010848" cy="39970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032898D-DBA5-4872-96E1-24994EE372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577" y="1628775"/>
            <a:ext cx="9010848" cy="237566"/>
          </a:xfrm>
        </p:spPr>
        <p:txBody>
          <a:bodyPr>
            <a:spAutoFit/>
          </a:bodyPr>
          <a:lstStyle>
            <a:lvl1pPr marL="0" indent="0">
              <a:buNone/>
              <a:defRPr sz="162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C9D6D3-FAC0-4239-8569-485A507CAB3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AF5405-4F99-4E5D-88D9-DC8B37CB1B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54D98D-E50D-4EDB-9D74-A5BD3073F9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8DFD-0B12-40E0-9773-4DE483F275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5942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D8601-2A15-4117-9713-FD01905D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378F-7F4F-4D70-9AB0-C159642515B0}" type="datetimeFigureOut">
              <a:rPr lang="de-DE"/>
              <a:pPr>
                <a:defRPr/>
              </a:pPr>
              <a:t>24.03.2020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77EB94-B034-42D2-BFD4-6B06A334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EC96BD-1E49-407D-9CA5-25D7EB56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D55A-398D-468E-A1E2-37FE070E71A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53121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0F4E67C3-93CC-4429-AD53-2E83151F0EA0}"/>
              </a:ext>
            </a:extLst>
          </p:cNvPr>
          <p:cNvSpPr/>
          <p:nvPr/>
        </p:nvSpPr>
        <p:spPr bwMode="gray">
          <a:xfrm>
            <a:off x="0" y="0"/>
            <a:ext cx="9906000" cy="6597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88"/>
              </a:spcBef>
              <a:defRPr/>
            </a:pPr>
            <a:endParaRPr lang="en-US" sz="2925"/>
          </a:p>
        </p:txBody>
      </p:sp>
      <p:grpSp>
        <p:nvGrpSpPr>
          <p:cNvPr id="5" name="Grupp 10">
            <a:extLst>
              <a:ext uri="{FF2B5EF4-FFF2-40B4-BE49-F238E27FC236}">
                <a16:creationId xmlns:a16="http://schemas.microsoft.com/office/drawing/2014/main" id="{3A83DDDF-08EF-4F86-87E5-B5C493EA50A8}"/>
              </a:ext>
            </a:extLst>
          </p:cNvPr>
          <p:cNvGrpSpPr/>
          <p:nvPr/>
        </p:nvGrpSpPr>
        <p:grpSpPr>
          <a:xfrm>
            <a:off x="696643" y="703900"/>
            <a:ext cx="1825495" cy="315847"/>
            <a:chOff x="10052051" y="6354763"/>
            <a:chExt cx="1592262" cy="223838"/>
          </a:xfrm>
          <a:solidFill>
            <a:srgbClr val="001F47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7947BC4-DEB9-437C-994E-DCF518ECB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BC52E1B-6B29-470E-B257-7719A491A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D33CFE9-8E7C-4EE6-BFCA-2D55BD1F3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F415B92-B24A-4197-9252-012FB746CD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6689A30-1A99-4F3E-9F40-6C7F1F245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F60E354-6E1F-48B1-93D8-0F9385EFA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AFA927E-EF23-4945-908A-5659A31BB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3085179"/>
            <a:ext cx="4939950" cy="960263"/>
          </a:xfrm>
        </p:spPr>
        <p:txBody>
          <a:bodyPr anchor="b"/>
          <a:lstStyle>
            <a:lvl1pPr>
              <a:lnSpc>
                <a:spcPct val="80000"/>
              </a:lnSpc>
              <a:defRPr sz="39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072431"/>
            <a:ext cx="4939950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900">
                <a:solidFill>
                  <a:schemeClr val="accent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60E30A42-BABB-4D8E-B85F-16359AC7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E33ABE92-7377-4B53-89EE-34D7D7022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199FC873-B571-4BE3-8E10-FBB349FF5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11BB-49F4-44A1-A022-9AAA510886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33900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 bwMode="gray">
      <p:bgPr>
        <a:solidFill>
          <a:srgbClr val="6BB7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9B46E940-8603-4635-9C5B-693A5FCB2E84}"/>
              </a:ext>
            </a:extLst>
          </p:cNvPr>
          <p:cNvSpPr/>
          <p:nvPr/>
        </p:nvSpPr>
        <p:spPr bwMode="gray">
          <a:xfrm>
            <a:off x="0" y="0"/>
            <a:ext cx="9906000" cy="6597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88"/>
              </a:spcBef>
              <a:defRPr/>
            </a:pPr>
            <a:endParaRPr lang="en-US" sz="2925"/>
          </a:p>
        </p:txBody>
      </p:sp>
      <p:grpSp>
        <p:nvGrpSpPr>
          <p:cNvPr id="5" name="Grupp 10">
            <a:extLst>
              <a:ext uri="{FF2B5EF4-FFF2-40B4-BE49-F238E27FC236}">
                <a16:creationId xmlns:a16="http://schemas.microsoft.com/office/drawing/2014/main" id="{F43FB0DC-82A2-42F4-802E-B908B5A41159}"/>
              </a:ext>
            </a:extLst>
          </p:cNvPr>
          <p:cNvGrpSpPr/>
          <p:nvPr/>
        </p:nvGrpSpPr>
        <p:grpSpPr>
          <a:xfrm>
            <a:off x="696643" y="703900"/>
            <a:ext cx="1825495" cy="315847"/>
            <a:chOff x="10052051" y="6354763"/>
            <a:chExt cx="1592262" cy="223838"/>
          </a:xfrm>
          <a:solidFill>
            <a:srgbClr val="001F47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78D55C7-CC0A-4E65-9454-31D3D2AAD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7111316-0477-474A-91A1-E95C967CE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CA7B106-F96A-4932-990B-3E82CCADBB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CFBE3D6-27FF-4977-A739-13A27B6B9A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995C3A9-D713-4F22-93B0-5F50AC743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D54889C-8404-462D-B8E3-0B5D6F96B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850EA17-C8A6-4B4F-B379-77440BDED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3085179"/>
            <a:ext cx="4939950" cy="960263"/>
          </a:xfrm>
        </p:spPr>
        <p:txBody>
          <a:bodyPr anchor="b"/>
          <a:lstStyle>
            <a:lvl1pPr>
              <a:lnSpc>
                <a:spcPct val="80000"/>
              </a:lnSpc>
              <a:defRPr sz="3900">
                <a:latin typeface="+mn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072431"/>
            <a:ext cx="4939950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900">
                <a:solidFill>
                  <a:schemeClr val="bg1"/>
                </a:solidFill>
                <a:latin typeface="+mj-lt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E2940400-F63E-41B2-B532-DEB9D53C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0D42C0CB-31AC-42E2-ADEF-624C4415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71F58D92-D1B6-487B-9DF8-565A212E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8C441-34AE-479D-B030-63EB6CA66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29627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87B94068-5053-4DCB-90FC-7705B07E53EF}"/>
              </a:ext>
            </a:extLst>
          </p:cNvPr>
          <p:cNvSpPr/>
          <p:nvPr/>
        </p:nvSpPr>
        <p:spPr bwMode="gray">
          <a:xfrm>
            <a:off x="0" y="0"/>
            <a:ext cx="9906000" cy="659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88"/>
              </a:spcBef>
              <a:defRPr/>
            </a:pPr>
            <a:endParaRPr lang="en-US" sz="2925"/>
          </a:p>
        </p:txBody>
      </p:sp>
      <p:grpSp>
        <p:nvGrpSpPr>
          <p:cNvPr id="5" name="Grupp 10">
            <a:extLst>
              <a:ext uri="{FF2B5EF4-FFF2-40B4-BE49-F238E27FC236}">
                <a16:creationId xmlns:a16="http://schemas.microsoft.com/office/drawing/2014/main" id="{FDDC73E4-4A04-4358-A493-4F835994E4A0}"/>
              </a:ext>
            </a:extLst>
          </p:cNvPr>
          <p:cNvGrpSpPr/>
          <p:nvPr/>
        </p:nvGrpSpPr>
        <p:grpSpPr>
          <a:xfrm>
            <a:off x="696643" y="703900"/>
            <a:ext cx="1825495" cy="315847"/>
            <a:chOff x="10052051" y="6354763"/>
            <a:chExt cx="1592262" cy="223838"/>
          </a:xfrm>
          <a:solidFill>
            <a:srgbClr val="FFFFFF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64E9806-1DD5-4D5F-8A0A-8A9622BD0F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8A3B457-6322-4838-AE7E-B0F1380DEE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2C972F5-9653-47DA-A3D7-BEED8BD8C7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4982937-9EDD-420D-93FE-AE833CBB0E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6D0D015-95B8-487A-9622-715320C7C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1B2ACD2-EAB4-4FC4-BD7C-2FFA862E3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72654F7-40D4-4F89-B26A-393F4467B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3085179"/>
            <a:ext cx="4939950" cy="960263"/>
          </a:xfrm>
        </p:spPr>
        <p:txBody>
          <a:bodyPr anchor="b"/>
          <a:lstStyle>
            <a:lvl1pPr>
              <a:lnSpc>
                <a:spcPct val="80000"/>
              </a:lnSpc>
              <a:defRPr sz="39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072431"/>
            <a:ext cx="4939950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900">
                <a:solidFill>
                  <a:schemeClr val="bg1"/>
                </a:solidFill>
                <a:latin typeface="+mn-lt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B59404D2-E2E9-44BC-8616-BC918E21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254C9407-8484-4DDC-8EA0-6A07386E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554FBFBF-17E0-44C1-B3C4-AF037CC0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60931-9B46-4466-A92F-206DEAE36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82316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1761-9F90-44C5-A09D-E078A60E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0727-5084-4410-A89B-8296C4B39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576" y="2060575"/>
            <a:ext cx="4212630" cy="37814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7ADE6-52D9-4FFF-829E-FA1B6017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45794" y="2060575"/>
            <a:ext cx="4212630" cy="37814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7608E0-ADC8-4941-B43A-C30CD957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4215C0-7DAB-44CC-9B17-6450B13E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A00D3E-0829-45EF-AB01-1DEF36F2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48ECD-0FF9-4161-BB56-F1FC070D7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52920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1761-9F90-44C5-A09D-E078A60E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0727-5084-4410-A89B-8296C4B39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576" y="2060575"/>
            <a:ext cx="4212630" cy="3997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7ADE6-52D9-4FFF-829E-FA1B6017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45794" y="2060575"/>
            <a:ext cx="4212630" cy="3997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16E6F9-8B2D-4FF6-9FA5-37F94D646C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577" y="1628775"/>
            <a:ext cx="9010848" cy="237566"/>
          </a:xfrm>
        </p:spPr>
        <p:txBody>
          <a:bodyPr>
            <a:spAutoFit/>
          </a:bodyPr>
          <a:lstStyle>
            <a:lvl1pPr marL="0" indent="0">
              <a:buNone/>
              <a:defRPr sz="162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03E3ED-2E12-42FF-BB12-87FFB33BD2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980618-0605-4DD7-8F91-7606F4BB8A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F296EA-0C6F-486A-8C6E-76241D0888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2BB83-AD8B-4DA6-9022-7F9779587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2128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77" y="1196975"/>
            <a:ext cx="9010848" cy="3600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577" y="1897845"/>
            <a:ext cx="4212629" cy="444500"/>
          </a:xfrm>
        </p:spPr>
        <p:txBody>
          <a:bodyPr anchor="b"/>
          <a:lstStyle>
            <a:lvl1pPr marL="0" indent="0">
              <a:buNone/>
              <a:defRPr sz="1625" b="0"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577" y="2541722"/>
            <a:ext cx="4212629" cy="351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5794" y="1897845"/>
            <a:ext cx="4212630" cy="444500"/>
          </a:xfrm>
        </p:spPr>
        <p:txBody>
          <a:bodyPr anchor="b"/>
          <a:lstStyle>
            <a:lvl1pPr marL="0" indent="0">
              <a:buNone/>
              <a:defRPr sz="1625" b="0"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5794" y="2541722"/>
            <a:ext cx="4212630" cy="351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E7295E-1869-4D90-A1C4-41B487B6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48238A-3822-4378-AECC-1ED2DDEDC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3EE531-721C-455F-B1BC-1AF26717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E51F2-86F0-44F8-9CAC-A490DEF4DE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17935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549B-9FD9-4741-8279-63337817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6025EB3-AED3-4AE7-AD3A-1F482BFF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FFDB4D-E8E8-40FE-B599-CDEC04D3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2D6D37-AFEB-4A84-89D9-5B1E738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FE4B-B429-418E-B730-C1C4C1562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85528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549B-9FD9-4741-8279-63337817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latshållare för text 7">
            <a:extLst>
              <a:ext uri="{FF2B5EF4-FFF2-40B4-BE49-F238E27FC236}">
                <a16:creationId xmlns:a16="http://schemas.microsoft.com/office/drawing/2014/main" id="{E964F732-D2E5-44DC-8757-BD839AFB7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577" y="1628775"/>
            <a:ext cx="9010848" cy="237566"/>
          </a:xfrm>
        </p:spPr>
        <p:txBody>
          <a:bodyPr>
            <a:spAutoFit/>
          </a:bodyPr>
          <a:lstStyle>
            <a:lvl1pPr marL="0" indent="0">
              <a:buNone/>
              <a:defRPr sz="162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13C18-9C9E-4FA6-9CE0-185BCB289D5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81B36-A9D3-45CC-BB88-6C74E02379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567E5-FB62-4FBC-B857-8CE57AF041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B46DF-A9F0-4041-BEE8-C52789CCA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87471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7AB4749-DCE7-44C0-8905-A34F7F5A1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D14C0D-0C44-4730-BD5A-758C97DB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652778-E1D8-48BA-B6B8-E179C54CD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2D48E-B170-46CF-AE68-3593C6C8C1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37441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77" y="2060575"/>
            <a:ext cx="5499893" cy="3997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DE6B28D-263F-4A0F-A779-AC2915668E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5684" y="1268414"/>
            <a:ext cx="3042741" cy="4789486"/>
          </a:xfrm>
          <a:noFill/>
        </p:spPr>
        <p:txBody>
          <a:bodyPr tIns="255600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45A75E4-FD84-47DA-BB49-967A4676CC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577" y="1628775"/>
            <a:ext cx="5499894" cy="237566"/>
          </a:xfrm>
        </p:spPr>
        <p:txBody>
          <a:bodyPr>
            <a:spAutoFit/>
          </a:bodyPr>
          <a:lstStyle>
            <a:lvl1pPr marL="0" indent="0">
              <a:buNone/>
              <a:defRPr sz="162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CC6BD74-F2F2-4918-98B7-E3BDC0CB6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77" y="1196975"/>
            <a:ext cx="5499893" cy="3600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8054096-5DE1-4762-8F42-7FB9001F402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A85284D-44A8-4222-A392-14AC28E8BC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A6F207-D086-468B-AECD-3C170EF973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91AB-FB21-4C94-849E-7B28D3881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2642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0E14E6B-2FFA-41E3-A08B-02FAE4EF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2BB1A-3A7A-4CA6-83BA-43CDA127F8BD}" type="datetimeFigureOut">
              <a:rPr lang="de-DE"/>
              <a:pPr>
                <a:defRPr/>
              </a:pPr>
              <a:t>24.03.2020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4EF2D58-AD4C-42D5-B52A-FF7DA323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9485340-2F91-425F-A275-2B773F66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7C128-812A-47F8-B4C0-1837FBE4E47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624580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1703-EF53-4715-8E41-BDA2F1BF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77" y="2060575"/>
            <a:ext cx="4066876" cy="3997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DE6B28D-263F-4A0F-A779-AC2915668E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2060574"/>
            <a:ext cx="4505425" cy="3997326"/>
          </a:xfrm>
          <a:noFill/>
        </p:spPr>
        <p:txBody>
          <a:bodyPr tIns="255600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678D9E3-3321-4738-BDBC-346CF7A20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577" y="1628775"/>
            <a:ext cx="9010848" cy="237566"/>
          </a:xfrm>
        </p:spPr>
        <p:txBody>
          <a:bodyPr>
            <a:spAutoFit/>
          </a:bodyPr>
          <a:lstStyle>
            <a:lvl1pPr marL="0" indent="0">
              <a:buNone/>
              <a:defRPr sz="162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A7B53CDC-52EC-4ABA-A538-E85C9951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77" y="1196975"/>
            <a:ext cx="9010848" cy="3600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9958319-8276-458B-A3F8-C2E3AA94FAD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BE2DE5D-568C-4887-884C-76593B7987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2DF1D1-CA35-4E73-8A07-4FC9C836956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E8F4-465B-4811-A745-656AE6C26C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6470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D8965ED0-5BA5-4867-9D18-CAFFA732CE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28664"/>
            <a:ext cx="9906000" cy="5832685"/>
          </a:xfrm>
        </p:spPr>
        <p:txBody>
          <a:bodyPr tIns="255600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72726A9D-952D-4BC8-A36B-E6325236C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77" y="1525484"/>
            <a:ext cx="9010848" cy="450123"/>
          </a:xfrm>
        </p:spPr>
        <p:txBody>
          <a:bodyPr/>
          <a:lstStyle>
            <a:lvl1pPr>
              <a:defRPr sz="325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7D418-19B0-4727-AECD-F20969BB8E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AF788-BFC6-4E32-AF13-58F02F5EAD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1DBA3-2355-42EB-9CFA-47EB7991EE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CF1D-F77E-418C-8D6B-11DA3AC672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95932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A3B52A87-1392-4DAC-B1FB-B96FFC3F16C8}"/>
              </a:ext>
            </a:extLst>
          </p:cNvPr>
          <p:cNvSpPr/>
          <p:nvPr/>
        </p:nvSpPr>
        <p:spPr bwMode="gray">
          <a:xfrm>
            <a:off x="0" y="0"/>
            <a:ext cx="9906000" cy="659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88"/>
              </a:spcBef>
              <a:defRPr/>
            </a:pPr>
            <a:endParaRPr lang="en-US" sz="2925" dirty="0"/>
          </a:p>
        </p:txBody>
      </p:sp>
      <p:sp>
        <p:nvSpPr>
          <p:cNvPr id="5" name="Frihandsfigur: Form 15">
            <a:extLst>
              <a:ext uri="{FF2B5EF4-FFF2-40B4-BE49-F238E27FC236}">
                <a16:creationId xmlns:a16="http://schemas.microsoft.com/office/drawing/2014/main" id="{938C4F34-1C46-45F1-8C92-F2EDA2813F9A}"/>
              </a:ext>
            </a:extLst>
          </p:cNvPr>
          <p:cNvSpPr/>
          <p:nvPr/>
        </p:nvSpPr>
        <p:spPr bwMode="gray">
          <a:xfrm>
            <a:off x="5349875" y="39688"/>
            <a:ext cx="4556125" cy="6818312"/>
          </a:xfrm>
          <a:custGeom>
            <a:avLst/>
            <a:gdLst>
              <a:gd name="connsiteX0" fmla="*/ 5607461 w 5607461"/>
              <a:gd name="connsiteY0" fmla="*/ 0 h 6823406"/>
              <a:gd name="connsiteX1" fmla="*/ 5607461 w 5607461"/>
              <a:gd name="connsiteY1" fmla="*/ 2148943 h 6823406"/>
              <a:gd name="connsiteX2" fmla="*/ 3731769 w 5607461"/>
              <a:gd name="connsiteY2" fmla="*/ 3891773 h 6823406"/>
              <a:gd name="connsiteX3" fmla="*/ 2446775 w 5607461"/>
              <a:gd name="connsiteY3" fmla="*/ 6823406 h 6823406"/>
              <a:gd name="connsiteX4" fmla="*/ 0 w 5607461"/>
              <a:gd name="connsiteY4" fmla="*/ 6823406 h 6823406"/>
              <a:gd name="connsiteX5" fmla="*/ 1402783 w 5607461"/>
              <a:gd name="connsiteY5" fmla="*/ 3399404 h 6823406"/>
              <a:gd name="connsiteX6" fmla="*/ 5424834 w 5607461"/>
              <a:gd name="connsiteY6" fmla="*/ 6758 h 68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461" h="6823406">
                <a:moveTo>
                  <a:pt x="5607461" y="0"/>
                </a:moveTo>
                <a:lnTo>
                  <a:pt x="5607461" y="2148943"/>
                </a:lnTo>
                <a:cubicBezTo>
                  <a:pt x="5029123" y="2307855"/>
                  <a:pt x="4208507" y="2795014"/>
                  <a:pt x="3731769" y="3891773"/>
                </a:cubicBezTo>
                <a:lnTo>
                  <a:pt x="2446775" y="6823406"/>
                </a:lnTo>
                <a:lnTo>
                  <a:pt x="0" y="6823406"/>
                </a:lnTo>
                <a:lnTo>
                  <a:pt x="1402783" y="3399404"/>
                </a:lnTo>
                <a:cubicBezTo>
                  <a:pt x="1937812" y="2006312"/>
                  <a:pt x="3470340" y="136474"/>
                  <a:pt x="5424834" y="6758"/>
                </a:cubicBez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88"/>
              </a:spcBef>
              <a:defRPr/>
            </a:pPr>
            <a:endParaRPr lang="en-US" sz="2925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94816A3-D083-4930-A2A6-933CE37CCD1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64300" y="5597525"/>
            <a:ext cx="3054350" cy="531813"/>
            <a:chOff x="4934" y="3638"/>
            <a:chExt cx="2446" cy="346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70F9EFD1-D3EA-43CC-91D0-220FA65BBC5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34" y="3638"/>
              <a:ext cx="2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42B4F98-0AB5-4E5B-A940-D975F6FB80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7" y="3641"/>
              <a:ext cx="346" cy="339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2C681C1-71CA-44DB-86F3-7B340D9A4F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" y="3641"/>
              <a:ext cx="346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352B187-71E5-4B8B-AE7A-D5CD40D16F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0" y="3641"/>
              <a:ext cx="351" cy="339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5327E9C-0337-4EB4-AFBB-6E92C76CA9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3" y="3641"/>
              <a:ext cx="347" cy="339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5678580-35D8-4F79-8A72-67BA8A34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649"/>
              <a:ext cx="342" cy="320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49DC840-BDFC-4BEF-A3CC-AC87F0295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641"/>
              <a:ext cx="323" cy="327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C1E4B17-E470-4A35-B83E-81B285807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" y="3641"/>
              <a:ext cx="196" cy="327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v-SE" sz="2925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E87A58-09C9-4878-940A-B55D0C484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2242497"/>
            <a:ext cx="4939950" cy="960263"/>
          </a:xfrm>
        </p:spPr>
        <p:txBody>
          <a:bodyPr anchor="b"/>
          <a:lstStyle>
            <a:lvl1pPr>
              <a:lnSpc>
                <a:spcPct val="80000"/>
              </a:lnSpc>
              <a:defRPr sz="39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7E8F1-D73C-4A82-A7B5-D01F8F17F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3229749"/>
            <a:ext cx="4939950" cy="150018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900">
                <a:solidFill>
                  <a:schemeClr val="bg1"/>
                </a:solidFill>
                <a:latin typeface="+mn-lt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11A186E1-7965-4AED-9B75-B084D0A4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16" name="Footer Placeholder 8">
            <a:extLst>
              <a:ext uri="{FF2B5EF4-FFF2-40B4-BE49-F238E27FC236}">
                <a16:creationId xmlns:a16="http://schemas.microsoft.com/office/drawing/2014/main" id="{5917487D-0239-4565-8BB3-CFA0452E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17" name="Slide Number Placeholder 9">
            <a:extLst>
              <a:ext uri="{FF2B5EF4-FFF2-40B4-BE49-F238E27FC236}">
                <a16:creationId xmlns:a16="http://schemas.microsoft.com/office/drawing/2014/main" id="{3E5E405D-2251-4387-B576-ABD1DA09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F7B00-0099-4E2A-88BB-A7793AB889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45338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254E-760F-46D3-A66A-FF103AF4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3FEB1-28A8-43DC-8CFE-6508DD84F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A9D2F-CF14-4A53-B40C-FF99E3C43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42BFC-26FC-4083-A92F-9B1106AC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D30C2-3CE0-4759-856D-6B6D61B9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26C3-8F74-4638-AF06-6C75D2D14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36924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DD3EFA-53A8-4493-9E7C-79FB77973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4861" y="1268414"/>
            <a:ext cx="370101" cy="4789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68A70-91EB-438C-9C08-389DAF83F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7577" y="1268414"/>
            <a:ext cx="6517580" cy="47894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E8EF0-A1E0-41BF-8420-F94FE2043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B2F00-647D-463A-AD43-20A4CFA4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DA3A9-826E-436C-AB3E-7BDDF6B9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1F20-6E52-4360-ADB5-1BB0A1D278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15564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7F7954DF-C6B2-4C91-BCEE-936D49B906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4972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00650" y="1066800"/>
            <a:ext cx="4540250" cy="3048000"/>
          </a:xfrm>
        </p:spPr>
        <p:txBody>
          <a:bodyPr anchor="b"/>
          <a:lstStyle>
            <a:lvl1pPr>
              <a:defRPr sz="34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00650" y="4419600"/>
            <a:ext cx="4452541" cy="1143000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600">
                <a:solidFill>
                  <a:srgbClr val="B2B2B2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0175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8E07C4C-49C8-49A4-AEE9-AA86B935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9FDCA-8229-4C48-A3FC-196D2A0DB92E}" type="datetimeFigureOut">
              <a:rPr lang="de-DE"/>
              <a:pPr>
                <a:defRPr/>
              </a:pPr>
              <a:t>24.03.2020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C2D4E288-6599-485D-804D-677C7761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FCD9FF2-E6CF-43A3-BB65-75F10BB29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428D-4BF0-47C5-9E17-5C7D9E4D3C9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5820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80748B9-CB4E-44D3-AD29-5D066375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BDEE3-6833-4552-8227-056A4FCE7B84}" type="datetimeFigureOut">
              <a:rPr lang="de-DE"/>
              <a:pPr>
                <a:defRPr/>
              </a:pPr>
              <a:t>24.03.2020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7554E56-259E-4EC5-9C88-190940B2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1F64C61-E8AF-4E1B-88BC-89175D61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45521-576E-4388-A69C-D71891DBF15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6926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D55F9DC-FF56-4CA0-8DFB-B3CD96C7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949DB-53F4-435E-AA28-AA8CB70D5179}" type="datetimeFigureOut">
              <a:rPr lang="de-DE"/>
              <a:pPr>
                <a:defRPr/>
              </a:pPr>
              <a:t>24.03.2020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4E786A18-7630-45C6-AB04-64385DC2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B65C26C1-ACFE-4168-A25F-2885FD34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9B9E-F109-4159-BA78-9CB8E5E1958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6903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6352493-567B-4893-89E9-E3F8F4203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D8179-3A18-49BD-AE45-2DAEAC07320A}" type="datetimeFigureOut">
              <a:rPr lang="de-DE"/>
              <a:pPr>
                <a:defRPr/>
              </a:pPr>
              <a:t>24.03.2020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D55160D-B7C5-420A-9BEB-05CE2B42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AECE7BF-3BA2-4320-97B7-E1563798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578B-27DF-48AF-8199-2BCDB4BEF49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2114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E3C77E-F6A2-446A-B39E-1E88CD38E0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152400"/>
            <a:ext cx="957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04" tIns="44409" rIns="90404" bIns="44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D2D756A-EE07-4D5A-9941-E34FADFF5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5100" y="1219200"/>
            <a:ext cx="957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04" tIns="44409" rIns="90404" bIns="44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First Level of Text (24 pt)</a:t>
            </a:r>
          </a:p>
          <a:p>
            <a:pPr lvl="1"/>
            <a:r>
              <a:rPr lang="en-GB" altLang="en-US"/>
              <a:t>Second Level of Text (20 pt)</a:t>
            </a:r>
          </a:p>
          <a:p>
            <a:pPr lvl="2"/>
            <a:r>
              <a:rPr lang="en-GB" altLang="en-US"/>
              <a:t>Third Level of Text (18 pt)</a:t>
            </a:r>
          </a:p>
          <a:p>
            <a:pPr lvl="3"/>
            <a:r>
              <a:rPr lang="en-GB" altLang="en-US"/>
              <a:t>Fourth Level of Text (18 pt)</a:t>
            </a:r>
          </a:p>
          <a:p>
            <a:pPr lvl="4"/>
            <a:r>
              <a:rPr lang="en-GB" altLang="en-US"/>
              <a:t>Fifth Level of Text (16 pt)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568325" indent="-2190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charset="0"/>
        </a:defRPr>
      </a:lvl2pPr>
      <a:lvl3pPr marL="914400" indent="-2317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anose="05000000000000000000" pitchFamily="2" charset="2"/>
        <a:buChar char="§"/>
        <a:defRPr>
          <a:solidFill>
            <a:schemeClr val="tx1"/>
          </a:solidFill>
          <a:latin typeface="Arial" charset="0"/>
        </a:defRPr>
      </a:lvl3pPr>
      <a:lvl4pPr marL="1260475" indent="-2317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anose="05000000000000000000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06550" indent="-2317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anose="05000000000000000000" pitchFamily="2" charset="2"/>
        <a:buChar char="§"/>
        <a:defRPr sz="1600">
          <a:solidFill>
            <a:schemeClr val="tx1"/>
          </a:solidFill>
          <a:latin typeface="Arial" charset="0"/>
        </a:defRPr>
      </a:lvl5pPr>
      <a:lvl6pPr marL="2063750" indent="-231775" algn="l" rtl="0" fontAlgn="base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20950" indent="-231775" algn="l" rtl="0" fontAlgn="base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978150" indent="-231775" algn="l" rtl="0" fontAlgn="base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435350" indent="-231775" algn="l" rtl="0" fontAlgn="base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>
            <a:extLst>
              <a:ext uri="{FF2B5EF4-FFF2-40B4-BE49-F238E27FC236}">
                <a16:creationId xmlns:a16="http://schemas.microsoft.com/office/drawing/2014/main" id="{27415DB1-98B4-430C-B960-6EE4A1F749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2051" name="Textplatzhalter 2">
            <a:extLst>
              <a:ext uri="{FF2B5EF4-FFF2-40B4-BE49-F238E27FC236}">
                <a16:creationId xmlns:a16="http://schemas.microsoft.com/office/drawing/2014/main" id="{569F3E09-CA22-4A4C-8520-16E826909B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77C526-C508-4C35-9FBA-5EC2A252C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F3DB335-E9D3-4041-91B9-DB2A7F6A61AB}" type="datetimeFigureOut">
              <a:rPr lang="de-DE"/>
              <a:pPr>
                <a:defRPr/>
              </a:pPr>
              <a:t>24.03.2020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30ABFF-B988-4D6A-82D5-58ABB1EBC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6F661-92B3-4C9C-B815-3B7866151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F16866-39FE-4C6D-8DDF-93B7FAB05A5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  <p:sldLayoutId id="2147484896" r:id="rId12"/>
    <p:sldLayoutId id="2147484897" r:id="rId13"/>
    <p:sldLayoutId id="21474848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Grey">
            <a:extLst>
              <a:ext uri="{FF2B5EF4-FFF2-40B4-BE49-F238E27FC236}">
                <a16:creationId xmlns:a16="http://schemas.microsoft.com/office/drawing/2014/main" id="{1A1CB253-3294-4DC9-9901-0A9803CE6B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906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88148FBE-EC9E-4F84-A3F0-6262BFB50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152400"/>
            <a:ext cx="957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4" tIns="44409" rIns="90404" bIns="44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B6EBA4E9-D835-4749-98A1-92957E7D87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5100" y="1219200"/>
            <a:ext cx="9575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04" tIns="44409" rIns="90404" bIns="44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 of Text (24 pt)</a:t>
            </a:r>
          </a:p>
          <a:p>
            <a:pPr lvl="1"/>
            <a:r>
              <a:rPr lang="en-US" altLang="en-US"/>
              <a:t>Second Level of Text (20 pt)</a:t>
            </a:r>
          </a:p>
          <a:p>
            <a:pPr lvl="2"/>
            <a:r>
              <a:rPr lang="en-US" altLang="en-US"/>
              <a:t>Third Level of Text (18 pt)</a:t>
            </a:r>
          </a:p>
          <a:p>
            <a:pPr lvl="3"/>
            <a:r>
              <a:rPr lang="en-US" altLang="en-US"/>
              <a:t>Fourth Level of Text (18 pt)</a:t>
            </a:r>
          </a:p>
          <a:p>
            <a:pPr lvl="4"/>
            <a:r>
              <a:rPr lang="en-US" altLang="en-US"/>
              <a:t>Fifth Level of Text (16 pt)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7" r:id="rId1"/>
    <p:sldLayoutId id="2147484928" r:id="rId2"/>
    <p:sldLayoutId id="2147484899" r:id="rId3"/>
    <p:sldLayoutId id="2147484900" r:id="rId4"/>
    <p:sldLayoutId id="2147484901" r:id="rId5"/>
    <p:sldLayoutId id="2147484902" r:id="rId6"/>
    <p:sldLayoutId id="2147484903" r:id="rId7"/>
    <p:sldLayoutId id="2147484904" r:id="rId8"/>
    <p:sldLayoutId id="2147484905" r:id="rId9"/>
    <p:sldLayoutId id="2147484906" r:id="rId10"/>
    <p:sldLayoutId id="2147484907" r:id="rId11"/>
    <p:sldLayoutId id="2147484908" r:id="rId12"/>
    <p:sldLayoutId id="2147484909" r:id="rId13"/>
    <p:sldLayoutId id="2147484910" r:id="rId14"/>
    <p:sldLayoutId id="2147484911" r:id="rId15"/>
    <p:sldLayoutId id="2147484912" r:id="rId16"/>
    <p:sldLayoutId id="2147484929" r:id="rId17"/>
    <p:sldLayoutId id="2147484913" r:id="rId18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2B8E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190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1606550" indent="-2317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5pPr>
      <a:lvl6pPr marL="2063750" indent="-2317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20950" indent="-2317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978150" indent="-2317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435350" indent="-2317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D7EF77-A727-4568-B5DC-A34A9CEE0670}"/>
              </a:ext>
            </a:extLst>
          </p:cNvPr>
          <p:cNvSpPr/>
          <p:nvPr/>
        </p:nvSpPr>
        <p:spPr bwMode="gray">
          <a:xfrm>
            <a:off x="0" y="6597650"/>
            <a:ext cx="9906000" cy="260350"/>
          </a:xfrm>
          <a:prstGeom prst="rect">
            <a:avLst/>
          </a:prstGeom>
          <a:solidFill>
            <a:srgbClr val="FFFFFF">
              <a:alpha val="74902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88"/>
              </a:spcBef>
              <a:defRPr/>
            </a:pPr>
            <a:endParaRPr lang="en-US" sz="2925"/>
          </a:p>
        </p:txBody>
      </p:sp>
      <p:sp>
        <p:nvSpPr>
          <p:cNvPr id="4099" name="Title Placeholder 1">
            <a:extLst>
              <a:ext uri="{FF2B5EF4-FFF2-40B4-BE49-F238E27FC236}">
                <a16:creationId xmlns:a16="http://schemas.microsoft.com/office/drawing/2014/main" id="{B84A98BC-86B9-47A9-9910-A7700A24C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1196975"/>
            <a:ext cx="9010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v-SE" altLang="en-US"/>
              <a:t>Klicka här för att ändra mall för rubrikformat</a:t>
            </a:r>
            <a:endParaRPr lang="en-US" altLang="en-US"/>
          </a:p>
        </p:txBody>
      </p:sp>
      <p:sp>
        <p:nvSpPr>
          <p:cNvPr id="4100" name="Text Placeholder 2">
            <a:extLst>
              <a:ext uri="{FF2B5EF4-FFF2-40B4-BE49-F238E27FC236}">
                <a16:creationId xmlns:a16="http://schemas.microsoft.com/office/drawing/2014/main" id="{04CF305D-3BB3-49E2-B6A3-35A99FB0C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447675" y="2060575"/>
            <a:ext cx="901065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92E87-2268-41FC-8B5C-7F2F29FA1C0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47675" y="6689725"/>
            <a:ext cx="566738" cy="100013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6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Month DD, YYYY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5CA7F-36FA-4091-AE31-3B4A6E571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325563" y="6689725"/>
            <a:ext cx="2047875" cy="10001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6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Name of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838CD-8504-4557-B793-9202730D8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65100" y="6689725"/>
            <a:ext cx="117475" cy="100013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ctr">
              <a:defRPr sz="6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82DE83A-A067-4475-B22F-C0B025A0CE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Rektangel 14">
            <a:extLst>
              <a:ext uri="{FF2B5EF4-FFF2-40B4-BE49-F238E27FC236}">
                <a16:creationId xmlns:a16="http://schemas.microsoft.com/office/drawing/2014/main" id="{AE2D0A8D-9006-4B1F-9ADC-3F6E830F3901}"/>
              </a:ext>
            </a:extLst>
          </p:cNvPr>
          <p:cNvSpPr/>
          <p:nvPr/>
        </p:nvSpPr>
        <p:spPr>
          <a:xfrm>
            <a:off x="0" y="0"/>
            <a:ext cx="9906000" cy="692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anchor="ctr"/>
          <a:lstStyle/>
          <a:p>
            <a:pPr algn="ctr">
              <a:defRPr/>
            </a:pPr>
            <a:r>
              <a:rPr lang="sv-SE" sz="1625" dirty="0">
                <a:solidFill>
                  <a:schemeClr val="bg1"/>
                </a:solidFill>
              </a:rPr>
              <a:t>       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FDC86FD3-2347-4335-8E2A-220A3E5ABAF7}"/>
              </a:ext>
            </a:extLst>
          </p:cNvPr>
          <p:cNvGrpSpPr>
            <a:grpSpLocks noChangeAspect="1"/>
          </p:cNvGrpSpPr>
          <p:nvPr/>
        </p:nvGrpSpPr>
        <p:grpSpPr>
          <a:xfrm>
            <a:off x="420395" y="265590"/>
            <a:ext cx="1293713" cy="223838"/>
            <a:chOff x="10052051" y="6354763"/>
            <a:chExt cx="1592262" cy="223838"/>
          </a:xfrm>
          <a:solidFill>
            <a:srgbClr val="001F47"/>
          </a:soli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3FD0AFC6-F30C-4B2D-9CAC-3898F718AD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3313" y="6354763"/>
              <a:ext cx="230188" cy="223838"/>
            </a:xfrm>
            <a:custGeom>
              <a:avLst/>
              <a:gdLst>
                <a:gd name="T0" fmla="*/ 3656 w 5108"/>
                <a:gd name="T1" fmla="*/ 2021 h 4983"/>
                <a:gd name="T2" fmla="*/ 1395 w 5108"/>
                <a:gd name="T3" fmla="*/ 2021 h 4983"/>
                <a:gd name="T4" fmla="*/ 1406 w 5108"/>
                <a:gd name="T5" fmla="*/ 1978 h 4983"/>
                <a:gd name="T6" fmla="*/ 2562 w 5108"/>
                <a:gd name="T7" fmla="*/ 1110 h 4983"/>
                <a:gd name="T8" fmla="*/ 3648 w 5108"/>
                <a:gd name="T9" fmla="*/ 1980 h 4983"/>
                <a:gd name="T10" fmla="*/ 3656 w 5108"/>
                <a:gd name="T11" fmla="*/ 2021 h 4983"/>
                <a:gd name="T12" fmla="*/ 2562 w 5108"/>
                <a:gd name="T13" fmla="*/ 0 h 4983"/>
                <a:gd name="T14" fmla="*/ 0 w 5108"/>
                <a:gd name="T15" fmla="*/ 2491 h 4983"/>
                <a:gd name="T16" fmla="*/ 732 w 5108"/>
                <a:gd name="T17" fmla="*/ 4277 h 4983"/>
                <a:gd name="T18" fmla="*/ 2702 w 5108"/>
                <a:gd name="T19" fmla="*/ 4983 h 4983"/>
                <a:gd name="T20" fmla="*/ 4717 w 5108"/>
                <a:gd name="T21" fmla="*/ 4218 h 4983"/>
                <a:gd name="T22" fmla="*/ 3921 w 5108"/>
                <a:gd name="T23" fmla="*/ 3422 h 4983"/>
                <a:gd name="T24" fmla="*/ 2674 w 5108"/>
                <a:gd name="T25" fmla="*/ 3873 h 4983"/>
                <a:gd name="T26" fmla="*/ 1392 w 5108"/>
                <a:gd name="T27" fmla="*/ 2977 h 4983"/>
                <a:gd name="T28" fmla="*/ 1381 w 5108"/>
                <a:gd name="T29" fmla="*/ 2934 h 4983"/>
                <a:gd name="T30" fmla="*/ 5056 w 5108"/>
                <a:gd name="T31" fmla="*/ 2934 h 4983"/>
                <a:gd name="T32" fmla="*/ 4358 w 5108"/>
                <a:gd name="T33" fmla="*/ 731 h 4983"/>
                <a:gd name="T34" fmla="*/ 2562 w 5108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8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50" y="1418"/>
                    <a:pt x="1960" y="1110"/>
                    <a:pt x="2562" y="1110"/>
                  </a:cubicBezTo>
                  <a:cubicBezTo>
                    <a:pt x="3142" y="1110"/>
                    <a:pt x="3538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2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2" y="4277"/>
                  </a:cubicBezTo>
                  <a:cubicBezTo>
                    <a:pt x="1221" y="4739"/>
                    <a:pt x="1902" y="4983"/>
                    <a:pt x="2702" y="4983"/>
                  </a:cubicBezTo>
                  <a:cubicBezTo>
                    <a:pt x="3562" y="4983"/>
                    <a:pt x="4221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8" y="3873"/>
                    <a:pt x="2674" y="3873"/>
                  </a:cubicBezTo>
                  <a:cubicBezTo>
                    <a:pt x="1990" y="3873"/>
                    <a:pt x="1546" y="3563"/>
                    <a:pt x="1392" y="2977"/>
                  </a:cubicBezTo>
                  <a:lnTo>
                    <a:pt x="1381" y="2934"/>
                  </a:lnTo>
                  <a:lnTo>
                    <a:pt x="5056" y="2934"/>
                  </a:lnTo>
                  <a:cubicBezTo>
                    <a:pt x="5108" y="2050"/>
                    <a:pt x="4860" y="1269"/>
                    <a:pt x="4358" y="731"/>
                  </a:cubicBezTo>
                  <a:cubicBezTo>
                    <a:pt x="3911" y="253"/>
                    <a:pt x="3290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BCDD94C1-CE64-4FA7-AA48-675741C17A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1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1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6 w 5107"/>
                <a:gd name="T21" fmla="*/ 4218 h 4983"/>
                <a:gd name="T22" fmla="*/ 3920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1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1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1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59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6" y="4218"/>
                  </a:cubicBezTo>
                  <a:lnTo>
                    <a:pt x="3920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AC210E19-FEA0-458A-8BB3-3D050C8DD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7188" y="6354763"/>
              <a:ext cx="233363" cy="223838"/>
            </a:xfrm>
            <a:custGeom>
              <a:avLst/>
              <a:gdLst>
                <a:gd name="T0" fmla="*/ 2589 w 5179"/>
                <a:gd name="T1" fmla="*/ 3859 h 4983"/>
                <a:gd name="T2" fmla="*/ 1376 w 5179"/>
                <a:gd name="T3" fmla="*/ 2491 h 4983"/>
                <a:gd name="T4" fmla="*/ 2589 w 5179"/>
                <a:gd name="T5" fmla="*/ 1124 h 4983"/>
                <a:gd name="T6" fmla="*/ 3802 w 5179"/>
                <a:gd name="T7" fmla="*/ 2491 h 4983"/>
                <a:gd name="T8" fmla="*/ 2589 w 5179"/>
                <a:gd name="T9" fmla="*/ 3859 h 4983"/>
                <a:gd name="T10" fmla="*/ 2589 w 5179"/>
                <a:gd name="T11" fmla="*/ 0 h 4983"/>
                <a:gd name="T12" fmla="*/ 0 w 5179"/>
                <a:gd name="T13" fmla="*/ 2491 h 4983"/>
                <a:gd name="T14" fmla="*/ 2589 w 5179"/>
                <a:gd name="T15" fmla="*/ 4983 h 4983"/>
                <a:gd name="T16" fmla="*/ 5179 w 5179"/>
                <a:gd name="T17" fmla="*/ 2491 h 4983"/>
                <a:gd name="T18" fmla="*/ 2589 w 5179"/>
                <a:gd name="T19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79" h="4983">
                  <a:moveTo>
                    <a:pt x="2589" y="3859"/>
                  </a:moveTo>
                  <a:cubicBezTo>
                    <a:pt x="1864" y="3859"/>
                    <a:pt x="1376" y="3309"/>
                    <a:pt x="1376" y="2491"/>
                  </a:cubicBezTo>
                  <a:cubicBezTo>
                    <a:pt x="1376" y="1674"/>
                    <a:pt x="1864" y="1124"/>
                    <a:pt x="2589" y="1124"/>
                  </a:cubicBezTo>
                  <a:cubicBezTo>
                    <a:pt x="3315" y="1124"/>
                    <a:pt x="3802" y="1674"/>
                    <a:pt x="3802" y="2491"/>
                  </a:cubicBezTo>
                  <a:cubicBezTo>
                    <a:pt x="3802" y="3309"/>
                    <a:pt x="3315" y="3859"/>
                    <a:pt x="2589" y="3859"/>
                  </a:cubicBezTo>
                  <a:close/>
                  <a:moveTo>
                    <a:pt x="2589" y="0"/>
                  </a:moveTo>
                  <a:cubicBezTo>
                    <a:pt x="1113" y="0"/>
                    <a:pt x="0" y="1071"/>
                    <a:pt x="0" y="2491"/>
                  </a:cubicBezTo>
                  <a:cubicBezTo>
                    <a:pt x="0" y="3912"/>
                    <a:pt x="1113" y="4983"/>
                    <a:pt x="2589" y="4983"/>
                  </a:cubicBezTo>
                  <a:cubicBezTo>
                    <a:pt x="4066" y="4983"/>
                    <a:pt x="5179" y="3912"/>
                    <a:pt x="5179" y="2491"/>
                  </a:cubicBezTo>
                  <a:cubicBezTo>
                    <a:pt x="5179" y="1071"/>
                    <a:pt x="4066" y="0"/>
                    <a:pt x="25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84354C6F-8977-45E8-ACEB-3609AA3C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7951" y="6354763"/>
              <a:ext cx="230188" cy="223838"/>
            </a:xfrm>
            <a:custGeom>
              <a:avLst/>
              <a:gdLst>
                <a:gd name="T0" fmla="*/ 3656 w 5107"/>
                <a:gd name="T1" fmla="*/ 2021 h 4983"/>
                <a:gd name="T2" fmla="*/ 1395 w 5107"/>
                <a:gd name="T3" fmla="*/ 2021 h 4983"/>
                <a:gd name="T4" fmla="*/ 1406 w 5107"/>
                <a:gd name="T5" fmla="*/ 1978 h 4983"/>
                <a:gd name="T6" fmla="*/ 2562 w 5107"/>
                <a:gd name="T7" fmla="*/ 1110 h 4983"/>
                <a:gd name="T8" fmla="*/ 3648 w 5107"/>
                <a:gd name="T9" fmla="*/ 1980 h 4983"/>
                <a:gd name="T10" fmla="*/ 3656 w 5107"/>
                <a:gd name="T11" fmla="*/ 2021 h 4983"/>
                <a:gd name="T12" fmla="*/ 2562 w 5107"/>
                <a:gd name="T13" fmla="*/ 0 h 4983"/>
                <a:gd name="T14" fmla="*/ 0 w 5107"/>
                <a:gd name="T15" fmla="*/ 2491 h 4983"/>
                <a:gd name="T16" fmla="*/ 731 w 5107"/>
                <a:gd name="T17" fmla="*/ 4277 h 4983"/>
                <a:gd name="T18" fmla="*/ 2702 w 5107"/>
                <a:gd name="T19" fmla="*/ 4983 h 4983"/>
                <a:gd name="T20" fmla="*/ 4717 w 5107"/>
                <a:gd name="T21" fmla="*/ 4218 h 4983"/>
                <a:gd name="T22" fmla="*/ 3921 w 5107"/>
                <a:gd name="T23" fmla="*/ 3422 h 4983"/>
                <a:gd name="T24" fmla="*/ 2674 w 5107"/>
                <a:gd name="T25" fmla="*/ 3873 h 4983"/>
                <a:gd name="T26" fmla="*/ 1392 w 5107"/>
                <a:gd name="T27" fmla="*/ 2977 h 4983"/>
                <a:gd name="T28" fmla="*/ 1380 w 5107"/>
                <a:gd name="T29" fmla="*/ 2934 h 4983"/>
                <a:gd name="T30" fmla="*/ 5055 w 5107"/>
                <a:gd name="T31" fmla="*/ 2934 h 4983"/>
                <a:gd name="T32" fmla="*/ 4357 w 5107"/>
                <a:gd name="T33" fmla="*/ 731 h 4983"/>
                <a:gd name="T34" fmla="*/ 2562 w 5107"/>
                <a:gd name="T35" fmla="*/ 0 h 4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07" h="4983">
                  <a:moveTo>
                    <a:pt x="3656" y="2021"/>
                  </a:moveTo>
                  <a:lnTo>
                    <a:pt x="1395" y="2021"/>
                  </a:lnTo>
                  <a:lnTo>
                    <a:pt x="1406" y="1978"/>
                  </a:lnTo>
                  <a:cubicBezTo>
                    <a:pt x="1549" y="1418"/>
                    <a:pt x="1960" y="1110"/>
                    <a:pt x="2562" y="1110"/>
                  </a:cubicBezTo>
                  <a:cubicBezTo>
                    <a:pt x="3141" y="1110"/>
                    <a:pt x="3537" y="1427"/>
                    <a:pt x="3648" y="1980"/>
                  </a:cubicBezTo>
                  <a:lnTo>
                    <a:pt x="3656" y="2021"/>
                  </a:lnTo>
                  <a:close/>
                  <a:moveTo>
                    <a:pt x="2562" y="0"/>
                  </a:moveTo>
                  <a:cubicBezTo>
                    <a:pt x="1101" y="0"/>
                    <a:pt x="0" y="1071"/>
                    <a:pt x="0" y="2491"/>
                  </a:cubicBezTo>
                  <a:cubicBezTo>
                    <a:pt x="0" y="3197"/>
                    <a:pt x="260" y="3831"/>
                    <a:pt x="731" y="4277"/>
                  </a:cubicBezTo>
                  <a:cubicBezTo>
                    <a:pt x="1220" y="4739"/>
                    <a:pt x="1902" y="4983"/>
                    <a:pt x="2702" y="4983"/>
                  </a:cubicBezTo>
                  <a:cubicBezTo>
                    <a:pt x="3561" y="4983"/>
                    <a:pt x="4220" y="4733"/>
                    <a:pt x="4717" y="4218"/>
                  </a:cubicBezTo>
                  <a:lnTo>
                    <a:pt x="3921" y="3422"/>
                  </a:lnTo>
                  <a:cubicBezTo>
                    <a:pt x="3649" y="3647"/>
                    <a:pt x="3287" y="3873"/>
                    <a:pt x="2674" y="3873"/>
                  </a:cubicBezTo>
                  <a:cubicBezTo>
                    <a:pt x="1989" y="3873"/>
                    <a:pt x="1546" y="3563"/>
                    <a:pt x="1392" y="2977"/>
                  </a:cubicBezTo>
                  <a:lnTo>
                    <a:pt x="1380" y="2934"/>
                  </a:lnTo>
                  <a:lnTo>
                    <a:pt x="5055" y="2934"/>
                  </a:lnTo>
                  <a:cubicBezTo>
                    <a:pt x="5107" y="2050"/>
                    <a:pt x="4860" y="1269"/>
                    <a:pt x="4357" y="731"/>
                  </a:cubicBezTo>
                  <a:cubicBezTo>
                    <a:pt x="3910" y="253"/>
                    <a:pt x="3289" y="0"/>
                    <a:pt x="2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04F61A00-D14A-4B1E-AA2F-A4238E6AD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1" y="6361113"/>
              <a:ext cx="225425" cy="212725"/>
            </a:xfrm>
            <a:custGeom>
              <a:avLst/>
              <a:gdLst>
                <a:gd name="T0" fmla="*/ 0 w 5036"/>
                <a:gd name="T1" fmla="*/ 0 h 4739"/>
                <a:gd name="T2" fmla="*/ 2565 w 5036"/>
                <a:gd name="T3" fmla="*/ 4739 h 4739"/>
                <a:gd name="T4" fmla="*/ 5036 w 5036"/>
                <a:gd name="T5" fmla="*/ 0 h 4739"/>
                <a:gd name="T6" fmla="*/ 3734 w 5036"/>
                <a:gd name="T7" fmla="*/ 0 h 4739"/>
                <a:gd name="T8" fmla="*/ 2622 w 5036"/>
                <a:gd name="T9" fmla="*/ 2337 h 4739"/>
                <a:gd name="T10" fmla="*/ 1468 w 5036"/>
                <a:gd name="T11" fmla="*/ 0 h 4739"/>
                <a:gd name="T12" fmla="*/ 0 w 5036"/>
                <a:gd name="T13" fmla="*/ 0 h 4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6" h="4739">
                  <a:moveTo>
                    <a:pt x="0" y="0"/>
                  </a:moveTo>
                  <a:lnTo>
                    <a:pt x="2565" y="4739"/>
                  </a:lnTo>
                  <a:lnTo>
                    <a:pt x="5036" y="0"/>
                  </a:lnTo>
                  <a:lnTo>
                    <a:pt x="3734" y="0"/>
                  </a:lnTo>
                  <a:lnTo>
                    <a:pt x="2622" y="2337"/>
                  </a:lnTo>
                  <a:lnTo>
                    <a:pt x="14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641D061A-9FAC-4A2B-8CAF-9CF42D8C5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5951" y="6354763"/>
              <a:ext cx="212725" cy="217488"/>
            </a:xfrm>
            <a:custGeom>
              <a:avLst/>
              <a:gdLst>
                <a:gd name="T0" fmla="*/ 3516 w 4768"/>
                <a:gd name="T1" fmla="*/ 4831 h 4831"/>
                <a:gd name="T2" fmla="*/ 4767 w 4768"/>
                <a:gd name="T3" fmla="*/ 4831 h 4831"/>
                <a:gd name="T4" fmla="*/ 4768 w 4768"/>
                <a:gd name="T5" fmla="*/ 2315 h 4831"/>
                <a:gd name="T6" fmla="*/ 2384 w 4768"/>
                <a:gd name="T7" fmla="*/ 0 h 4831"/>
                <a:gd name="T8" fmla="*/ 0 w 4768"/>
                <a:gd name="T9" fmla="*/ 2315 h 4831"/>
                <a:gd name="T10" fmla="*/ 0 w 4768"/>
                <a:gd name="T11" fmla="*/ 4831 h 4831"/>
                <a:gd name="T12" fmla="*/ 1247 w 4768"/>
                <a:gd name="T13" fmla="*/ 4831 h 4831"/>
                <a:gd name="T14" fmla="*/ 1247 w 4768"/>
                <a:gd name="T15" fmla="*/ 2298 h 4831"/>
                <a:gd name="T16" fmla="*/ 2381 w 4768"/>
                <a:gd name="T17" fmla="*/ 1147 h 4831"/>
                <a:gd name="T18" fmla="*/ 2439 w 4768"/>
                <a:gd name="T19" fmla="*/ 1149 h 4831"/>
                <a:gd name="T20" fmla="*/ 3516 w 4768"/>
                <a:gd name="T21" fmla="*/ 2297 h 4831"/>
                <a:gd name="T22" fmla="*/ 3516 w 4768"/>
                <a:gd name="T23" fmla="*/ 4831 h 4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68" h="4831">
                  <a:moveTo>
                    <a:pt x="3516" y="4831"/>
                  </a:moveTo>
                  <a:lnTo>
                    <a:pt x="4767" y="4831"/>
                  </a:lnTo>
                  <a:lnTo>
                    <a:pt x="4768" y="2315"/>
                  </a:lnTo>
                  <a:cubicBezTo>
                    <a:pt x="4768" y="1060"/>
                    <a:pt x="3677" y="0"/>
                    <a:pt x="2384" y="0"/>
                  </a:cubicBezTo>
                  <a:cubicBezTo>
                    <a:pt x="1092" y="0"/>
                    <a:pt x="0" y="1060"/>
                    <a:pt x="0" y="2315"/>
                  </a:cubicBezTo>
                  <a:lnTo>
                    <a:pt x="0" y="4831"/>
                  </a:lnTo>
                  <a:lnTo>
                    <a:pt x="1247" y="4831"/>
                  </a:lnTo>
                  <a:lnTo>
                    <a:pt x="1247" y="2298"/>
                  </a:lnTo>
                  <a:cubicBezTo>
                    <a:pt x="1259" y="1674"/>
                    <a:pt x="1779" y="1147"/>
                    <a:pt x="2381" y="1147"/>
                  </a:cubicBezTo>
                  <a:cubicBezTo>
                    <a:pt x="2392" y="1147"/>
                    <a:pt x="2428" y="1149"/>
                    <a:pt x="2439" y="1149"/>
                  </a:cubicBezTo>
                  <a:cubicBezTo>
                    <a:pt x="3022" y="1186"/>
                    <a:pt x="3505" y="1701"/>
                    <a:pt x="3516" y="2297"/>
                  </a:cubicBezTo>
                  <a:lnTo>
                    <a:pt x="3516" y="48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7A32660A-3992-4EC4-8AA5-32DFEF0AD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138" y="6354763"/>
              <a:ext cx="130175" cy="217488"/>
            </a:xfrm>
            <a:custGeom>
              <a:avLst/>
              <a:gdLst>
                <a:gd name="T0" fmla="*/ 0 w 2885"/>
                <a:gd name="T1" fmla="*/ 4833 h 4833"/>
                <a:gd name="T2" fmla="*/ 1247 w 2885"/>
                <a:gd name="T3" fmla="*/ 4833 h 4833"/>
                <a:gd name="T4" fmla="*/ 1247 w 2885"/>
                <a:gd name="T5" fmla="*/ 2317 h 4833"/>
                <a:gd name="T6" fmla="*/ 2456 w 2885"/>
                <a:gd name="T7" fmla="*/ 1116 h 4833"/>
                <a:gd name="T8" fmla="*/ 2462 w 2885"/>
                <a:gd name="T9" fmla="*/ 1115 h 4833"/>
                <a:gd name="T10" fmla="*/ 2473 w 2885"/>
                <a:gd name="T11" fmla="*/ 1115 h 4833"/>
                <a:gd name="T12" fmla="*/ 2885 w 2885"/>
                <a:gd name="T13" fmla="*/ 1115 h 4833"/>
                <a:gd name="T14" fmla="*/ 2885 w 2885"/>
                <a:gd name="T15" fmla="*/ 0 h 4833"/>
                <a:gd name="T16" fmla="*/ 2318 w 2885"/>
                <a:gd name="T17" fmla="*/ 2 h 4833"/>
                <a:gd name="T18" fmla="*/ 0 w 2885"/>
                <a:gd name="T19" fmla="*/ 2317 h 4833"/>
                <a:gd name="T20" fmla="*/ 0 w 2885"/>
                <a:gd name="T21" fmla="*/ 4833 h 4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5" h="4833">
                  <a:moveTo>
                    <a:pt x="0" y="4833"/>
                  </a:moveTo>
                  <a:lnTo>
                    <a:pt x="1247" y="4833"/>
                  </a:lnTo>
                  <a:lnTo>
                    <a:pt x="1247" y="2317"/>
                  </a:lnTo>
                  <a:cubicBezTo>
                    <a:pt x="1255" y="1659"/>
                    <a:pt x="1797" y="1120"/>
                    <a:pt x="2456" y="1116"/>
                  </a:cubicBezTo>
                  <a:lnTo>
                    <a:pt x="2462" y="1115"/>
                  </a:lnTo>
                  <a:cubicBezTo>
                    <a:pt x="2466" y="1115"/>
                    <a:pt x="2469" y="1115"/>
                    <a:pt x="2473" y="1115"/>
                  </a:cubicBezTo>
                  <a:lnTo>
                    <a:pt x="2885" y="1115"/>
                  </a:lnTo>
                  <a:lnTo>
                    <a:pt x="2885" y="0"/>
                  </a:lnTo>
                  <a:lnTo>
                    <a:pt x="2318" y="2"/>
                  </a:lnTo>
                  <a:cubicBezTo>
                    <a:pt x="1039" y="2"/>
                    <a:pt x="0" y="1041"/>
                    <a:pt x="0" y="2317"/>
                  </a:cubicBezTo>
                  <a:lnTo>
                    <a:pt x="0" y="48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742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kern="0">
                <a:solidFill>
                  <a:srgbClr val="323232"/>
                </a:solidFill>
                <a:latin typeface="Barlow"/>
              </a:endParaRPr>
            </a:p>
          </p:txBody>
        </p:sp>
      </p:grpSp>
      <p:sp>
        <p:nvSpPr>
          <p:cNvPr id="30" name="Text Box 11">
            <a:extLst>
              <a:ext uri="{FF2B5EF4-FFF2-40B4-BE49-F238E27FC236}">
                <a16:creationId xmlns:a16="http://schemas.microsoft.com/office/drawing/2014/main" id="{89836005-57A3-467F-9D5D-43253F5A5C7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17888" y="6689725"/>
            <a:ext cx="1798637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>
              <a:defRPr/>
            </a:pPr>
            <a:r>
              <a:rPr lang="en-US" sz="650" noProof="1">
                <a:latin typeface="Barlow" charset="0"/>
                <a:ea typeface="Barlow" charset="0"/>
                <a:cs typeface="Barlow" charset="0"/>
              </a:rPr>
              <a:t>© 2018 Copyright Veoneer Inc. All Rights Reserved</a:t>
            </a:r>
          </a:p>
        </p:txBody>
      </p:sp>
      <p:pic>
        <p:nvPicPr>
          <p:cNvPr id="4107" name="Picture 7" descr="Grey">
            <a:extLst>
              <a:ext uri="{FF2B5EF4-FFF2-40B4-BE49-F238E27FC236}">
                <a16:creationId xmlns:a16="http://schemas.microsoft.com/office/drawing/2014/main" id="{1D80B265-3AC5-4B96-886B-4F0499A372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906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30" r:id="rId1"/>
    <p:sldLayoutId id="2147484931" r:id="rId2"/>
    <p:sldLayoutId id="2147484932" r:id="rId3"/>
    <p:sldLayoutId id="2147484933" r:id="rId4"/>
    <p:sldLayoutId id="2147484914" r:id="rId5"/>
    <p:sldLayoutId id="2147484915" r:id="rId6"/>
    <p:sldLayoutId id="2147484934" r:id="rId7"/>
    <p:sldLayoutId id="2147484935" r:id="rId8"/>
    <p:sldLayoutId id="2147484936" r:id="rId9"/>
    <p:sldLayoutId id="2147484916" r:id="rId10"/>
    <p:sldLayoutId id="2147484917" r:id="rId11"/>
    <p:sldLayoutId id="2147484918" r:id="rId12"/>
    <p:sldLayoutId id="2147484919" r:id="rId13"/>
    <p:sldLayoutId id="2147484920" r:id="rId14"/>
    <p:sldLayoutId id="2147484921" r:id="rId15"/>
    <p:sldLayoutId id="2147484922" r:id="rId16"/>
    <p:sldLayoutId id="2147484923" r:id="rId17"/>
    <p:sldLayoutId id="2147484924" r:id="rId18"/>
    <p:sldLayoutId id="2147484937" r:id="rId19"/>
    <p:sldLayoutId id="2147484925" r:id="rId20"/>
    <p:sldLayoutId id="2147484926" r:id="rId21"/>
    <p:sldLayoutId id="2147484938" r:id="rId22"/>
  </p:sldLayoutIdLst>
  <p:transition spd="med">
    <p:fade/>
  </p:transition>
  <p:txStyles>
    <p:titleStyle>
      <a:lvl1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Barlow SemiBold" panose="00000700000000000000" pitchFamily="2" charset="0"/>
        </a:defRPr>
      </a:lvl2pPr>
      <a:lvl3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Barlow SemiBold" panose="00000700000000000000" pitchFamily="2" charset="0"/>
        </a:defRPr>
      </a:lvl3pPr>
      <a:lvl4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Barlow SemiBold" panose="00000700000000000000" pitchFamily="2" charset="0"/>
        </a:defRPr>
      </a:lvl4pPr>
      <a:lvl5pPr algn="l" defTabSz="7429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Barlow SemiBold" panose="00000700000000000000" pitchFamily="2" charset="0"/>
        </a:defRPr>
      </a:lvl5pPr>
      <a:lvl6pPr marL="4572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Barlow SemiBold" panose="00000700000000000000" pitchFamily="2" charset="0"/>
        </a:defRPr>
      </a:lvl6pPr>
      <a:lvl7pPr marL="9144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Barlow SemiBold" panose="00000700000000000000" pitchFamily="2" charset="0"/>
        </a:defRPr>
      </a:lvl7pPr>
      <a:lvl8pPr marL="13716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Barlow SemiBold" panose="00000700000000000000" pitchFamily="2" charset="0"/>
        </a:defRPr>
      </a:lvl8pPr>
      <a:lvl9pPr marL="1828800" algn="l" defTabSz="742950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Barlow SemiBold" panose="00000700000000000000" pitchFamily="2" charset="0"/>
        </a:defRPr>
      </a:lvl9pPr>
    </p:titleStyle>
    <p:bodyStyle>
      <a:lvl1pPr marL="160338" indent="-160338" algn="l" defTabSz="742950" rtl="0" eaLnBrk="0" fontAlgn="base" hangingPunct="0">
        <a:lnSpc>
          <a:spcPct val="95000"/>
        </a:lnSpc>
        <a:spcBef>
          <a:spcPts val="975"/>
        </a:spcBef>
        <a:spcAft>
          <a:spcPct val="0"/>
        </a:spcAft>
        <a:buClr>
          <a:srgbClr val="6BB7AF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6075" indent="-177800" algn="l" defTabSz="742950" rtl="0" eaLnBrk="0" fontAlgn="base" hangingPunct="0">
        <a:lnSpc>
          <a:spcPct val="95000"/>
        </a:lnSpc>
        <a:spcBef>
          <a:spcPts val="488"/>
        </a:spcBef>
        <a:spcAft>
          <a:spcPct val="0"/>
        </a:spcAft>
        <a:buFont typeface="Barlow" pitchFamily="2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492125" indent="-136525" algn="l" defTabSz="742950" rtl="0" eaLnBrk="0" fontAlgn="base" hangingPunct="0">
        <a:lnSpc>
          <a:spcPct val="95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742950" rtl="0" eaLnBrk="0" fontAlgn="base" hangingPunct="0">
        <a:lnSpc>
          <a:spcPct val="95000"/>
        </a:lnSpc>
        <a:spcBef>
          <a:spcPts val="975"/>
        </a:spcBef>
        <a:spcAft>
          <a:spcPct val="0"/>
        </a:spcAft>
        <a:buFont typeface="Arial" panose="020B0604020202020204" pitchFamily="34" charset="0"/>
        <a:defRPr sz="1400" kern="1200">
          <a:solidFill>
            <a:schemeClr val="accent1"/>
          </a:solidFill>
          <a:latin typeface="+mj-lt"/>
          <a:ea typeface="+mn-ea"/>
          <a:cs typeface="+mn-cs"/>
        </a:defRPr>
      </a:lvl4pPr>
      <a:lvl5pPr algn="l" defTabSz="742950" rtl="0" eaLnBrk="0" fontAlgn="base" hangingPunct="0">
        <a:lnSpc>
          <a:spcPct val="95000"/>
        </a:lnSpc>
        <a:spcBef>
          <a:spcPts val="488"/>
        </a:spcBef>
        <a:spcAft>
          <a:spcPct val="0"/>
        </a:spcAft>
        <a:buFont typeface="Arial" panose="020B0604020202020204" pitchFamily="34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4295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26B5677-0512-4A50-A02D-86E4CC010A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93725" y="1770063"/>
            <a:ext cx="4921250" cy="12001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/>
              <a:t>Supplier</a:t>
            </a:r>
            <a:br>
              <a:rPr lang="en-GB" altLang="en-US"/>
            </a:br>
            <a:r>
              <a:rPr lang="en-GB" altLang="en-US"/>
              <a:t>Cost Breakdown Training</a:t>
            </a:r>
            <a:endParaRPr lang="en-US" altLang="en-US" sz="2000"/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8DDA1E65-4903-4328-91AF-0EE89FC43A0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93725" y="5130800"/>
            <a:ext cx="4756150" cy="642938"/>
          </a:xfrm>
        </p:spPr>
        <p:txBody>
          <a:bodyPr/>
          <a:lstStyle/>
          <a:p>
            <a:pPr eaLnBrk="1" hangingPunct="1"/>
            <a:r>
              <a:rPr lang="en-GB" altLang="en-US" sz="2000"/>
              <a:t>July 2013</a:t>
            </a:r>
            <a:endParaRPr lang="de-DE" altLang="en-US" sz="200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6">
            <a:extLst>
              <a:ext uri="{FF2B5EF4-FFF2-40B4-BE49-F238E27FC236}">
                <a16:creationId xmlns:a16="http://schemas.microsoft.com/office/drawing/2014/main" id="{F9E8A40D-2816-43D8-B5CB-ADCF6FEE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722688"/>
            <a:ext cx="92106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>
            <a:extLst>
              <a:ext uri="{FF2B5EF4-FFF2-40B4-BE49-F238E27FC236}">
                <a16:creationId xmlns:a16="http://schemas.microsoft.com/office/drawing/2014/main" id="{1B3CD2EE-3072-468F-BB4C-D9EA47992B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7463" y="765175"/>
            <a:ext cx="9575801" cy="249238"/>
          </a:xfrm>
        </p:spPr>
        <p:txBody>
          <a:bodyPr/>
          <a:lstStyle/>
          <a:p>
            <a:pPr eaLnBrk="1" hangingPunct="1"/>
            <a:r>
              <a:rPr lang="de-DE" altLang="en-US" sz="1800">
                <a:latin typeface="Arial" panose="020B0604020202020204" pitchFamily="34" charset="0"/>
              </a:rPr>
              <a:t>Production Processes - calculation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AE79800-E489-480C-AC70-1863B6DBF71F}"/>
              </a:ext>
            </a:extLst>
          </p:cNvPr>
          <p:cNvGrpSpPr>
            <a:grpSpLocks/>
          </p:cNvGrpSpPr>
          <p:nvPr/>
        </p:nvGrpSpPr>
        <p:grpSpPr bwMode="auto">
          <a:xfrm>
            <a:off x="0" y="2330450"/>
            <a:ext cx="3721100" cy="876300"/>
            <a:chOff x="286948" y="908720"/>
            <a:chExt cx="2664864" cy="523220"/>
          </a:xfrm>
        </p:grpSpPr>
        <p:sp>
          <p:nvSpPr>
            <p:cNvPr id="29718" name="Rounded Rectangular Callout 2">
              <a:extLst>
                <a:ext uri="{FF2B5EF4-FFF2-40B4-BE49-F238E27FC236}">
                  <a16:creationId xmlns:a16="http://schemas.microsoft.com/office/drawing/2014/main" id="{95B00A48-DDDB-47E1-95DC-D94CB88B79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60510" y="908720"/>
              <a:ext cx="2371077" cy="523220"/>
            </a:xfrm>
            <a:prstGeom prst="wedgeRoundRectCallout">
              <a:avLst>
                <a:gd name="adj1" fmla="val -47301"/>
                <a:gd name="adj2" fmla="val -76213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  <p:sp>
          <p:nvSpPr>
            <p:cNvPr id="29719" name="TextBox 3">
              <a:extLst>
                <a:ext uri="{FF2B5EF4-FFF2-40B4-BE49-F238E27FC236}">
                  <a16:creationId xmlns:a16="http://schemas.microsoft.com/office/drawing/2014/main" id="{7DE6318F-2B4C-4E13-BDB7-986340DF0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948" y="990853"/>
              <a:ext cx="2664864" cy="33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chemeClr val="tx2"/>
                </a:buClr>
                <a:buSzPct val="125000"/>
              </a:pPr>
              <a:r>
                <a:rPr lang="en-GB" altLang="en-US" sz="1400" b="1"/>
                <a:t>Machine Cost : </a:t>
              </a:r>
            </a:p>
            <a:p>
              <a:pPr lvl="1">
                <a:spcBef>
                  <a:spcPct val="20000"/>
                </a:spcBef>
                <a:buClr>
                  <a:schemeClr val="tx2"/>
                </a:buClr>
                <a:buSzPct val="125000"/>
              </a:pPr>
              <a:r>
                <a:rPr lang="en-GB" altLang="en-US" sz="1400"/>
                <a:t>Cycle time / Cavities x Machine Rate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26306DF-1CA7-41A9-B270-4B0DDEB3E592}"/>
              </a:ext>
            </a:extLst>
          </p:cNvPr>
          <p:cNvGrpSpPr>
            <a:grpSpLocks/>
          </p:cNvGrpSpPr>
          <p:nvPr/>
        </p:nvGrpSpPr>
        <p:grpSpPr bwMode="auto">
          <a:xfrm>
            <a:off x="200025" y="1125538"/>
            <a:ext cx="5253038" cy="777875"/>
            <a:chOff x="3253256" y="120816"/>
            <a:chExt cx="6946785" cy="1143250"/>
          </a:xfrm>
        </p:grpSpPr>
        <p:sp>
          <p:nvSpPr>
            <p:cNvPr id="29716" name="TextBox 3">
              <a:extLst>
                <a:ext uri="{FF2B5EF4-FFF2-40B4-BE49-F238E27FC236}">
                  <a16:creationId xmlns:a16="http://schemas.microsoft.com/office/drawing/2014/main" id="{987BA845-E5B7-40DC-AA44-09B32739B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3256" y="247855"/>
              <a:ext cx="6946785" cy="768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buClr>
                  <a:schemeClr val="tx2"/>
                </a:buClr>
                <a:buSzPct val="125000"/>
              </a:pPr>
              <a:r>
                <a:rPr lang="en-GB" altLang="en-US" sz="1400" b="1"/>
                <a:t>Direct Labour : </a:t>
              </a:r>
            </a:p>
            <a:p>
              <a:pPr lvl="1">
                <a:buClr>
                  <a:schemeClr val="tx2"/>
                </a:buClr>
                <a:buSzPct val="125000"/>
              </a:pPr>
              <a:r>
                <a:rPr lang="en-GB" altLang="en-US" sz="1400"/>
                <a:t>Cycle time / Cavities x Operator Rate x No. Operators</a:t>
              </a:r>
            </a:p>
          </p:txBody>
        </p:sp>
        <p:sp>
          <p:nvSpPr>
            <p:cNvPr id="29717" name="Rounded Rectangular Callout 2">
              <a:extLst>
                <a:ext uri="{FF2B5EF4-FFF2-40B4-BE49-F238E27FC236}">
                  <a16:creationId xmlns:a16="http://schemas.microsoft.com/office/drawing/2014/main" id="{97E47DCF-25F3-427E-A2A8-08F0970942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253257" y="120816"/>
              <a:ext cx="6727353" cy="1143250"/>
            </a:xfrm>
            <a:prstGeom prst="wedgeRoundRectCallout">
              <a:avLst>
                <a:gd name="adj1" fmla="val -46157"/>
                <a:gd name="adj2" fmla="val -257819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C6BF973-3F55-4C99-A767-56119B6B5BCF}"/>
              </a:ext>
            </a:extLst>
          </p:cNvPr>
          <p:cNvGrpSpPr>
            <a:grpSpLocks/>
          </p:cNvGrpSpPr>
          <p:nvPr/>
        </p:nvGrpSpPr>
        <p:grpSpPr bwMode="auto">
          <a:xfrm>
            <a:off x="4632325" y="2576513"/>
            <a:ext cx="2841625" cy="636587"/>
            <a:chOff x="6362353" y="1170330"/>
            <a:chExt cx="3332224" cy="1148497"/>
          </a:xfrm>
        </p:grpSpPr>
        <p:sp>
          <p:nvSpPr>
            <p:cNvPr id="29714" name="TextBox 3">
              <a:extLst>
                <a:ext uri="{FF2B5EF4-FFF2-40B4-BE49-F238E27FC236}">
                  <a16:creationId xmlns:a16="http://schemas.microsoft.com/office/drawing/2014/main" id="{F0E910E0-1773-4B09-9199-1211BEF6F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2353" y="1170330"/>
              <a:ext cx="3332223" cy="102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chemeClr val="tx2"/>
                </a:buClr>
                <a:buSzPct val="125000"/>
              </a:pPr>
              <a:r>
                <a:rPr lang="en-GB" altLang="en-US" sz="1400" b="1"/>
                <a:t>Setup : </a:t>
              </a:r>
            </a:p>
            <a:p>
              <a:pPr lvl="1">
                <a:spcBef>
                  <a:spcPct val="20000"/>
                </a:spcBef>
                <a:buClr>
                  <a:schemeClr val="tx2"/>
                </a:buClr>
                <a:buSzPct val="125000"/>
              </a:pPr>
              <a:r>
                <a:rPr lang="en-GB" altLang="en-US" sz="1400"/>
                <a:t>Setup Cost / Batch Quantity</a:t>
              </a:r>
            </a:p>
          </p:txBody>
        </p:sp>
        <p:sp>
          <p:nvSpPr>
            <p:cNvPr id="29715" name="Rounded Rectangular Callout 2">
              <a:extLst>
                <a:ext uri="{FF2B5EF4-FFF2-40B4-BE49-F238E27FC236}">
                  <a16:creationId xmlns:a16="http://schemas.microsoft.com/office/drawing/2014/main" id="{9D3CBFA6-240E-4304-AE42-119922F37F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38046" y="1170330"/>
              <a:ext cx="3056531" cy="1148497"/>
            </a:xfrm>
            <a:prstGeom prst="wedgeRoundRectCallout">
              <a:avLst>
                <a:gd name="adj1" fmla="val -12616"/>
                <a:gd name="adj2" fmla="val -108032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726902C-1149-4779-BF0E-76A5B80722E9}"/>
              </a:ext>
            </a:extLst>
          </p:cNvPr>
          <p:cNvGrpSpPr>
            <a:grpSpLocks/>
          </p:cNvGrpSpPr>
          <p:nvPr/>
        </p:nvGrpSpPr>
        <p:grpSpPr bwMode="auto">
          <a:xfrm>
            <a:off x="5529263" y="1157288"/>
            <a:ext cx="3998912" cy="882650"/>
            <a:chOff x="5604839" y="-516952"/>
            <a:chExt cx="4291122" cy="1772049"/>
          </a:xfrm>
        </p:grpSpPr>
        <p:sp>
          <p:nvSpPr>
            <p:cNvPr id="29712" name="TextBox 3">
              <a:extLst>
                <a:ext uri="{FF2B5EF4-FFF2-40B4-BE49-F238E27FC236}">
                  <a16:creationId xmlns:a16="http://schemas.microsoft.com/office/drawing/2014/main" id="{D10AECC8-F032-48F2-B67E-CEDE5F306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4839" y="-156148"/>
              <a:ext cx="4291122" cy="1136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chemeClr val="tx2"/>
                </a:buClr>
                <a:buSzPct val="125000"/>
              </a:pPr>
              <a:r>
                <a:rPr lang="en-GB" altLang="en-US" sz="1400" b="1"/>
                <a:t>Scrap Production: </a:t>
              </a:r>
            </a:p>
            <a:p>
              <a:pPr lvl="1">
                <a:spcBef>
                  <a:spcPct val="20000"/>
                </a:spcBef>
                <a:buClr>
                  <a:schemeClr val="tx2"/>
                </a:buClr>
                <a:buSzPct val="125000"/>
              </a:pPr>
              <a:r>
                <a:rPr lang="en-GB" altLang="en-US" sz="1400"/>
                <a:t>% of (Machine Cost + Direct Labour)</a:t>
              </a:r>
            </a:p>
          </p:txBody>
        </p:sp>
        <p:sp>
          <p:nvSpPr>
            <p:cNvPr id="29713" name="Rounded Rectangular Callout 2">
              <a:extLst>
                <a:ext uri="{FF2B5EF4-FFF2-40B4-BE49-F238E27FC236}">
                  <a16:creationId xmlns:a16="http://schemas.microsoft.com/office/drawing/2014/main" id="{AC093ADB-259E-4533-BD07-F4FE2CBDB4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995067" y="-516952"/>
              <a:ext cx="3699507" cy="1772049"/>
            </a:xfrm>
            <a:prstGeom prst="wedgeRoundRectCallout">
              <a:avLst>
                <a:gd name="adj1" fmla="val -9120"/>
                <a:gd name="adj2" fmla="val -215597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</p:grpSp>
      <p:pic>
        <p:nvPicPr>
          <p:cNvPr id="92163" name="Picture 3">
            <a:extLst>
              <a:ext uri="{FF2B5EF4-FFF2-40B4-BE49-F238E27FC236}">
                <a16:creationId xmlns:a16="http://schemas.microsoft.com/office/drawing/2014/main" id="{F8D38A08-E2CE-4E81-B4E1-0F9567C0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3524250"/>
            <a:ext cx="87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31DA7A6B-9C1E-4746-A029-82B0BA397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24250"/>
            <a:ext cx="88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55A70AA1-0D30-4968-B1D9-CDA55A449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524250"/>
            <a:ext cx="93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4A0DF8E8-1996-45B3-B293-E1FF89817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3524250"/>
            <a:ext cx="53498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547C82F0-AC4F-4FDC-827E-8CC497C6F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014913"/>
            <a:ext cx="93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11B2AA4-DCCF-4033-96EB-641A895ECC9C}"/>
              </a:ext>
            </a:extLst>
          </p:cNvPr>
          <p:cNvGrpSpPr>
            <a:grpSpLocks/>
          </p:cNvGrpSpPr>
          <p:nvPr/>
        </p:nvGrpSpPr>
        <p:grpSpPr bwMode="auto">
          <a:xfrm>
            <a:off x="4089400" y="5734050"/>
            <a:ext cx="3467100" cy="566738"/>
            <a:chOff x="5627842" y="1170326"/>
            <a:chExt cx="4066735" cy="1410394"/>
          </a:xfrm>
        </p:grpSpPr>
        <p:sp>
          <p:nvSpPr>
            <p:cNvPr id="29710" name="TextBox 3">
              <a:extLst>
                <a:ext uri="{FF2B5EF4-FFF2-40B4-BE49-F238E27FC236}">
                  <a16:creationId xmlns:a16="http://schemas.microsoft.com/office/drawing/2014/main" id="{C1C1D976-905D-4F23-BF2F-152554CED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7842" y="1170330"/>
              <a:ext cx="4066733" cy="102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chemeClr val="tx2"/>
                </a:buClr>
                <a:buSzPct val="125000"/>
              </a:pPr>
              <a:r>
                <a:rPr lang="en-GB" altLang="en-US" sz="1400" b="1"/>
                <a:t>Scrap : </a:t>
              </a:r>
            </a:p>
            <a:p>
              <a:pPr lvl="1">
                <a:spcBef>
                  <a:spcPct val="20000"/>
                </a:spcBef>
                <a:buClr>
                  <a:schemeClr val="tx2"/>
                </a:buClr>
                <a:buSzPct val="125000"/>
              </a:pPr>
              <a:r>
                <a:rPr lang="en-GB" altLang="en-US" sz="1400"/>
                <a:t>Scrap Production + Scrap Material</a:t>
              </a:r>
            </a:p>
          </p:txBody>
        </p:sp>
        <p:sp>
          <p:nvSpPr>
            <p:cNvPr id="29711" name="Rounded Rectangular Callout 2">
              <a:extLst>
                <a:ext uri="{FF2B5EF4-FFF2-40B4-BE49-F238E27FC236}">
                  <a16:creationId xmlns:a16="http://schemas.microsoft.com/office/drawing/2014/main" id="{52FC4FE5-6425-4221-96DE-1D96B5F150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881222" y="1170326"/>
              <a:ext cx="3813355" cy="1410394"/>
            </a:xfrm>
            <a:prstGeom prst="wedgeRoundRectCallout">
              <a:avLst>
                <a:gd name="adj1" fmla="val -66069"/>
                <a:gd name="adj2" fmla="val 100745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D09F268-AE38-4B76-974A-206E80881C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731838"/>
            <a:ext cx="9575800" cy="249237"/>
          </a:xfrm>
        </p:spPr>
        <p:txBody>
          <a:bodyPr/>
          <a:lstStyle/>
          <a:p>
            <a:pPr eaLnBrk="1" hangingPunct="1"/>
            <a:r>
              <a:rPr lang="de-DE" altLang="en-US" sz="1800">
                <a:latin typeface="Arial" panose="020B0604020202020204" pitchFamily="34" charset="0"/>
              </a:rPr>
              <a:t>Production Overhead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68A38A2E-F10A-43BA-8452-19A6D648D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3144838"/>
            <a:ext cx="69564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4" tIns="44409" rIns="90404" bIns="44409"/>
          <a:lstStyle>
            <a:lvl1pPr marL="234950" indent="-2349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19075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2000"/>
              <a:t>Production Overhead – </a:t>
            </a:r>
            <a:r>
              <a:rPr lang="en-GB" altLang="en-US" sz="1800"/>
              <a:t>Pull-down menu with 2 options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Basis </a:t>
            </a:r>
            <a:r>
              <a:rPr lang="en-GB" altLang="en-US" sz="1600" u="sng"/>
              <a:t>Direct Labour</a:t>
            </a:r>
            <a:r>
              <a:rPr lang="en-GB" altLang="en-US" sz="1600"/>
              <a:t>: % of Direct Labour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Basis </a:t>
            </a:r>
            <a:r>
              <a:rPr lang="en-GB" altLang="en-US" sz="1600" u="sng"/>
              <a:t>Value Added</a:t>
            </a:r>
            <a:r>
              <a:rPr lang="en-GB" altLang="en-US" sz="1600"/>
              <a:t>: % of Direct Labour + Machine Cost + Setup Cost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de-DE" altLang="en-US" sz="1600"/>
              <a:t>Flexibility to allow suppliers to choose the best method</a:t>
            </a:r>
            <a:endParaRPr lang="en-GB" altLang="en-US" sz="1600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D6FC9537-44B1-41A5-ABD4-8AC561548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4879975"/>
            <a:ext cx="2592388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4" tIns="44409" rIns="90404" bIns="44409"/>
          <a:lstStyle>
            <a:lvl1pPr marL="234950" indent="-2349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POH covers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100"/>
              <a:t>Intermediate Storage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100"/>
              <a:t>Production Planning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100"/>
              <a:t>Process Engineering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100"/>
              <a:t>Indirect Labour Cost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100"/>
              <a:t>Quality Department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100"/>
              <a:t>Production Management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100"/>
              <a:t>Disposal/Cleaning etc.</a:t>
            </a:r>
            <a:endParaRPr lang="en-GB" altLang="en-US" sz="2800"/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D3CD1769-E1BF-4987-80AF-52B630856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020888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9">
            <a:extLst>
              <a:ext uri="{FF2B5EF4-FFF2-40B4-BE49-F238E27FC236}">
                <a16:creationId xmlns:a16="http://schemas.microsoft.com/office/drawing/2014/main" id="{DE23DCD2-894B-4281-8D27-04E5C16BF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5394325"/>
            <a:ext cx="6172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6">
            <a:extLst>
              <a:ext uri="{FF2B5EF4-FFF2-40B4-BE49-F238E27FC236}">
                <a16:creationId xmlns:a16="http://schemas.microsoft.com/office/drawing/2014/main" id="{3633AEA6-A717-4684-B40B-7F52B252D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158875"/>
            <a:ext cx="921067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9C79B16-42AF-432C-8D34-4614EA5E3CE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9050" y="723900"/>
            <a:ext cx="9575800" cy="539750"/>
          </a:xfrm>
        </p:spPr>
        <p:txBody>
          <a:bodyPr/>
          <a:lstStyle/>
          <a:p>
            <a:pPr eaLnBrk="1" hangingPunct="1"/>
            <a:r>
              <a:rPr lang="de-DE" altLang="en-US">
                <a:latin typeface="Arial" panose="020B0604020202020204" pitchFamily="34" charset="0"/>
              </a:rPr>
              <a:t>Sales General &amp; Admin Overhead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18F7AFE-2180-4C32-86B5-2C94A28DB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927350"/>
            <a:ext cx="95408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4" tIns="44409" rIns="90404" bIns="44409"/>
          <a:lstStyle>
            <a:lvl1pPr marL="234950" indent="-234950">
              <a:defRPr sz="3600">
                <a:solidFill>
                  <a:schemeClr val="tx1"/>
                </a:solidFill>
                <a:latin typeface="Arial" charset="0"/>
              </a:defRPr>
            </a:lvl1pPr>
            <a:lvl2pPr marL="568325" indent="-219075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2000" dirty="0"/>
              <a:t>General Overhead </a:t>
            </a:r>
            <a:r>
              <a:rPr lang="en-GB" sz="1800" dirty="0"/>
              <a:t>– Pull-down menu with 2 options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1600" dirty="0"/>
              <a:t>Basis </a:t>
            </a:r>
            <a:r>
              <a:rPr lang="en-GB" sz="1600" u="sng" dirty="0"/>
              <a:t>Value Added</a:t>
            </a:r>
            <a:r>
              <a:rPr lang="en-GB" sz="1600" dirty="0"/>
              <a:t>: % of Machine Cost + Direct Labour + Setup Cost + Production Overhead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1600" dirty="0"/>
              <a:t>Basis </a:t>
            </a:r>
            <a:r>
              <a:rPr lang="en-GB" sz="1600" u="sng" dirty="0"/>
              <a:t>Manufactured Cost</a:t>
            </a:r>
            <a:r>
              <a:rPr lang="en-GB" sz="1600" dirty="0"/>
              <a:t>: % of Total Manufactured Cost (Sum of 2.1 – 2.6)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de-DE" sz="2000" dirty="0" err="1"/>
              <a:t>Flexibility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allow</a:t>
            </a:r>
            <a:r>
              <a:rPr lang="de-DE" sz="2000" dirty="0"/>
              <a:t> </a:t>
            </a:r>
            <a:r>
              <a:rPr lang="de-DE" sz="2000" dirty="0" err="1"/>
              <a:t>suppliers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choose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most</a:t>
            </a:r>
            <a:r>
              <a:rPr lang="de-DE" sz="2000" dirty="0"/>
              <a:t> </a:t>
            </a:r>
            <a:r>
              <a:rPr lang="de-DE" sz="2000" dirty="0" err="1"/>
              <a:t>suitable</a:t>
            </a:r>
            <a:r>
              <a:rPr lang="de-DE" sz="2000" dirty="0"/>
              <a:t> </a:t>
            </a:r>
            <a:r>
              <a:rPr lang="de-DE" sz="2000" dirty="0" err="1"/>
              <a:t>method</a:t>
            </a:r>
            <a:endParaRPr lang="en-GB" sz="2000" dirty="0"/>
          </a:p>
          <a:p>
            <a:pPr marL="0" indent="0">
              <a:spcBef>
                <a:spcPct val="20000"/>
              </a:spcBef>
              <a:buClr>
                <a:schemeClr val="tx2"/>
              </a:buClr>
              <a:buSzPct val="125000"/>
              <a:defRPr/>
            </a:pPr>
            <a:endParaRPr lang="en-GB" sz="1600" dirty="0"/>
          </a:p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endParaRPr lang="en-GB" sz="2400" dirty="0"/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endParaRPr lang="en-GB" sz="16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1B1A16E-9038-4E24-B1A1-9E210E6CA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25" y="4543425"/>
            <a:ext cx="34671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4" tIns="44409" rIns="90404" bIns="44409"/>
          <a:lstStyle>
            <a:lvl1pPr marL="234950" indent="-2349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SG&amp;A covers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100"/>
              <a:t>General Management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100"/>
              <a:t>Central Planning/ Plant Management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100"/>
              <a:t>Human Resources/ Finance/Accounting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100"/>
              <a:t>Legal Department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100"/>
              <a:t>General Administration</a:t>
            </a:r>
            <a:endParaRPr lang="en-GB" altLang="en-US" sz="2800"/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100"/>
              <a:t>Marketing/Advertising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100"/>
              <a:t>Market research/Analysis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100"/>
              <a:t>Sales Organisation/ Field reps</a:t>
            </a: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500D2DFB-5B8D-4EF5-819C-7CE1A5DD1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954213"/>
            <a:ext cx="804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9">
            <a:extLst>
              <a:ext uri="{FF2B5EF4-FFF2-40B4-BE49-F238E27FC236}">
                <a16:creationId xmlns:a16="http://schemas.microsoft.com/office/drawing/2014/main" id="{40608439-5615-4992-8F06-68221825F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5483225"/>
            <a:ext cx="2143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>
            <a:extLst>
              <a:ext uri="{FF2B5EF4-FFF2-40B4-BE49-F238E27FC236}">
                <a16:creationId xmlns:a16="http://schemas.microsoft.com/office/drawing/2014/main" id="{CD99618F-A0AB-4915-A394-BA0EE890B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430338"/>
            <a:ext cx="8667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BA51D10-48AC-42F2-AC3E-06ABEDA83F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735013"/>
            <a:ext cx="9575800" cy="539750"/>
          </a:xfrm>
        </p:spPr>
        <p:txBody>
          <a:bodyPr/>
          <a:lstStyle/>
          <a:p>
            <a:pPr eaLnBrk="1" hangingPunct="1"/>
            <a:r>
              <a:rPr lang="de-DE" altLang="en-US">
                <a:latin typeface="Arial" panose="020B0604020202020204" pitchFamily="34" charset="0"/>
              </a:rPr>
              <a:t>Other Costs &amp; Profit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C3D8BB6-67F7-4F68-A9BA-B6D34B716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3429000"/>
            <a:ext cx="86868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4" tIns="44409" rIns="90404" bIns="44409"/>
          <a:lstStyle>
            <a:lvl1pPr marL="234950" indent="-2349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19075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800"/>
              <a:t>Engineering / Design &amp; Development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Normally to cover product development costs (if applicable), not process development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Same calculation method as for General Overhead above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800"/>
              <a:t>Tool Amortisation / Cavity replacement / Other Amortisation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Calculation method: Investment  Amount / Quantity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800"/>
              <a:t>Profit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% of Manufactured Cost + Overheads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6AE9D261-9A48-494D-9C9D-9B475707D52A}"/>
              </a:ext>
            </a:extLst>
          </p:cNvPr>
          <p:cNvCxnSpPr/>
          <p:nvPr/>
        </p:nvCxnSpPr>
        <p:spPr bwMode="auto">
          <a:xfrm>
            <a:off x="104775" y="1982788"/>
            <a:ext cx="611188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EE5EA4A-92AC-4889-A617-492E346F3071}"/>
              </a:ext>
            </a:extLst>
          </p:cNvPr>
          <p:cNvCxnSpPr/>
          <p:nvPr/>
        </p:nvCxnSpPr>
        <p:spPr bwMode="auto">
          <a:xfrm>
            <a:off x="92075" y="2160588"/>
            <a:ext cx="611188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4AD4531-4918-4803-95EB-7ED91298C799}"/>
              </a:ext>
            </a:extLst>
          </p:cNvPr>
          <p:cNvCxnSpPr/>
          <p:nvPr/>
        </p:nvCxnSpPr>
        <p:spPr bwMode="auto">
          <a:xfrm>
            <a:off x="88900" y="2349500"/>
            <a:ext cx="612775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8BE11BF6-9A62-4358-AC51-58891D63B4D3}"/>
              </a:ext>
            </a:extLst>
          </p:cNvPr>
          <p:cNvCxnSpPr/>
          <p:nvPr/>
        </p:nvCxnSpPr>
        <p:spPr bwMode="auto">
          <a:xfrm>
            <a:off x="88900" y="2527300"/>
            <a:ext cx="612775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776" name="Picture 8">
            <a:extLst>
              <a:ext uri="{FF2B5EF4-FFF2-40B4-BE49-F238E27FC236}">
                <a16:creationId xmlns:a16="http://schemas.microsoft.com/office/drawing/2014/main" id="{D6729C6F-536F-4EDE-8A42-A49317704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484313"/>
            <a:ext cx="8667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>
            <a:extLst>
              <a:ext uri="{FF2B5EF4-FFF2-40B4-BE49-F238E27FC236}">
                <a16:creationId xmlns:a16="http://schemas.microsoft.com/office/drawing/2014/main" id="{E845C5E5-829E-4193-9C24-674A39FBE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120775"/>
            <a:ext cx="86677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>
            <a:extLst>
              <a:ext uri="{FF2B5EF4-FFF2-40B4-BE49-F238E27FC236}">
                <a16:creationId xmlns:a16="http://schemas.microsoft.com/office/drawing/2014/main" id="{47AE2DC6-B49A-4B48-AF6A-D103185981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400" y="666750"/>
            <a:ext cx="9575800" cy="539750"/>
          </a:xfrm>
        </p:spPr>
        <p:txBody>
          <a:bodyPr/>
          <a:lstStyle/>
          <a:p>
            <a:pPr eaLnBrk="1" hangingPunct="1"/>
            <a:r>
              <a:rPr lang="de-DE" altLang="en-US">
                <a:latin typeface="Arial" panose="020B0604020202020204" pitchFamily="34" charset="0"/>
              </a:rPr>
              <a:t>Packaging</a:t>
            </a:r>
            <a:endParaRPr lang="de-DE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3E914BB-8D43-4DBE-8FD7-DCBA1EF1B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2379663"/>
            <a:ext cx="954087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4" tIns="44409" rIns="90404" bIns="44409"/>
          <a:lstStyle>
            <a:lvl1pPr marL="234950" indent="-234950">
              <a:defRPr sz="3600">
                <a:solidFill>
                  <a:schemeClr val="tx1"/>
                </a:solidFill>
                <a:latin typeface="Arial" charset="0"/>
              </a:defRPr>
            </a:lvl1pPr>
            <a:lvl2pPr marL="568325" indent="-219075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1600" dirty="0"/>
              <a:t>Packaging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1600" dirty="0"/>
              <a:t>2 types of packaging can be shown (one-way &amp; returnable)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1600" dirty="0"/>
              <a:t>Boxes/pallet is estimation, based on 1200x800 pallet, 840 height (excl. pallet)</a:t>
            </a:r>
          </a:p>
          <a:p>
            <a:pPr lvl="2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1600" dirty="0"/>
              <a:t>Can be overwritten – formula is restored if &lt;Del&gt;-key pressed</a:t>
            </a:r>
          </a:p>
          <a:p>
            <a:pPr marL="914400" lvl="2" indent="0">
              <a:spcBef>
                <a:spcPct val="20000"/>
              </a:spcBef>
              <a:buClr>
                <a:schemeClr val="tx2"/>
              </a:buClr>
              <a:buSzPct val="125000"/>
              <a:defRPr/>
            </a:pPr>
            <a:endParaRPr lang="en-GB" sz="1600" dirty="0"/>
          </a:p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1600" dirty="0"/>
              <a:t>Specific the packaging type for the Base Price:  one-way or returnable.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de-DE" sz="1600" dirty="0" err="1"/>
              <a:t>If</a:t>
            </a:r>
            <a:r>
              <a:rPr lang="de-DE" sz="1600" dirty="0"/>
              <a:t> &lt;Del&gt; </a:t>
            </a:r>
            <a:r>
              <a:rPr lang="de-DE" sz="1600" dirty="0" err="1"/>
              <a:t>key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pressed</a:t>
            </a:r>
            <a:r>
              <a:rPr lang="de-DE" sz="1600" dirty="0"/>
              <a:t> </a:t>
            </a:r>
            <a:r>
              <a:rPr lang="de-DE" sz="1600" dirty="0" err="1">
                <a:solidFill>
                  <a:srgbClr val="FF0000"/>
                </a:solidFill>
              </a:rPr>
              <a:t>none</a:t>
            </a:r>
            <a:r>
              <a:rPr lang="de-DE" sz="1600" dirty="0"/>
              <a:t> will </a:t>
            </a:r>
            <a:r>
              <a:rPr lang="de-DE" sz="1600" dirty="0" err="1"/>
              <a:t>re-appear</a:t>
            </a:r>
            <a:endParaRPr lang="de-DE" sz="1600" dirty="0"/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endParaRPr lang="de-DE" sz="1600" dirty="0"/>
          </a:p>
          <a:p>
            <a:pPr marL="349250" lvl="1" indent="0">
              <a:spcBef>
                <a:spcPct val="20000"/>
              </a:spcBef>
              <a:buClr>
                <a:schemeClr val="tx2"/>
              </a:buClr>
              <a:buSzPct val="125000"/>
              <a:defRPr/>
            </a:pPr>
            <a:endParaRPr lang="de-DE" sz="1600" dirty="0"/>
          </a:p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1600" dirty="0"/>
              <a:t>Sheet contains additional info calculation to consider e.g. weight limit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endParaRPr lang="de-DE" sz="1600" dirty="0"/>
          </a:p>
          <a:p>
            <a:pPr marL="349250" lvl="1" indent="0">
              <a:spcBef>
                <a:spcPct val="20000"/>
              </a:spcBef>
              <a:buClr>
                <a:schemeClr val="tx2"/>
              </a:buClr>
              <a:buSzPct val="125000"/>
              <a:defRPr/>
            </a:pPr>
            <a:endParaRPr lang="en-GB" sz="1600" dirty="0"/>
          </a:p>
        </p:txBody>
      </p:sp>
      <p:pic>
        <p:nvPicPr>
          <p:cNvPr id="33797" name="Picture 3">
            <a:extLst>
              <a:ext uri="{FF2B5EF4-FFF2-40B4-BE49-F238E27FC236}">
                <a16:creationId xmlns:a16="http://schemas.microsoft.com/office/drawing/2014/main" id="{E51A443E-2CCC-417D-A5B1-C1BEE3BDB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262063"/>
            <a:ext cx="2376488" cy="884237"/>
          </a:xfrm>
          <a:prstGeom prst="rect">
            <a:avLst/>
          </a:prstGeom>
          <a:noFill/>
          <a:ln w="3175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3">
            <a:extLst>
              <a:ext uri="{FF2B5EF4-FFF2-40B4-BE49-F238E27FC236}">
                <a16:creationId xmlns:a16="http://schemas.microsoft.com/office/drawing/2014/main" id="{0E12B0F6-C7A1-49F1-AE58-C2C85CB44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70013"/>
            <a:ext cx="1497013" cy="939800"/>
          </a:xfrm>
          <a:prstGeom prst="rect">
            <a:avLst/>
          </a:prstGeom>
          <a:noFill/>
          <a:ln w="3175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3">
            <a:extLst>
              <a:ext uri="{FF2B5EF4-FFF2-40B4-BE49-F238E27FC236}">
                <a16:creationId xmlns:a16="http://schemas.microsoft.com/office/drawing/2014/main" id="{5FE3C2B5-1585-4F5E-BFDF-282A8A21E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1271588"/>
            <a:ext cx="657225" cy="803275"/>
          </a:xfrm>
          <a:prstGeom prst="rect">
            <a:avLst/>
          </a:prstGeom>
          <a:noFill/>
          <a:ln w="3175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0" name="Picture 3">
            <a:extLst>
              <a:ext uri="{FF2B5EF4-FFF2-40B4-BE49-F238E27FC236}">
                <a16:creationId xmlns:a16="http://schemas.microsoft.com/office/drawing/2014/main" id="{52A44CE0-8F3E-4688-8F33-548BA05CC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1858963"/>
            <a:ext cx="1089025" cy="568325"/>
          </a:xfrm>
          <a:prstGeom prst="rect">
            <a:avLst/>
          </a:prstGeom>
          <a:noFill/>
          <a:ln w="3175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1" name="Picture 12">
            <a:extLst>
              <a:ext uri="{FF2B5EF4-FFF2-40B4-BE49-F238E27FC236}">
                <a16:creationId xmlns:a16="http://schemas.microsoft.com/office/drawing/2014/main" id="{CBE1FCC4-1AAE-4445-A6BB-7A12FC9FE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4478338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1">
            <a:extLst>
              <a:ext uri="{FF2B5EF4-FFF2-40B4-BE49-F238E27FC236}">
                <a16:creationId xmlns:a16="http://schemas.microsoft.com/office/drawing/2014/main" id="{09068FE3-3D80-45F1-B371-BE639EFE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360988"/>
            <a:ext cx="89455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2">
            <a:extLst>
              <a:ext uri="{FF2B5EF4-FFF2-40B4-BE49-F238E27FC236}">
                <a16:creationId xmlns:a16="http://schemas.microsoft.com/office/drawing/2014/main" id="{DCF79862-F4A2-43ED-A47E-E07E9051C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123950"/>
            <a:ext cx="86772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>
            <a:extLst>
              <a:ext uri="{FF2B5EF4-FFF2-40B4-BE49-F238E27FC236}">
                <a16:creationId xmlns:a16="http://schemas.microsoft.com/office/drawing/2014/main" id="{FFAAB15E-1CA1-4420-9C40-450AD9B7FE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1600" y="690563"/>
            <a:ext cx="9575800" cy="539750"/>
          </a:xfrm>
        </p:spPr>
        <p:txBody>
          <a:bodyPr/>
          <a:lstStyle/>
          <a:p>
            <a:pPr eaLnBrk="1" hangingPunct="1"/>
            <a:r>
              <a:rPr lang="de-DE" altLang="en-US">
                <a:latin typeface="Arial" panose="020B0604020202020204" pitchFamily="34" charset="0"/>
              </a:rPr>
              <a:t>Logistics</a:t>
            </a:r>
            <a:endParaRPr lang="de-DE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AEF04E7-1DCF-4763-A4FA-D4AB9FE4D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4352925"/>
            <a:ext cx="954087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4" tIns="44409" rIns="90404" bIns="44409"/>
          <a:lstStyle>
            <a:lvl1pPr marL="234950" indent="-2349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19075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800"/>
              <a:t>Logistics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800"/>
              <a:t>Line 1 is “baseline” calculation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800"/>
              <a:t>Plants are copied from header input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800"/>
              <a:t>Select packaging type for each logistics alternative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800"/>
              <a:t>“Pallet stackability” &amp; “Return freight” for clarification only - not used in calculations 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3482E22-284D-4328-9860-2B3DA97E2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165350"/>
            <a:ext cx="863600" cy="1079500"/>
          </a:xfrm>
          <a:prstGeom prst="rect">
            <a:avLst/>
          </a:prstGeom>
          <a:noFill/>
          <a:ln w="3175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68177D55-9CB7-4FA5-A1F3-A6AE7BF0C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2155825"/>
            <a:ext cx="1655762" cy="1233488"/>
          </a:xfrm>
          <a:prstGeom prst="rect">
            <a:avLst/>
          </a:prstGeom>
          <a:noFill/>
          <a:ln w="3175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215F9AE-7771-4143-A35B-14554E924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1878013"/>
            <a:ext cx="995363" cy="539750"/>
          </a:xfrm>
          <a:prstGeom prst="rect">
            <a:avLst/>
          </a:prstGeom>
          <a:noFill/>
          <a:ln w="3175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482FBA80-F60A-417A-8F7E-760DF3F1B5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8013" y="2633663"/>
            <a:ext cx="322262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386E8754-9AE6-4E81-8542-F9CF89F90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246313"/>
            <a:ext cx="863600" cy="1079500"/>
          </a:xfrm>
          <a:prstGeom prst="rect">
            <a:avLst/>
          </a:prstGeom>
          <a:noFill/>
          <a:ln w="3175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1CD44DE-9BC6-4478-A03F-7E8FD25C90E8}"/>
              </a:ext>
            </a:extLst>
          </p:cNvPr>
          <p:cNvCxnSpPr/>
          <p:nvPr/>
        </p:nvCxnSpPr>
        <p:spPr bwMode="auto">
          <a:xfrm>
            <a:off x="4660900" y="5157788"/>
            <a:ext cx="1344613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7">
            <a:extLst>
              <a:ext uri="{FF2B5EF4-FFF2-40B4-BE49-F238E27FC236}">
                <a16:creationId xmlns:a16="http://schemas.microsoft.com/office/drawing/2014/main" id="{7FD46E42-B111-4253-B99C-6CD6A1DD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557713"/>
            <a:ext cx="3240088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Rounded Rectangular Callout 2">
            <a:extLst>
              <a:ext uri="{FF2B5EF4-FFF2-40B4-BE49-F238E27FC236}">
                <a16:creationId xmlns:a16="http://schemas.microsoft.com/office/drawing/2014/main" id="{6E381E40-07EC-440B-8516-7FC602D9A53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27263" y="3946525"/>
            <a:ext cx="3503612" cy="738188"/>
          </a:xfrm>
          <a:prstGeom prst="wedgeRoundRectCallout">
            <a:avLst>
              <a:gd name="adj1" fmla="val 2185"/>
              <a:gd name="adj2" fmla="val 169292"/>
              <a:gd name="adj3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en-US" sz="1800"/>
          </a:p>
        </p:txBody>
      </p:sp>
      <p:sp>
        <p:nvSpPr>
          <p:cNvPr id="34829" name="TextBox 3">
            <a:extLst>
              <a:ext uri="{FF2B5EF4-FFF2-40B4-BE49-F238E27FC236}">
                <a16:creationId xmlns:a16="http://schemas.microsoft.com/office/drawing/2014/main" id="{F3B575BF-AF32-4A56-8917-33D18F8B3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3946525"/>
            <a:ext cx="32400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125000"/>
            </a:pPr>
            <a:r>
              <a:rPr lang="en-GB" altLang="en-US" sz="1400"/>
              <a:t>Numbers are grey and excluded from calculation as FCA doesn`t consider logistic cost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8">
            <a:extLst>
              <a:ext uri="{FF2B5EF4-FFF2-40B4-BE49-F238E27FC236}">
                <a16:creationId xmlns:a16="http://schemas.microsoft.com/office/drawing/2014/main" id="{BFCE161A-99CA-49E2-923B-52C54105A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519488"/>
            <a:ext cx="87153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>
            <a:extLst>
              <a:ext uri="{FF2B5EF4-FFF2-40B4-BE49-F238E27FC236}">
                <a16:creationId xmlns:a16="http://schemas.microsoft.com/office/drawing/2014/main" id="{8D5786B0-E28A-4D48-B9E3-10CF503D67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758825"/>
            <a:ext cx="9575800" cy="539750"/>
          </a:xfrm>
        </p:spPr>
        <p:txBody>
          <a:bodyPr/>
          <a:lstStyle/>
          <a:p>
            <a:pPr eaLnBrk="1" hangingPunct="1"/>
            <a:r>
              <a:rPr lang="de-DE" altLang="en-US">
                <a:latin typeface="Arial" panose="020B0604020202020204" pitchFamily="34" charset="0"/>
              </a:rPr>
              <a:t>Investments &amp; Tooling (Customer paid)</a:t>
            </a:r>
            <a:endParaRPr lang="de-DE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CDE5611-E178-48D7-AF7A-88286D8C1822}"/>
              </a:ext>
            </a:extLst>
          </p:cNvPr>
          <p:cNvGrpSpPr>
            <a:grpSpLocks/>
          </p:cNvGrpSpPr>
          <p:nvPr/>
        </p:nvGrpSpPr>
        <p:grpSpPr bwMode="auto">
          <a:xfrm>
            <a:off x="265113" y="3014663"/>
            <a:ext cx="2376487" cy="365125"/>
            <a:chOff x="6362354" y="1170330"/>
            <a:chExt cx="3332223" cy="1148496"/>
          </a:xfrm>
        </p:grpSpPr>
        <p:sp>
          <p:nvSpPr>
            <p:cNvPr id="35866" name="TextBox 3">
              <a:extLst>
                <a:ext uri="{FF2B5EF4-FFF2-40B4-BE49-F238E27FC236}">
                  <a16:creationId xmlns:a16="http://schemas.microsoft.com/office/drawing/2014/main" id="{CF61C83A-68D3-4103-8371-5E4E5F199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2354" y="1170330"/>
              <a:ext cx="3085392" cy="969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buClr>
                  <a:schemeClr val="tx2"/>
                </a:buClr>
                <a:buSzPct val="125000"/>
              </a:pPr>
              <a:r>
                <a:rPr lang="en-GB" altLang="en-US" sz="1400"/>
                <a:t>Number of tools</a:t>
              </a:r>
            </a:p>
          </p:txBody>
        </p:sp>
        <p:sp>
          <p:nvSpPr>
            <p:cNvPr id="35867" name="Rounded Rectangular Callout 2">
              <a:extLst>
                <a:ext uri="{FF2B5EF4-FFF2-40B4-BE49-F238E27FC236}">
                  <a16:creationId xmlns:a16="http://schemas.microsoft.com/office/drawing/2014/main" id="{C7DBFA0C-A655-4CEF-929A-769D6CA7DE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38046" y="1170330"/>
              <a:ext cx="3056531" cy="1148496"/>
            </a:xfrm>
            <a:prstGeom prst="wedgeRoundRectCallout">
              <a:avLst>
                <a:gd name="adj1" fmla="val -61412"/>
                <a:gd name="adj2" fmla="val -178565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48245EC-9F92-4A8A-B584-9EECD9A94A5A}"/>
              </a:ext>
            </a:extLst>
          </p:cNvPr>
          <p:cNvGrpSpPr>
            <a:grpSpLocks/>
          </p:cNvGrpSpPr>
          <p:nvPr/>
        </p:nvGrpSpPr>
        <p:grpSpPr bwMode="auto">
          <a:xfrm>
            <a:off x="939800" y="2025650"/>
            <a:ext cx="2468563" cy="706438"/>
            <a:chOff x="2881710" y="-885689"/>
            <a:chExt cx="3460394" cy="1824482"/>
          </a:xfrm>
        </p:grpSpPr>
        <p:sp>
          <p:nvSpPr>
            <p:cNvPr id="35864" name="TextBox 3">
              <a:extLst>
                <a:ext uri="{FF2B5EF4-FFF2-40B4-BE49-F238E27FC236}">
                  <a16:creationId xmlns:a16="http://schemas.microsoft.com/office/drawing/2014/main" id="{F2CA355B-16DF-43ED-9821-612E8380E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1710" y="-664245"/>
              <a:ext cx="3299999" cy="1352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buClr>
                  <a:schemeClr val="tx2"/>
                </a:buClr>
                <a:buSzPct val="125000"/>
              </a:pPr>
              <a:r>
                <a:rPr lang="en-GB" altLang="en-US" sz="1400"/>
                <a:t>Tool lead time, incl. PPAP documentation</a:t>
              </a:r>
            </a:p>
          </p:txBody>
        </p:sp>
        <p:sp>
          <p:nvSpPr>
            <p:cNvPr id="35865" name="Rounded Rectangular Callout 2">
              <a:extLst>
                <a:ext uri="{FF2B5EF4-FFF2-40B4-BE49-F238E27FC236}">
                  <a16:creationId xmlns:a16="http://schemas.microsoft.com/office/drawing/2014/main" id="{E880A8F1-FDF0-4C1A-ADDF-E9863FD7D8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285576" y="-885689"/>
              <a:ext cx="3056528" cy="1824482"/>
            </a:xfrm>
            <a:prstGeom prst="wedgeRoundRectCallout">
              <a:avLst>
                <a:gd name="adj1" fmla="val -67264"/>
                <a:gd name="adj2" fmla="val -182495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BA44004-A0AA-48A1-8DDD-F136137B3F4D}"/>
              </a:ext>
            </a:extLst>
          </p:cNvPr>
          <p:cNvGrpSpPr>
            <a:grpSpLocks/>
          </p:cNvGrpSpPr>
          <p:nvPr/>
        </p:nvGrpSpPr>
        <p:grpSpPr bwMode="auto">
          <a:xfrm>
            <a:off x="3243263" y="2011363"/>
            <a:ext cx="2017712" cy="1157287"/>
            <a:chOff x="1356251" y="1108488"/>
            <a:chExt cx="3545811" cy="1772049"/>
          </a:xfrm>
        </p:grpSpPr>
        <p:sp>
          <p:nvSpPr>
            <p:cNvPr id="35862" name="TextBox 3">
              <a:extLst>
                <a:ext uri="{FF2B5EF4-FFF2-40B4-BE49-F238E27FC236}">
                  <a16:creationId xmlns:a16="http://schemas.microsoft.com/office/drawing/2014/main" id="{6722D5F5-AA23-479A-BD8E-528D2413C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6251" y="1261117"/>
              <a:ext cx="3545811" cy="148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chemeClr val="tx2"/>
                </a:buClr>
                <a:buSzPct val="125000"/>
              </a:pPr>
              <a:r>
                <a:rPr lang="en-GB" altLang="en-US" sz="1400"/>
                <a:t>Lead time to first “useable” parts – not 100% dimensional OK</a:t>
              </a:r>
            </a:p>
          </p:txBody>
        </p:sp>
        <p:sp>
          <p:nvSpPr>
            <p:cNvPr id="35863" name="Rounded Rectangular Callout 2">
              <a:extLst>
                <a:ext uri="{FF2B5EF4-FFF2-40B4-BE49-F238E27FC236}">
                  <a16:creationId xmlns:a16="http://schemas.microsoft.com/office/drawing/2014/main" id="{F7181589-4097-4B6A-8F3F-C57B2DAC8C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72565" y="1108488"/>
              <a:ext cx="3056531" cy="1772049"/>
            </a:xfrm>
            <a:prstGeom prst="wedgeRoundRectCallout">
              <a:avLst>
                <a:gd name="adj1" fmla="val 148"/>
                <a:gd name="adj2" fmla="val -92273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4AE5438-BA5F-4673-8109-FFF26E00B448}"/>
              </a:ext>
            </a:extLst>
          </p:cNvPr>
          <p:cNvGrpSpPr>
            <a:grpSpLocks/>
          </p:cNvGrpSpPr>
          <p:nvPr/>
        </p:nvGrpSpPr>
        <p:grpSpPr bwMode="auto">
          <a:xfrm>
            <a:off x="5002213" y="1511300"/>
            <a:ext cx="2016125" cy="2295525"/>
            <a:chOff x="1283285" y="1191914"/>
            <a:chExt cx="3545811" cy="2468733"/>
          </a:xfrm>
        </p:grpSpPr>
        <p:sp>
          <p:nvSpPr>
            <p:cNvPr id="35860" name="TextBox 3">
              <a:extLst>
                <a:ext uri="{FF2B5EF4-FFF2-40B4-BE49-F238E27FC236}">
                  <a16:creationId xmlns:a16="http://schemas.microsoft.com/office/drawing/2014/main" id="{AF4C3F04-C4DB-4608-A91E-78F22599A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285" y="1209823"/>
              <a:ext cx="3545811" cy="2450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chemeClr val="tx2"/>
                </a:buClr>
                <a:buSzPct val="125000"/>
              </a:pPr>
              <a:r>
                <a:rPr lang="en-GB" altLang="en-US" sz="1400"/>
                <a:t>Min quantity of parts the tool can produce before overhaul. Should be independent of demand figures</a:t>
              </a:r>
            </a:p>
          </p:txBody>
        </p:sp>
        <p:sp>
          <p:nvSpPr>
            <p:cNvPr id="35861" name="Rounded Rectangular Callout 2">
              <a:extLst>
                <a:ext uri="{FF2B5EF4-FFF2-40B4-BE49-F238E27FC236}">
                  <a16:creationId xmlns:a16="http://schemas.microsoft.com/office/drawing/2014/main" id="{86DE523A-1B6E-403C-902C-E7F3348B55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72564" y="1191914"/>
              <a:ext cx="3056532" cy="1772050"/>
            </a:xfrm>
            <a:prstGeom prst="wedgeRoundRectCallout">
              <a:avLst>
                <a:gd name="adj1" fmla="val 58264"/>
                <a:gd name="adj2" fmla="val -85606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B635EF8-C685-40DB-99F1-A70DEA57726A}"/>
              </a:ext>
            </a:extLst>
          </p:cNvPr>
          <p:cNvGrpSpPr>
            <a:grpSpLocks/>
          </p:cNvGrpSpPr>
          <p:nvPr/>
        </p:nvGrpSpPr>
        <p:grpSpPr bwMode="auto">
          <a:xfrm>
            <a:off x="1803400" y="4613275"/>
            <a:ext cx="2089150" cy="533400"/>
            <a:chOff x="1156649" y="1108486"/>
            <a:chExt cx="3672447" cy="1330640"/>
          </a:xfrm>
        </p:grpSpPr>
        <p:sp>
          <p:nvSpPr>
            <p:cNvPr id="35858" name="TextBox 3">
              <a:extLst>
                <a:ext uri="{FF2B5EF4-FFF2-40B4-BE49-F238E27FC236}">
                  <a16:creationId xmlns:a16="http://schemas.microsoft.com/office/drawing/2014/main" id="{9CD3335E-CE64-4E19-9B4D-DA861C72B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649" y="1132200"/>
              <a:ext cx="3672447" cy="1306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2"/>
                </a:buClr>
                <a:buSzPct val="125000"/>
              </a:pPr>
              <a:r>
                <a:rPr lang="en-GB" altLang="en-US" sz="1400"/>
                <a:t>Tool Capacity independent of demand</a:t>
              </a:r>
            </a:p>
          </p:txBody>
        </p:sp>
        <p:sp>
          <p:nvSpPr>
            <p:cNvPr id="35859" name="Rounded Rectangular Callout 2">
              <a:extLst>
                <a:ext uri="{FF2B5EF4-FFF2-40B4-BE49-F238E27FC236}">
                  <a16:creationId xmlns:a16="http://schemas.microsoft.com/office/drawing/2014/main" id="{3B747F0C-434D-46D4-8ED3-AA801FCB3C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156649" y="1108486"/>
              <a:ext cx="3672447" cy="1330640"/>
            </a:xfrm>
            <a:prstGeom prst="wedgeRoundRectCallout">
              <a:avLst>
                <a:gd name="adj1" fmla="val -143741"/>
                <a:gd name="adj2" fmla="val 138838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5A1A4A7-2FF5-4129-A4A7-F92884D1F9AF}"/>
              </a:ext>
            </a:extLst>
          </p:cNvPr>
          <p:cNvGrpSpPr>
            <a:grpSpLocks/>
          </p:cNvGrpSpPr>
          <p:nvPr/>
        </p:nvGrpSpPr>
        <p:grpSpPr bwMode="auto">
          <a:xfrm>
            <a:off x="4035425" y="4967288"/>
            <a:ext cx="1738313" cy="463550"/>
            <a:chOff x="1772563" y="1108488"/>
            <a:chExt cx="3056533" cy="1772048"/>
          </a:xfrm>
        </p:grpSpPr>
        <p:sp>
          <p:nvSpPr>
            <p:cNvPr id="35856" name="TextBox 3">
              <a:extLst>
                <a:ext uri="{FF2B5EF4-FFF2-40B4-BE49-F238E27FC236}">
                  <a16:creationId xmlns:a16="http://schemas.microsoft.com/office/drawing/2014/main" id="{E6E81722-F7C5-4A64-915C-62B342F17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2563" y="1132200"/>
              <a:ext cx="3056533" cy="1306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2"/>
                </a:buClr>
                <a:buSzPct val="125000"/>
              </a:pPr>
              <a:r>
                <a:rPr lang="en-GB" altLang="en-US" sz="1400"/>
                <a:t>If the Machine is the constraint</a:t>
              </a:r>
            </a:p>
          </p:txBody>
        </p:sp>
        <p:sp>
          <p:nvSpPr>
            <p:cNvPr id="35857" name="Rounded Rectangular Callout 2">
              <a:extLst>
                <a:ext uri="{FF2B5EF4-FFF2-40B4-BE49-F238E27FC236}">
                  <a16:creationId xmlns:a16="http://schemas.microsoft.com/office/drawing/2014/main" id="{D97D9BAA-0421-4A92-894E-2330C30D59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72565" y="1108488"/>
              <a:ext cx="3056531" cy="1772048"/>
            </a:xfrm>
            <a:prstGeom prst="wedgeRoundRectCallout">
              <a:avLst>
                <a:gd name="adj1" fmla="val -86727"/>
                <a:gd name="adj2" fmla="val 222130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5CA02E5-3CE7-4455-8130-F5D09BAB5B4E}"/>
              </a:ext>
            </a:extLst>
          </p:cNvPr>
          <p:cNvGrpSpPr>
            <a:grpSpLocks/>
          </p:cNvGrpSpPr>
          <p:nvPr/>
        </p:nvGrpSpPr>
        <p:grpSpPr bwMode="auto">
          <a:xfrm>
            <a:off x="5942013" y="4954588"/>
            <a:ext cx="2917825" cy="798512"/>
            <a:chOff x="6139289" y="4071551"/>
            <a:chExt cx="1928344" cy="1445679"/>
          </a:xfrm>
        </p:grpSpPr>
        <p:sp>
          <p:nvSpPr>
            <p:cNvPr id="35854" name="Rounded Rectangular Callout 2">
              <a:extLst>
                <a:ext uri="{FF2B5EF4-FFF2-40B4-BE49-F238E27FC236}">
                  <a16:creationId xmlns:a16="http://schemas.microsoft.com/office/drawing/2014/main" id="{B2D3E43B-DE6C-4E35-B422-30110F0F4C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139290" y="4071551"/>
              <a:ext cx="1928343" cy="1445679"/>
            </a:xfrm>
            <a:prstGeom prst="wedgeRoundRectCallout">
              <a:avLst>
                <a:gd name="adj1" fmla="val 685"/>
                <a:gd name="adj2" fmla="val 152528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  <p:sp>
          <p:nvSpPr>
            <p:cNvPr id="35855" name="TextBox 3">
              <a:extLst>
                <a:ext uri="{FF2B5EF4-FFF2-40B4-BE49-F238E27FC236}">
                  <a16:creationId xmlns:a16="http://schemas.microsoft.com/office/drawing/2014/main" id="{B88C24A5-3187-4A06-B890-786288779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9289" y="4132238"/>
              <a:ext cx="1928343" cy="947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2"/>
                </a:buClr>
                <a:buSzPct val="125000"/>
              </a:pPr>
              <a:r>
                <a:rPr lang="en-GB" altLang="en-US" sz="1400"/>
                <a:t>What could the supplier deliver, if demand should increase later on.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830FB4D-E54D-48D2-BA08-C10C42F68EBA}"/>
              </a:ext>
            </a:extLst>
          </p:cNvPr>
          <p:cNvGrpSpPr>
            <a:grpSpLocks/>
          </p:cNvGrpSpPr>
          <p:nvPr/>
        </p:nvGrpSpPr>
        <p:grpSpPr bwMode="auto">
          <a:xfrm>
            <a:off x="6840538" y="1327150"/>
            <a:ext cx="2794000" cy="652463"/>
            <a:chOff x="2649015" y="-431360"/>
            <a:chExt cx="3915905" cy="1370154"/>
          </a:xfrm>
        </p:grpSpPr>
        <p:sp>
          <p:nvSpPr>
            <p:cNvPr id="35852" name="TextBox 3">
              <a:extLst>
                <a:ext uri="{FF2B5EF4-FFF2-40B4-BE49-F238E27FC236}">
                  <a16:creationId xmlns:a16="http://schemas.microsoft.com/office/drawing/2014/main" id="{88F227DD-2E89-4F54-8E31-FBD9154D2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9015" y="-296486"/>
              <a:ext cx="3915905" cy="1100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buClr>
                  <a:schemeClr val="tx2"/>
                </a:buClr>
                <a:buSzPct val="125000"/>
              </a:pPr>
              <a:r>
                <a:rPr lang="en-GB" altLang="en-US" sz="1400"/>
                <a:t>Cost of 1 tool. Total calculated with Qty. field</a:t>
              </a:r>
            </a:p>
          </p:txBody>
        </p:sp>
        <p:sp>
          <p:nvSpPr>
            <p:cNvPr id="35853" name="Rounded Rectangular Callout 2">
              <a:extLst>
                <a:ext uri="{FF2B5EF4-FFF2-40B4-BE49-F238E27FC236}">
                  <a16:creationId xmlns:a16="http://schemas.microsoft.com/office/drawing/2014/main" id="{652DAB7B-90CE-443F-967C-BD557644DC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080667" y="-431360"/>
              <a:ext cx="3261437" cy="1370154"/>
            </a:xfrm>
            <a:prstGeom prst="wedgeRoundRectCallout">
              <a:avLst>
                <a:gd name="adj1" fmla="val -5106"/>
                <a:gd name="adj2" fmla="val -275431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2">
            <a:extLst>
              <a:ext uri="{FF2B5EF4-FFF2-40B4-BE49-F238E27FC236}">
                <a16:creationId xmlns:a16="http://schemas.microsoft.com/office/drawing/2014/main" id="{A0BAF612-AD40-4B59-8753-5EABC8A72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5291138"/>
            <a:ext cx="89566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>
            <a:extLst>
              <a:ext uri="{FF2B5EF4-FFF2-40B4-BE49-F238E27FC236}">
                <a16:creationId xmlns:a16="http://schemas.microsoft.com/office/drawing/2014/main" id="{1A5AB3C2-34AA-44A9-B218-CE3B963D3A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350" y="760413"/>
            <a:ext cx="9575800" cy="249237"/>
          </a:xfrm>
        </p:spPr>
        <p:txBody>
          <a:bodyPr/>
          <a:lstStyle/>
          <a:p>
            <a:pPr eaLnBrk="1" hangingPunct="1"/>
            <a:r>
              <a:rPr lang="de-DE" altLang="en-US" sz="1800">
                <a:latin typeface="Arial" panose="020B0604020202020204" pitchFamily="34" charset="0"/>
              </a:rPr>
              <a:t>Additional Information</a:t>
            </a:r>
            <a:endParaRPr lang="de-DE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F4BD5BF4-75A5-417F-93EE-6217CBB37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1517650"/>
            <a:ext cx="47117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4" tIns="44409" rIns="90404" bIns="44409"/>
          <a:lstStyle>
            <a:lvl1pPr marL="234950" indent="-2349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19075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800"/>
              <a:t>Pricing Overview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800"/>
              <a:t>Summary according Cost Split from Cost Analysis Team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800"/>
              <a:t>CBD – Visualisation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800"/>
              <a:t>Side Tables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F952D6F-AAFF-4F50-AEAB-78F0D3D41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5348288"/>
            <a:ext cx="546100" cy="53975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en-US" sz="180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CE075A8-EE02-4D23-B6B3-C10F6BE03FBE}"/>
              </a:ext>
            </a:extLst>
          </p:cNvPr>
          <p:cNvGrpSpPr>
            <a:grpSpLocks/>
          </p:cNvGrpSpPr>
          <p:nvPr/>
        </p:nvGrpSpPr>
        <p:grpSpPr bwMode="auto">
          <a:xfrm>
            <a:off x="5165725" y="3886200"/>
            <a:ext cx="2068513" cy="546100"/>
            <a:chOff x="4322986" y="-6858"/>
            <a:chExt cx="3920823" cy="1148496"/>
          </a:xfrm>
        </p:grpSpPr>
        <p:sp>
          <p:nvSpPr>
            <p:cNvPr id="36875" name="TextBox 3">
              <a:extLst>
                <a:ext uri="{FF2B5EF4-FFF2-40B4-BE49-F238E27FC236}">
                  <a16:creationId xmlns:a16="http://schemas.microsoft.com/office/drawing/2014/main" id="{07983F27-F49D-4482-949F-B04326921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2986" y="-6858"/>
              <a:ext cx="3920823" cy="95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buClr>
                  <a:schemeClr val="tx2"/>
                </a:buClr>
                <a:buSzPct val="125000"/>
              </a:pPr>
              <a:r>
                <a:rPr lang="en-GB" altLang="en-US" sz="1400"/>
                <a:t>Performance Factor of O.E.E.</a:t>
              </a:r>
            </a:p>
          </p:txBody>
        </p:sp>
        <p:sp>
          <p:nvSpPr>
            <p:cNvPr id="36876" name="Rounded Rectangular Callout 2">
              <a:extLst>
                <a:ext uri="{FF2B5EF4-FFF2-40B4-BE49-F238E27FC236}">
                  <a16:creationId xmlns:a16="http://schemas.microsoft.com/office/drawing/2014/main" id="{E0220B25-7E90-4643-A68F-76BCF0B8BA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475305" y="-6858"/>
              <a:ext cx="3768504" cy="1148496"/>
            </a:xfrm>
            <a:prstGeom prst="wedgeRoundRectCallout">
              <a:avLst>
                <a:gd name="adj1" fmla="val 59759"/>
                <a:gd name="adj2" fmla="val -207171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</p:grpSp>
      <p:sp>
        <p:nvSpPr>
          <p:cNvPr id="10" name="Ellipse 9">
            <a:extLst>
              <a:ext uri="{FF2B5EF4-FFF2-40B4-BE49-F238E27FC236}">
                <a16:creationId xmlns:a16="http://schemas.microsoft.com/office/drawing/2014/main" id="{49A550B5-91BA-43A7-96FE-8B3944F14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338" y="5427663"/>
            <a:ext cx="685800" cy="104775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en-US" sz="1800"/>
          </a:p>
        </p:txBody>
      </p:sp>
      <p:sp>
        <p:nvSpPr>
          <p:cNvPr id="12" name="Rounded Rectangular Callout 2">
            <a:extLst>
              <a:ext uri="{FF2B5EF4-FFF2-40B4-BE49-F238E27FC236}">
                <a16:creationId xmlns:a16="http://schemas.microsoft.com/office/drawing/2014/main" id="{BB41EAA4-7767-4FBC-A42C-1A7F56B8653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600950" y="4302125"/>
            <a:ext cx="2051050" cy="515938"/>
          </a:xfrm>
          <a:prstGeom prst="wedgeRoundRectCallout">
            <a:avLst>
              <a:gd name="adj1" fmla="val 145167"/>
              <a:gd name="adj2" fmla="val -159301"/>
              <a:gd name="adj3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en-US" sz="180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DD70578F-D6A1-42A8-990F-6AAB74208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025" y="4319588"/>
            <a:ext cx="257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Clr>
                <a:schemeClr val="tx2"/>
              </a:buClr>
              <a:buSzPct val="125000"/>
            </a:pPr>
            <a:r>
              <a:rPr lang="en-GB" altLang="en-US" sz="1400"/>
              <a:t>Changes to colour red if only 10% reserve left.</a:t>
            </a:r>
          </a:p>
        </p:txBody>
      </p:sp>
      <p:pic>
        <p:nvPicPr>
          <p:cNvPr id="36874" name="Picture 10">
            <a:extLst>
              <a:ext uri="{FF2B5EF4-FFF2-40B4-BE49-F238E27FC236}">
                <a16:creationId xmlns:a16="http://schemas.microsoft.com/office/drawing/2014/main" id="{23324923-FC24-4724-A20A-2EB180AC9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079500"/>
            <a:ext cx="44989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>
            <a:extLst>
              <a:ext uri="{FF2B5EF4-FFF2-40B4-BE49-F238E27FC236}">
                <a16:creationId xmlns:a16="http://schemas.microsoft.com/office/drawing/2014/main" id="{DC3F5953-52E6-4649-AB1A-99268C288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981075"/>
            <a:ext cx="7488237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>
            <a:extLst>
              <a:ext uri="{FF2B5EF4-FFF2-40B4-BE49-F238E27FC236}">
                <a16:creationId xmlns:a16="http://schemas.microsoft.com/office/drawing/2014/main" id="{A208E504-9CF3-4773-BEB7-E6B9328C71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731838"/>
            <a:ext cx="9575800" cy="249237"/>
          </a:xfrm>
        </p:spPr>
        <p:txBody>
          <a:bodyPr/>
          <a:lstStyle/>
          <a:p>
            <a:pPr eaLnBrk="1" hangingPunct="1"/>
            <a:r>
              <a:rPr lang="de-DE" altLang="en-US" sz="1800">
                <a:latin typeface="Arial" panose="020B0604020202020204" pitchFamily="34" charset="0"/>
              </a:rPr>
              <a:t>Productivity &amp; Commercial terms</a:t>
            </a:r>
            <a:endParaRPr lang="de-DE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98B50D84-3602-44A2-9780-DFD34A2B8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50" y="4221163"/>
            <a:ext cx="73088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4" tIns="44409" rIns="90404" bIns="44409"/>
          <a:lstStyle>
            <a:lvl1pPr marL="234950" indent="-2349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800"/>
              <a:t>White fields need to be filled in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800"/>
              <a:t>Summary of pricing:</a:t>
            </a:r>
          </a:p>
          <a:p>
            <a:pPr lvl="2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800"/>
              <a:t>Base price</a:t>
            </a:r>
          </a:p>
          <a:p>
            <a:pPr lvl="2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800"/>
              <a:t> + With packaging</a:t>
            </a:r>
          </a:p>
          <a:p>
            <a:pPr lvl="2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800"/>
              <a:t> + With logistic for each plant</a:t>
            </a:r>
          </a:p>
          <a:p>
            <a:pPr lvl="2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800"/>
              <a:t> + Considering productivity reduction on Sales Price</a:t>
            </a:r>
          </a:p>
          <a:p>
            <a:pPr lvl="2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800"/>
              <a:t>Lifetime cost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1935B87-6602-4DC7-BA68-61BEBA452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363" y="1790700"/>
            <a:ext cx="719137" cy="13684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en-US" sz="180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59EB9264-11B2-4E95-B67C-CFB0A8DA7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3357563"/>
            <a:ext cx="4968875" cy="46355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en-US" sz="180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BF0CB5A-9AF9-41C0-9332-1FC414DAE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1682750"/>
            <a:ext cx="719138" cy="7921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en-US" sz="180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99F411B4-96D4-48EB-BE4B-355291562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313" y="1763713"/>
            <a:ext cx="2303462" cy="58578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en-US" sz="180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A4A04122-2A25-4A95-A04F-6DE13605C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1682750"/>
            <a:ext cx="720725" cy="7921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3">
            <a:extLst>
              <a:ext uri="{FF2B5EF4-FFF2-40B4-BE49-F238E27FC236}">
                <a16:creationId xmlns:a16="http://schemas.microsoft.com/office/drawing/2014/main" id="{B9AFEE42-5671-47ED-BA8A-975FD4F5A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038850"/>
            <a:ext cx="2638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11">
            <a:extLst>
              <a:ext uri="{FF2B5EF4-FFF2-40B4-BE49-F238E27FC236}">
                <a16:creationId xmlns:a16="http://schemas.microsoft.com/office/drawing/2014/main" id="{DA3CEA51-33C7-467D-8DBE-9B6F2D8F1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074738"/>
            <a:ext cx="6192837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2">
            <a:extLst>
              <a:ext uri="{FF2B5EF4-FFF2-40B4-BE49-F238E27FC236}">
                <a16:creationId xmlns:a16="http://schemas.microsoft.com/office/drawing/2014/main" id="{275AB22E-9A24-403B-9C4A-0B1500D794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2225" y="725488"/>
            <a:ext cx="9575800" cy="981075"/>
          </a:xfrm>
        </p:spPr>
        <p:txBody>
          <a:bodyPr/>
          <a:lstStyle/>
          <a:p>
            <a:pPr eaLnBrk="1" hangingPunct="1"/>
            <a:r>
              <a:rPr lang="de-DE" altLang="en-US">
                <a:latin typeface="Arial" panose="020B0604020202020204" pitchFamily="34" charset="0"/>
              </a:rPr>
              <a:t>Summary Sheet</a:t>
            </a:r>
            <a:endParaRPr lang="de-DE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85B43C1-BF73-4989-A860-7A5A62414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1412875"/>
            <a:ext cx="32702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4" tIns="44409" rIns="90404" bIns="44409"/>
          <a:lstStyle>
            <a:lvl1pPr marL="234950" indent="-2349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Summary Sheet to compare quotes for different parts or scenarios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Enter name according to CBD sheet name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Option to change view of totals /pc, /10, /100, /1000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Option to convert totals to an alternative currency (input alternative currency and conversion rate)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Total p.A. shows sum of categories per yearly volume for all products that are selected in Row 2 (brown).  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F35F48F-7FDE-4BA2-8AB5-3C2B65B3880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28650" y="5767388"/>
            <a:ext cx="358775" cy="8001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en-US" sz="180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BF46E09-DF54-4136-801C-F23F9B33CDE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665119" y="918369"/>
            <a:ext cx="358775" cy="5762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en-US" sz="180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F9BF600-A7EB-4277-9FFF-A050DC14B01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169694" y="819944"/>
            <a:ext cx="358775" cy="7921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en-US" sz="180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5E98E7F-002A-4290-9B5F-9EBAE462B21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689057" y="1937544"/>
            <a:ext cx="433387" cy="11525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en-US" sz="180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CFF01E0-7B9B-403D-9A14-6D5586C70C4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94126" y="3160712"/>
            <a:ext cx="3529012" cy="13319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en-US" sz="180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67656B6-62BB-4D6E-8F2D-206095B78D65}"/>
              </a:ext>
            </a:extLst>
          </p:cNvPr>
          <p:cNvCxnSpPr>
            <a:cxnSpLocks/>
          </p:cNvCxnSpPr>
          <p:nvPr/>
        </p:nvCxnSpPr>
        <p:spPr bwMode="auto">
          <a:xfrm flipV="1">
            <a:off x="3009900" y="1484313"/>
            <a:ext cx="3546475" cy="367347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1F83A3D-CC5D-40EF-A711-1250CFFF9A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692150"/>
            <a:ext cx="7358063" cy="249238"/>
          </a:xfrm>
        </p:spPr>
        <p:txBody>
          <a:bodyPr/>
          <a:lstStyle/>
          <a:p>
            <a:pPr eaLnBrk="1" hangingPunct="1"/>
            <a:r>
              <a:rPr lang="de-DE" altLang="en-US" sz="1800">
                <a:latin typeface="Arial" panose="020B0604020202020204" pitchFamily="34" charset="0"/>
              </a:rPr>
              <a:t>CBD - Overview</a:t>
            </a:r>
          </a:p>
        </p:txBody>
      </p:sp>
      <p:pic>
        <p:nvPicPr>
          <p:cNvPr id="21507" name="Picture 5">
            <a:extLst>
              <a:ext uri="{FF2B5EF4-FFF2-40B4-BE49-F238E27FC236}">
                <a16:creationId xmlns:a16="http://schemas.microsoft.com/office/drawing/2014/main" id="{F3DB34DA-ADF1-484D-8862-2296B3DD5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31875"/>
            <a:ext cx="45656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>
            <a:extLst>
              <a:ext uri="{FF2B5EF4-FFF2-40B4-BE49-F238E27FC236}">
                <a16:creationId xmlns:a16="http://schemas.microsoft.com/office/drawing/2014/main" id="{C022DF97-D470-4BBD-B3CC-BE53F976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031875"/>
            <a:ext cx="45577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id="{7C777A34-5395-40E3-98F5-7F1A8F0D6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031875"/>
            <a:ext cx="13716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3EAA669-ADB5-4F0D-AF8E-3D439D0894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741363"/>
            <a:ext cx="9575800" cy="909637"/>
          </a:xfrm>
        </p:spPr>
        <p:txBody>
          <a:bodyPr/>
          <a:lstStyle/>
          <a:p>
            <a:pPr eaLnBrk="1" hangingPunct="1"/>
            <a:r>
              <a:rPr lang="de-DE" altLang="en-US">
                <a:latin typeface="Arial" panose="020B0604020202020204" pitchFamily="34" charset="0"/>
              </a:rPr>
              <a:t>Summary Sheet  -  Additional Information</a:t>
            </a:r>
            <a:endParaRPr lang="de-DE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1AE9D66-015B-4337-BA7D-7584ACA2A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412875"/>
            <a:ext cx="31670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4" tIns="44409" rIns="90404" bIns="44409"/>
          <a:lstStyle>
            <a:lvl1pPr marL="234950" indent="-2349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Summary of general Information about the part, supplier and quote</a:t>
            </a:r>
          </a:p>
        </p:txBody>
      </p:sp>
      <p:pic>
        <p:nvPicPr>
          <p:cNvPr id="39940" name="Picture 5">
            <a:extLst>
              <a:ext uri="{FF2B5EF4-FFF2-40B4-BE49-F238E27FC236}">
                <a16:creationId xmlns:a16="http://schemas.microsoft.com/office/drawing/2014/main" id="{663320F3-CBC1-4775-AC5C-66F1AC8F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196975"/>
            <a:ext cx="654843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>
            <a:extLst>
              <a:ext uri="{FF2B5EF4-FFF2-40B4-BE49-F238E27FC236}">
                <a16:creationId xmlns:a16="http://schemas.microsoft.com/office/drawing/2014/main" id="{28B28491-56DE-42C6-8E54-C9280F86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785813"/>
            <a:ext cx="4610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>
            <a:extLst>
              <a:ext uri="{FF2B5EF4-FFF2-40B4-BE49-F238E27FC236}">
                <a16:creationId xmlns:a16="http://schemas.microsoft.com/office/drawing/2014/main" id="{ECAB8C6F-CCEA-42AC-AD7D-2DFBC87E30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5325"/>
            <a:ext cx="9575800" cy="909638"/>
          </a:xfrm>
        </p:spPr>
        <p:txBody>
          <a:bodyPr/>
          <a:lstStyle/>
          <a:p>
            <a:pPr eaLnBrk="1" hangingPunct="1"/>
            <a:r>
              <a:rPr lang="de-DE" altLang="en-US">
                <a:latin typeface="Arial" panose="020B0604020202020204" pitchFamily="34" charset="0"/>
              </a:rPr>
              <a:t>Explanations</a:t>
            </a:r>
            <a:endParaRPr lang="de-DE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2410D278-24ED-424B-99D3-CA7F6D69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788"/>
            <a:ext cx="8228013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913D496C-3844-4076-96B8-3EC2447B9C0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843713" y="411162"/>
            <a:ext cx="323850" cy="9366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72C4600-DC01-4E00-A2D8-C2FC4F3278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438" y="755650"/>
            <a:ext cx="7573962" cy="249238"/>
          </a:xfrm>
        </p:spPr>
        <p:txBody>
          <a:bodyPr/>
          <a:lstStyle/>
          <a:p>
            <a:pPr eaLnBrk="1" hangingPunct="1"/>
            <a:r>
              <a:rPr lang="de-DE" altLang="en-US" sz="1800">
                <a:latin typeface="Arial" panose="020B0604020202020204" pitchFamily="34" charset="0"/>
              </a:rPr>
              <a:t>CBD – Main Page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117B497-6F31-425E-A6F7-FBC7C990A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1028700"/>
            <a:ext cx="45370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4" tIns="44409" rIns="90404" bIns="44409"/>
          <a:lstStyle>
            <a:lvl1pPr marL="234950" indent="-2349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General: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Always enable Content/Macros !!!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Blue areas in header are for Veoneer input only. 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If the header is not blue, your Veoneer buyer has enabled editing.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White areas are user input fields</a:t>
            </a:r>
          </a:p>
          <a:p>
            <a:pPr lvl="2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Some have drop-down menus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All calculations are done automatically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Subtotals are shown in the green header of each section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Brown areas are product totals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endParaRPr lang="en-GB" altLang="en-US" sz="1600"/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>
                <a:solidFill>
                  <a:srgbClr val="FF0000"/>
                </a:solidFill>
              </a:rPr>
              <a:t>none</a:t>
            </a:r>
            <a:r>
              <a:rPr lang="en-GB" altLang="en-US" sz="1600"/>
              <a:t> indicates that user selection in a pull-down field is missing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endParaRPr lang="en-US" altLang="en-US" sz="1600"/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600"/>
              <a:t>Comment fields throughout the sheet provide short explanations</a:t>
            </a:r>
            <a:r>
              <a:rPr lang="de-DE" altLang="en-US" sz="1600"/>
              <a:t>.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endParaRPr lang="de-DE" altLang="en-US" sz="1600"/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3955BDA4-FD7E-4B9B-8ED0-F7B770637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028700"/>
            <a:ext cx="45656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">
            <a:extLst>
              <a:ext uri="{FF2B5EF4-FFF2-40B4-BE49-F238E27FC236}">
                <a16:creationId xmlns:a16="http://schemas.microsoft.com/office/drawing/2014/main" id="{A7479BBA-CA39-4EA8-88C1-8960DEA8B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004888"/>
            <a:ext cx="13716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" name="Picture 20">
            <a:extLst>
              <a:ext uri="{FF2B5EF4-FFF2-40B4-BE49-F238E27FC236}">
                <a16:creationId xmlns:a16="http://schemas.microsoft.com/office/drawing/2014/main" id="{E7371407-865A-43C8-BBD4-88ECDF662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89563"/>
            <a:ext cx="31369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9">
            <a:extLst>
              <a:ext uri="{FF2B5EF4-FFF2-40B4-BE49-F238E27FC236}">
                <a16:creationId xmlns:a16="http://schemas.microsoft.com/office/drawing/2014/main" id="{08606CAB-7465-4DEF-911F-70276B090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122988"/>
            <a:ext cx="46101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6">
            <a:extLst>
              <a:ext uri="{FF2B5EF4-FFF2-40B4-BE49-F238E27FC236}">
                <a16:creationId xmlns:a16="http://schemas.microsoft.com/office/drawing/2014/main" id="{08BFB22A-9706-402C-AA30-67FFD4D79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112838"/>
            <a:ext cx="770096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7">
            <a:extLst>
              <a:ext uri="{FF2B5EF4-FFF2-40B4-BE49-F238E27FC236}">
                <a16:creationId xmlns:a16="http://schemas.microsoft.com/office/drawing/2014/main" id="{D48AF02A-0D79-47F4-90AC-D28605E9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1122363"/>
            <a:ext cx="10477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2">
            <a:extLst>
              <a:ext uri="{FF2B5EF4-FFF2-40B4-BE49-F238E27FC236}">
                <a16:creationId xmlns:a16="http://schemas.microsoft.com/office/drawing/2014/main" id="{F5546211-0FAC-4657-BDCA-BFE0E450DC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5263" y="742950"/>
            <a:ext cx="7431087" cy="249238"/>
          </a:xfrm>
        </p:spPr>
        <p:txBody>
          <a:bodyPr/>
          <a:lstStyle/>
          <a:p>
            <a:pPr eaLnBrk="1" hangingPunct="1"/>
            <a:r>
              <a:rPr lang="de-DE" altLang="en-US" sz="1800">
                <a:latin typeface="Arial" panose="020B0604020202020204" pitchFamily="34" charset="0"/>
              </a:rPr>
              <a:t>Header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EA97CD7-DFD0-4265-ABAE-E992264AF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3643313"/>
            <a:ext cx="94329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4" tIns="44409" rIns="90404" bIns="44409"/>
          <a:lstStyle>
            <a:lvl1pPr marL="234950" indent="-2349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Production locations to consider different packaging &amp; logistics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Additional picture for visualisation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Costs are always entered  “/piece”. Option to show the sum as /10, /100, /1000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Option to Copy Sheet and fill in CBD for different parts in same file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Sheet names should not contain spaces or special characters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Option to Clear Sheet (delete all inputs and set all drop downs to default) except Overhead Values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altLang="en-US" sz="1600"/>
              <a:t>Option to allow editing and currency changes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endParaRPr lang="en-GB" altLang="en-US" sz="240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C3DD5B3-1810-4649-8BA3-71D1C9E2BFD1}"/>
              </a:ext>
            </a:extLst>
          </p:cNvPr>
          <p:cNvSpPr/>
          <p:nvPr/>
        </p:nvSpPr>
        <p:spPr bwMode="auto">
          <a:xfrm>
            <a:off x="2384425" y="2041525"/>
            <a:ext cx="568325" cy="169863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de-DE" sz="180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3D02419-F67A-4435-AE3D-17E2BBDA48D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29038" y="1935163"/>
            <a:ext cx="2519362" cy="2239962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4971DDC8-9CF2-4EE9-A80C-A5E579B083C4}"/>
              </a:ext>
            </a:extLst>
          </p:cNvPr>
          <p:cNvSpPr/>
          <p:nvPr/>
        </p:nvSpPr>
        <p:spPr bwMode="auto">
          <a:xfrm>
            <a:off x="41275" y="1773238"/>
            <a:ext cx="2967038" cy="339725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de-DE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04D6B1C-6EBC-4F7E-A651-7A2C956274C9}"/>
              </a:ext>
            </a:extLst>
          </p:cNvPr>
          <p:cNvSpPr/>
          <p:nvPr/>
        </p:nvSpPr>
        <p:spPr bwMode="auto">
          <a:xfrm>
            <a:off x="7761288" y="1052513"/>
            <a:ext cx="1042987" cy="396875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de-DE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980EDE4-B024-4CEC-B9EB-87C1789FC0F5}"/>
              </a:ext>
            </a:extLst>
          </p:cNvPr>
          <p:cNvSpPr/>
          <p:nvPr/>
        </p:nvSpPr>
        <p:spPr bwMode="auto">
          <a:xfrm>
            <a:off x="6448425" y="6165850"/>
            <a:ext cx="592138" cy="265113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de-DE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121BB1C-04FF-4A6E-9912-F2DE45EAFECE}"/>
              </a:ext>
            </a:extLst>
          </p:cNvPr>
          <p:cNvSpPr/>
          <p:nvPr/>
        </p:nvSpPr>
        <p:spPr bwMode="auto">
          <a:xfrm>
            <a:off x="7761288" y="1412875"/>
            <a:ext cx="1042987" cy="396875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de-DE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209" name="Picture 17">
            <a:extLst>
              <a:ext uri="{FF2B5EF4-FFF2-40B4-BE49-F238E27FC236}">
                <a16:creationId xmlns:a16="http://schemas.microsoft.com/office/drawing/2014/main" id="{198930FF-09B0-473D-BE58-C61488C46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036888"/>
            <a:ext cx="27432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B2E3EEAE-01DD-4D08-AF69-F53874AFD9DA}"/>
              </a:ext>
            </a:extLst>
          </p:cNvPr>
          <p:cNvSpPr/>
          <p:nvPr/>
        </p:nvSpPr>
        <p:spPr bwMode="auto">
          <a:xfrm>
            <a:off x="523875" y="6045200"/>
            <a:ext cx="684213" cy="301625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de-DE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3568" name="Picture 1">
            <a:extLst>
              <a:ext uri="{FF2B5EF4-FFF2-40B4-BE49-F238E27FC236}">
                <a16:creationId xmlns:a16="http://schemas.microsoft.com/office/drawing/2014/main" id="{3946CAA5-77CB-4F33-90C7-70F407425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112838"/>
            <a:ext cx="1797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2">
            <a:extLst>
              <a:ext uri="{FF2B5EF4-FFF2-40B4-BE49-F238E27FC236}">
                <a16:creationId xmlns:a16="http://schemas.microsoft.com/office/drawing/2014/main" id="{FC47C1D1-FEA0-4193-9CA1-60981D396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470275"/>
            <a:ext cx="91916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>
            <a:extLst>
              <a:ext uri="{FF2B5EF4-FFF2-40B4-BE49-F238E27FC236}">
                <a16:creationId xmlns:a16="http://schemas.microsoft.com/office/drawing/2014/main" id="{AE72D883-017D-486D-8D90-82929C98D7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738" y="731838"/>
            <a:ext cx="9575800" cy="249237"/>
          </a:xfrm>
        </p:spPr>
        <p:txBody>
          <a:bodyPr/>
          <a:lstStyle/>
          <a:p>
            <a:pPr eaLnBrk="1" hangingPunct="1"/>
            <a:r>
              <a:rPr lang="de-DE" altLang="en-US" sz="1800">
                <a:latin typeface="Arial" panose="020B0604020202020204" pitchFamily="34" charset="0"/>
              </a:rPr>
              <a:t>Raw Material - inputs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73EE518-B08B-4D7D-BF1E-D96B8A344FC1}"/>
              </a:ext>
            </a:extLst>
          </p:cNvPr>
          <p:cNvGrpSpPr>
            <a:grpSpLocks/>
          </p:cNvGrpSpPr>
          <p:nvPr/>
        </p:nvGrpSpPr>
        <p:grpSpPr bwMode="auto">
          <a:xfrm>
            <a:off x="344488" y="2701925"/>
            <a:ext cx="2232025" cy="331788"/>
            <a:chOff x="245762" y="1789881"/>
            <a:chExt cx="1584175" cy="331245"/>
          </a:xfrm>
        </p:grpSpPr>
        <p:sp>
          <p:nvSpPr>
            <p:cNvPr id="24606" name="Rounded Rectangular Callout 2">
              <a:extLst>
                <a:ext uri="{FF2B5EF4-FFF2-40B4-BE49-F238E27FC236}">
                  <a16:creationId xmlns:a16="http://schemas.microsoft.com/office/drawing/2014/main" id="{EF6335F3-87F6-478A-98A4-D43DB49F26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6549" y="1789881"/>
              <a:ext cx="1442326" cy="331245"/>
            </a:xfrm>
            <a:prstGeom prst="wedgeRoundRectCallout">
              <a:avLst>
                <a:gd name="adj1" fmla="val -94194"/>
                <a:gd name="adj2" fmla="val -248509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  <p:sp>
          <p:nvSpPr>
            <p:cNvPr id="24607" name="TextBox 3">
              <a:extLst>
                <a:ext uri="{FF2B5EF4-FFF2-40B4-BE49-F238E27FC236}">
                  <a16:creationId xmlns:a16="http://schemas.microsoft.com/office/drawing/2014/main" id="{09745FAD-ADC8-4D21-B20D-BC64A063D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762" y="1789881"/>
              <a:ext cx="1584175" cy="30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UoM = Unit of Measure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BD9DA65-42AD-4A7B-BF67-8BA2AE9AAB51}"/>
              </a:ext>
            </a:extLst>
          </p:cNvPr>
          <p:cNvGrpSpPr>
            <a:grpSpLocks/>
          </p:cNvGrpSpPr>
          <p:nvPr/>
        </p:nvGrpSpPr>
        <p:grpSpPr bwMode="auto">
          <a:xfrm>
            <a:off x="788988" y="1862138"/>
            <a:ext cx="2736850" cy="615950"/>
            <a:chOff x="560512" y="908720"/>
            <a:chExt cx="1932745" cy="738664"/>
          </a:xfrm>
        </p:grpSpPr>
        <p:sp>
          <p:nvSpPr>
            <p:cNvPr id="24604" name="Rounded Rectangular Callout 2">
              <a:extLst>
                <a:ext uri="{FF2B5EF4-FFF2-40B4-BE49-F238E27FC236}">
                  <a16:creationId xmlns:a16="http://schemas.microsoft.com/office/drawing/2014/main" id="{02D6B858-DEEB-4F32-9718-EB42D89B53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60512" y="908720"/>
              <a:ext cx="1932745" cy="738664"/>
            </a:xfrm>
            <a:prstGeom prst="wedgeRoundRectCallout">
              <a:avLst>
                <a:gd name="adj1" fmla="val -55310"/>
                <a:gd name="adj2" fmla="val -236759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  <p:sp>
          <p:nvSpPr>
            <p:cNvPr id="24605" name="TextBox 3">
              <a:extLst>
                <a:ext uri="{FF2B5EF4-FFF2-40B4-BE49-F238E27FC236}">
                  <a16:creationId xmlns:a16="http://schemas.microsoft.com/office/drawing/2014/main" id="{9702A04E-EE33-4FC9-A7DF-DA0DEF96A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22" y="908720"/>
              <a:ext cx="1911635" cy="627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Amount/quantity of material that </a:t>
              </a:r>
            </a:p>
            <a:p>
              <a:r>
                <a:rPr lang="en-US" altLang="en-US" sz="1400"/>
                <a:t>ends up in the product</a:t>
              </a:r>
              <a:endParaRPr lang="de-DE" altLang="en-US" sz="1400"/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0C3D289-83B2-45D2-A01F-EA91BA88024F}"/>
              </a:ext>
            </a:extLst>
          </p:cNvPr>
          <p:cNvGrpSpPr>
            <a:grpSpLocks/>
          </p:cNvGrpSpPr>
          <p:nvPr/>
        </p:nvGrpSpPr>
        <p:grpSpPr bwMode="auto">
          <a:xfrm>
            <a:off x="2289175" y="1084263"/>
            <a:ext cx="2792413" cy="690562"/>
            <a:chOff x="1757930" y="93355"/>
            <a:chExt cx="1611166" cy="691092"/>
          </a:xfrm>
        </p:grpSpPr>
        <p:sp>
          <p:nvSpPr>
            <p:cNvPr id="24602" name="Rounded Rectangular Callout 2">
              <a:extLst>
                <a:ext uri="{FF2B5EF4-FFF2-40B4-BE49-F238E27FC236}">
                  <a16:creationId xmlns:a16="http://schemas.microsoft.com/office/drawing/2014/main" id="{101DBAF6-478B-4097-A4D6-6FECE58179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57930" y="93355"/>
              <a:ext cx="1250854" cy="691092"/>
            </a:xfrm>
            <a:prstGeom prst="wedgeRoundRectCallout">
              <a:avLst>
                <a:gd name="adj1" fmla="val -48662"/>
                <a:gd name="adj2" fmla="val -309199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  <p:sp>
          <p:nvSpPr>
            <p:cNvPr id="24603" name="TextBox 3">
              <a:extLst>
                <a:ext uri="{FF2B5EF4-FFF2-40B4-BE49-F238E27FC236}">
                  <a16:creationId xmlns:a16="http://schemas.microsoft.com/office/drawing/2014/main" id="{5960439F-490E-43BD-A64F-CDC7F8FF5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4648" y="117568"/>
              <a:ext cx="1584448" cy="523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incl. Process waste, </a:t>
              </a:r>
            </a:p>
            <a:p>
              <a:r>
                <a:rPr lang="en-US" altLang="en-US" sz="1400"/>
                <a:t>do NOT include  scrap</a:t>
              </a:r>
              <a:endParaRPr lang="de-DE" altLang="en-US" sz="1400"/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87F3D4A-A29B-47FD-BC17-112762E48B3D}"/>
              </a:ext>
            </a:extLst>
          </p:cNvPr>
          <p:cNvGrpSpPr>
            <a:grpSpLocks/>
          </p:cNvGrpSpPr>
          <p:nvPr/>
        </p:nvGrpSpPr>
        <p:grpSpPr bwMode="auto">
          <a:xfrm>
            <a:off x="5097463" y="1249363"/>
            <a:ext cx="3240087" cy="531812"/>
            <a:chOff x="3296816" y="93351"/>
            <a:chExt cx="1542740" cy="1391432"/>
          </a:xfrm>
        </p:grpSpPr>
        <p:sp>
          <p:nvSpPr>
            <p:cNvPr id="24600" name="Rounded Rectangular Callout 2">
              <a:extLst>
                <a:ext uri="{FF2B5EF4-FFF2-40B4-BE49-F238E27FC236}">
                  <a16:creationId xmlns:a16="http://schemas.microsoft.com/office/drawing/2014/main" id="{5A2FBD33-975D-44A8-A203-AB8C217F1A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296816" y="93351"/>
              <a:ext cx="1542740" cy="1391432"/>
            </a:xfrm>
            <a:prstGeom prst="wedgeRoundRectCallout">
              <a:avLst>
                <a:gd name="adj1" fmla="val 49731"/>
                <a:gd name="adj2" fmla="val -400074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  <p:sp>
          <p:nvSpPr>
            <p:cNvPr id="24601" name="TextBox 3">
              <a:extLst>
                <a:ext uri="{FF2B5EF4-FFF2-40B4-BE49-F238E27FC236}">
                  <a16:creationId xmlns:a16="http://schemas.microsoft.com/office/drawing/2014/main" id="{12CCC0D6-AF5F-479B-96FE-F83B042CA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6816" y="117568"/>
              <a:ext cx="154274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Number of parts in the final assembly.</a:t>
              </a:r>
            </a:p>
            <a:p>
              <a:r>
                <a:rPr lang="en-US" altLang="en-US" sz="1400"/>
                <a:t>If left empty, then 1 is assumed.</a:t>
              </a:r>
              <a:endParaRPr lang="de-DE" altLang="en-US" sz="1400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2A3B3D4-1677-47A2-BAC2-CE95A27B94E8}"/>
              </a:ext>
            </a:extLst>
          </p:cNvPr>
          <p:cNvGrpSpPr>
            <a:grpSpLocks/>
          </p:cNvGrpSpPr>
          <p:nvPr/>
        </p:nvGrpSpPr>
        <p:grpSpPr bwMode="auto">
          <a:xfrm>
            <a:off x="6338888" y="2478088"/>
            <a:ext cx="1087437" cy="536575"/>
            <a:chOff x="4828104" y="1418687"/>
            <a:chExt cx="1086934" cy="536816"/>
          </a:xfrm>
        </p:grpSpPr>
        <p:sp>
          <p:nvSpPr>
            <p:cNvPr id="24598" name="Rounded Rectangular Callout 2">
              <a:extLst>
                <a:ext uri="{FF2B5EF4-FFF2-40B4-BE49-F238E27FC236}">
                  <a16:creationId xmlns:a16="http://schemas.microsoft.com/office/drawing/2014/main" id="{0039DD7F-5D17-4582-B398-2697890B07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828104" y="1418688"/>
              <a:ext cx="1075072" cy="536815"/>
            </a:xfrm>
            <a:prstGeom prst="wedgeRoundRectCallout">
              <a:avLst>
                <a:gd name="adj1" fmla="val 91000"/>
                <a:gd name="adj2" fmla="val -156574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  <p:sp>
          <p:nvSpPr>
            <p:cNvPr id="24599" name="TextBox 3">
              <a:extLst>
                <a:ext uri="{FF2B5EF4-FFF2-40B4-BE49-F238E27FC236}">
                  <a16:creationId xmlns:a16="http://schemas.microsoft.com/office/drawing/2014/main" id="{E318D921-9842-45B7-A029-E882EAAAE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902" y="1418687"/>
              <a:ext cx="10671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Unit cost </a:t>
              </a:r>
            </a:p>
            <a:p>
              <a:r>
                <a:rPr lang="en-US" altLang="en-US" sz="1400"/>
                <a:t>per UoM</a:t>
              </a:r>
              <a:endParaRPr lang="de-DE" altLang="en-US" sz="1400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588C507-1E6F-4568-AC3E-6047413D5793}"/>
              </a:ext>
            </a:extLst>
          </p:cNvPr>
          <p:cNvGrpSpPr>
            <a:grpSpLocks/>
          </p:cNvGrpSpPr>
          <p:nvPr/>
        </p:nvGrpSpPr>
        <p:grpSpPr bwMode="auto">
          <a:xfrm>
            <a:off x="1639888" y="4813300"/>
            <a:ext cx="3038475" cy="847725"/>
            <a:chOff x="4960871" y="107528"/>
            <a:chExt cx="2008353" cy="1376634"/>
          </a:xfrm>
        </p:grpSpPr>
        <p:sp>
          <p:nvSpPr>
            <p:cNvPr id="24596" name="Rounded Rectangular Callout 2">
              <a:extLst>
                <a:ext uri="{FF2B5EF4-FFF2-40B4-BE49-F238E27FC236}">
                  <a16:creationId xmlns:a16="http://schemas.microsoft.com/office/drawing/2014/main" id="{25BF231B-45C9-41F5-A5C6-4AA45B54C1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960871" y="107528"/>
              <a:ext cx="1936346" cy="1376634"/>
            </a:xfrm>
            <a:prstGeom prst="wedgeRoundRectCallout">
              <a:avLst>
                <a:gd name="adj1" fmla="val -117551"/>
                <a:gd name="adj2" fmla="val 151162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  <p:sp>
          <p:nvSpPr>
            <p:cNvPr id="24597" name="TextBox 3">
              <a:extLst>
                <a:ext uri="{FF2B5EF4-FFF2-40B4-BE49-F238E27FC236}">
                  <a16:creationId xmlns:a16="http://schemas.microsoft.com/office/drawing/2014/main" id="{3399CD7C-FF90-464F-B70A-EEC7523F7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9695" y="155332"/>
              <a:ext cx="191952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Net value at which waste &amp; scrap can be resold. Enter positive values in same UoM.</a:t>
              </a:r>
              <a:endParaRPr lang="de-DE" altLang="en-US" sz="1400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C973BE5-688E-4E71-BE8D-20B00FB04E59}"/>
              </a:ext>
            </a:extLst>
          </p:cNvPr>
          <p:cNvGrpSpPr>
            <a:grpSpLocks/>
          </p:cNvGrpSpPr>
          <p:nvPr/>
        </p:nvGrpSpPr>
        <p:grpSpPr bwMode="auto">
          <a:xfrm>
            <a:off x="4960938" y="5454650"/>
            <a:ext cx="3568700" cy="800100"/>
            <a:chOff x="6200338" y="1170329"/>
            <a:chExt cx="3568833" cy="1148496"/>
          </a:xfrm>
        </p:grpSpPr>
        <p:sp>
          <p:nvSpPr>
            <p:cNvPr id="24594" name="TextBox 3">
              <a:extLst>
                <a:ext uri="{FF2B5EF4-FFF2-40B4-BE49-F238E27FC236}">
                  <a16:creationId xmlns:a16="http://schemas.microsoft.com/office/drawing/2014/main" id="{4476E8B1-AC25-4966-BB14-0FE0E57E1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0338" y="1170331"/>
              <a:ext cx="3568833" cy="846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Inbound freight – 2 methods:</a:t>
              </a:r>
            </a:p>
            <a:p>
              <a:r>
                <a:rPr lang="en-US" altLang="en-US" sz="1400"/>
                <a:t>   [%]:     Freight as % of Unit Cost</a:t>
              </a:r>
            </a:p>
            <a:p>
              <a:r>
                <a:rPr lang="en-US" altLang="en-US" sz="1400"/>
                <a:t>   [/UoM]: Freight as value per UoM (eg kg) </a:t>
              </a:r>
              <a:endParaRPr lang="de-DE" altLang="en-US" sz="1400"/>
            </a:p>
          </p:txBody>
        </p:sp>
        <p:sp>
          <p:nvSpPr>
            <p:cNvPr id="24595" name="Rounded Rectangular Callout 2">
              <a:extLst>
                <a:ext uri="{FF2B5EF4-FFF2-40B4-BE49-F238E27FC236}">
                  <a16:creationId xmlns:a16="http://schemas.microsoft.com/office/drawing/2014/main" id="{3F834477-E7BC-4EB6-93DA-8024B2CCEE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257140" y="1170329"/>
              <a:ext cx="3437437" cy="1148496"/>
            </a:xfrm>
            <a:prstGeom prst="wedgeRoundRectCallout">
              <a:avLst>
                <a:gd name="adj1" fmla="val -15153"/>
                <a:gd name="adj2" fmla="val 216236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F0D606D0-57E8-4F9B-A59C-E35793217C56}"/>
              </a:ext>
            </a:extLst>
          </p:cNvPr>
          <p:cNvGrpSpPr>
            <a:grpSpLocks/>
          </p:cNvGrpSpPr>
          <p:nvPr/>
        </p:nvGrpSpPr>
        <p:grpSpPr bwMode="auto">
          <a:xfrm>
            <a:off x="7977188" y="4743450"/>
            <a:ext cx="1085850" cy="382588"/>
            <a:chOff x="4828104" y="1418687"/>
            <a:chExt cx="1086934" cy="536816"/>
          </a:xfrm>
        </p:grpSpPr>
        <p:sp>
          <p:nvSpPr>
            <p:cNvPr id="24592" name="Rounded Rectangular Callout 2">
              <a:extLst>
                <a:ext uri="{FF2B5EF4-FFF2-40B4-BE49-F238E27FC236}">
                  <a16:creationId xmlns:a16="http://schemas.microsoft.com/office/drawing/2014/main" id="{D6DB9033-3482-4ACD-9708-BC68A22C75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828104" y="1418688"/>
              <a:ext cx="1075072" cy="536815"/>
            </a:xfrm>
            <a:prstGeom prst="wedgeRoundRectCallout">
              <a:avLst>
                <a:gd name="adj1" fmla="val 70250"/>
                <a:gd name="adj2" fmla="val 274273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  <p:sp>
          <p:nvSpPr>
            <p:cNvPr id="24593" name="TextBox 3">
              <a:extLst>
                <a:ext uri="{FF2B5EF4-FFF2-40B4-BE49-F238E27FC236}">
                  <a16:creationId xmlns:a16="http://schemas.microsoft.com/office/drawing/2014/main" id="{7DA0F114-8291-40CA-9450-7859405DB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902" y="1418687"/>
              <a:ext cx="10671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Bad parts</a:t>
              </a:r>
              <a:endParaRPr lang="de-DE" altLang="en-US" sz="1400"/>
            </a:p>
          </p:txBody>
        </p:sp>
      </p:grpSp>
      <p:sp>
        <p:nvSpPr>
          <p:cNvPr id="30" name="Ellipse 29">
            <a:extLst>
              <a:ext uri="{FF2B5EF4-FFF2-40B4-BE49-F238E27FC236}">
                <a16:creationId xmlns:a16="http://schemas.microsoft.com/office/drawing/2014/main" id="{7D014C3C-3DC2-4960-A71D-B2702160C6A0}"/>
              </a:ext>
            </a:extLst>
          </p:cNvPr>
          <p:cNvSpPr/>
          <p:nvPr/>
        </p:nvSpPr>
        <p:spPr bwMode="auto">
          <a:xfrm rot="16200000">
            <a:off x="8932070" y="3771106"/>
            <a:ext cx="900112" cy="504825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de-DE" sz="1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A990F546-DCE5-4E37-B951-E0294C80E856}"/>
              </a:ext>
            </a:extLst>
          </p:cNvPr>
          <p:cNvGrpSpPr>
            <a:grpSpLocks/>
          </p:cNvGrpSpPr>
          <p:nvPr/>
        </p:nvGrpSpPr>
        <p:grpSpPr bwMode="auto">
          <a:xfrm>
            <a:off x="7761288" y="2355850"/>
            <a:ext cx="2016125" cy="738188"/>
            <a:chOff x="4349424" y="1418687"/>
            <a:chExt cx="1565614" cy="1035139"/>
          </a:xfrm>
        </p:grpSpPr>
        <p:sp>
          <p:nvSpPr>
            <p:cNvPr id="24590" name="Rounded Rectangular Callout 2">
              <a:extLst>
                <a:ext uri="{FF2B5EF4-FFF2-40B4-BE49-F238E27FC236}">
                  <a16:creationId xmlns:a16="http://schemas.microsoft.com/office/drawing/2014/main" id="{AEF603DC-F616-4F9B-8A21-DD497F7972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349424" y="1418688"/>
              <a:ext cx="1553751" cy="700706"/>
            </a:xfrm>
            <a:prstGeom prst="wedgeRoundRectCallout">
              <a:avLst>
                <a:gd name="adj1" fmla="val -27773"/>
                <a:gd name="adj2" fmla="val -171917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  <p:sp>
          <p:nvSpPr>
            <p:cNvPr id="24591" name="TextBox 3">
              <a:extLst>
                <a:ext uri="{FF2B5EF4-FFF2-40B4-BE49-F238E27FC236}">
                  <a16:creationId xmlns:a16="http://schemas.microsoft.com/office/drawing/2014/main" id="{F43FE6F9-D996-4FBC-9185-548A881AA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583" y="1418687"/>
              <a:ext cx="1421455" cy="1035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Click arrows to add or remove lines</a:t>
              </a:r>
              <a:endParaRPr lang="de-DE" altLang="en-US" sz="140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52E490A-FE8B-4B50-814E-531AE4D587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5400" y="731838"/>
            <a:ext cx="9575800" cy="249237"/>
          </a:xfrm>
        </p:spPr>
        <p:txBody>
          <a:bodyPr/>
          <a:lstStyle/>
          <a:p>
            <a:pPr eaLnBrk="1" hangingPunct="1"/>
            <a:r>
              <a:rPr lang="de-DE" altLang="en-US" sz="1800">
                <a:latin typeface="Arial" panose="020B0604020202020204" pitchFamily="34" charset="0"/>
              </a:rPr>
              <a:t>Raw Material - calculation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219818EE-11B5-4964-8078-279C648EE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4419600"/>
            <a:ext cx="8316912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4" tIns="44409" rIns="90404" bIns="44409"/>
          <a:lstStyle>
            <a:lvl1pPr marL="234950" indent="-234950">
              <a:defRPr sz="3600">
                <a:solidFill>
                  <a:schemeClr val="tx1"/>
                </a:solidFill>
                <a:latin typeface="Arial" charset="0"/>
              </a:defRPr>
            </a:lvl1pPr>
            <a:lvl2pPr marL="568325" indent="-219075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1600" b="1" dirty="0"/>
              <a:t>Waste &amp; Scrap Recovery: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1600" dirty="0"/>
              <a:t>(Gross Amount – Net Amount + Scrap Amount ) x Waste Resale Value</a:t>
            </a:r>
          </a:p>
          <a:p>
            <a:pPr marL="349250" lvl="1" indent="0">
              <a:spcBef>
                <a:spcPct val="20000"/>
              </a:spcBef>
              <a:buClr>
                <a:schemeClr val="tx2"/>
              </a:buClr>
              <a:buSzPct val="125000"/>
              <a:defRPr/>
            </a:pPr>
            <a:endParaRPr lang="en-GB" sz="2000" dirty="0"/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endParaRPr lang="en-GB" sz="2000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3C635F88-15F5-4C4C-AAF5-F64275D050A0}"/>
              </a:ext>
            </a:extLst>
          </p:cNvPr>
          <p:cNvGrpSpPr>
            <a:grpSpLocks/>
          </p:cNvGrpSpPr>
          <p:nvPr/>
        </p:nvGrpSpPr>
        <p:grpSpPr bwMode="auto">
          <a:xfrm>
            <a:off x="2360613" y="906463"/>
            <a:ext cx="7221537" cy="777875"/>
            <a:chOff x="-353320" y="822637"/>
            <a:chExt cx="10124730" cy="1143251"/>
          </a:xfrm>
        </p:grpSpPr>
        <p:sp>
          <p:nvSpPr>
            <p:cNvPr id="25606" name="TextBox 3">
              <a:extLst>
                <a:ext uri="{FF2B5EF4-FFF2-40B4-BE49-F238E27FC236}">
                  <a16:creationId xmlns:a16="http://schemas.microsoft.com/office/drawing/2014/main" id="{E51C410F-3FEA-4310-9C07-F8EBA56B8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3320" y="977883"/>
              <a:ext cx="10124730" cy="832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buClr>
                  <a:schemeClr val="tx2"/>
                </a:buClr>
                <a:buSzPct val="125000"/>
              </a:pPr>
              <a:r>
                <a:rPr lang="en-GB" altLang="en-US" sz="1400" b="1"/>
                <a:t>Calculation of Raw Material Cost: </a:t>
              </a:r>
            </a:p>
            <a:p>
              <a:pPr lvl="1">
                <a:spcBef>
                  <a:spcPct val="20000"/>
                </a:spcBef>
                <a:buClr>
                  <a:schemeClr val="tx2"/>
                </a:buClr>
                <a:buSzPct val="125000"/>
              </a:pPr>
              <a:r>
                <a:rPr lang="en-GB" altLang="en-US" sz="1400"/>
                <a:t>Qty x Unit Cost x (Gross Amount + Freight) + Scrap – Waste &amp; Scrap Recovery</a:t>
              </a:r>
            </a:p>
          </p:txBody>
        </p:sp>
        <p:sp>
          <p:nvSpPr>
            <p:cNvPr id="25607" name="Rounded Rectangular Callout 2">
              <a:extLst>
                <a:ext uri="{FF2B5EF4-FFF2-40B4-BE49-F238E27FC236}">
                  <a16:creationId xmlns:a16="http://schemas.microsoft.com/office/drawing/2014/main" id="{4F8A0664-DF86-4E0F-AD46-3796CFC5B7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0548" y="822637"/>
              <a:ext cx="9675332" cy="1143251"/>
            </a:xfrm>
            <a:prstGeom prst="wedgeRoundRectCallout">
              <a:avLst>
                <a:gd name="adj1" fmla="val -29009"/>
                <a:gd name="adj2" fmla="val -152514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</p:grpSp>
      <p:pic>
        <p:nvPicPr>
          <p:cNvPr id="25605" name="Picture 32">
            <a:extLst>
              <a:ext uri="{FF2B5EF4-FFF2-40B4-BE49-F238E27FC236}">
                <a16:creationId xmlns:a16="http://schemas.microsoft.com/office/drawing/2014/main" id="{5AC10F9A-81EE-474F-8753-9A45AD1FE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636838"/>
            <a:ext cx="91916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>
            <a:extLst>
              <a:ext uri="{FF2B5EF4-FFF2-40B4-BE49-F238E27FC236}">
                <a16:creationId xmlns:a16="http://schemas.microsoft.com/office/drawing/2014/main" id="{02C0F19E-B889-4F9F-86D1-EEBEF1AF2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484313"/>
            <a:ext cx="91821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>
            <a:extLst>
              <a:ext uri="{FF2B5EF4-FFF2-40B4-BE49-F238E27FC236}">
                <a16:creationId xmlns:a16="http://schemas.microsoft.com/office/drawing/2014/main" id="{53850101-B289-4386-9DA7-762D398E6AB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31750" y="803275"/>
            <a:ext cx="9575800" cy="249238"/>
          </a:xfrm>
        </p:spPr>
        <p:txBody>
          <a:bodyPr/>
          <a:lstStyle/>
          <a:p>
            <a:pPr eaLnBrk="1" hangingPunct="1"/>
            <a:r>
              <a:rPr lang="de-DE" altLang="en-US" sz="1800">
                <a:latin typeface="Arial" panose="020B0604020202020204" pitchFamily="34" charset="0"/>
              </a:rPr>
              <a:t>Purchased Parts &amp; Material Overhead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3894083-1BEE-4A40-B1D7-94E2419151CE}"/>
              </a:ext>
            </a:extLst>
          </p:cNvPr>
          <p:cNvGrpSpPr>
            <a:grpSpLocks/>
          </p:cNvGrpSpPr>
          <p:nvPr/>
        </p:nvGrpSpPr>
        <p:grpSpPr bwMode="auto">
          <a:xfrm>
            <a:off x="3944938" y="4789488"/>
            <a:ext cx="3408362" cy="974725"/>
            <a:chOff x="1109802" y="4725139"/>
            <a:chExt cx="2663751" cy="974046"/>
          </a:xfrm>
        </p:grpSpPr>
        <p:sp>
          <p:nvSpPr>
            <p:cNvPr id="26632" name="Rounded Rectangular Callout 2">
              <a:extLst>
                <a:ext uri="{FF2B5EF4-FFF2-40B4-BE49-F238E27FC236}">
                  <a16:creationId xmlns:a16="http://schemas.microsoft.com/office/drawing/2014/main" id="{0C483A1C-CC6B-4FF9-892B-8FCB160CF7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109802" y="4725139"/>
              <a:ext cx="2465252" cy="974046"/>
            </a:xfrm>
            <a:prstGeom prst="wedgeRoundRectCallout">
              <a:avLst>
                <a:gd name="adj1" fmla="val -56412"/>
                <a:gd name="adj2" fmla="val 133000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  <p:sp>
          <p:nvSpPr>
            <p:cNvPr id="26633" name="TextBox 3">
              <a:extLst>
                <a:ext uri="{FF2B5EF4-FFF2-40B4-BE49-F238E27FC236}">
                  <a16:creationId xmlns:a16="http://schemas.microsoft.com/office/drawing/2014/main" id="{0700AE3F-F0A3-461E-9138-EE2434106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802" y="4745082"/>
              <a:ext cx="2663751" cy="52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1400"/>
                <a:t>Material Overhead as percentage of Material (&amp; Purchased Components)</a:t>
              </a:r>
            </a:p>
          </p:txBody>
        </p: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71B289FC-4823-4F02-B3BF-D769B8D4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4257675"/>
            <a:ext cx="2592387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4" tIns="44409" rIns="90404" bIns="44409"/>
          <a:lstStyle>
            <a:lvl1pPr marL="234950" indent="-23495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1400" dirty="0"/>
              <a:t>MOH covers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1050" dirty="0"/>
              <a:t>Purchasing Department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1050" dirty="0"/>
              <a:t>Material Administration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1050" dirty="0"/>
              <a:t>Incoming Goods Control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1050" dirty="0"/>
              <a:t>Material Testing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1050" dirty="0"/>
              <a:t>Capital Investment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1050" dirty="0"/>
              <a:t>Warehousing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1050" dirty="0"/>
              <a:t>Material Handling</a:t>
            </a:r>
            <a:endParaRPr lang="en-GB" sz="2400" dirty="0"/>
          </a:p>
        </p:txBody>
      </p:sp>
      <p:sp>
        <p:nvSpPr>
          <p:cNvPr id="11270" name="Rounded Rectangular Callout 2">
            <a:extLst>
              <a:ext uri="{FF2B5EF4-FFF2-40B4-BE49-F238E27FC236}">
                <a16:creationId xmlns:a16="http://schemas.microsoft.com/office/drawing/2014/main" id="{8C383A32-5A64-4042-B176-149BABAF679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8588" y="4745038"/>
            <a:ext cx="3155950" cy="784225"/>
          </a:xfrm>
          <a:prstGeom prst="wedgeRoundRectCallout">
            <a:avLst>
              <a:gd name="adj1" fmla="val -21032"/>
              <a:gd name="adj2" fmla="val 270491"/>
              <a:gd name="adj3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en-US" sz="1800"/>
          </a:p>
        </p:txBody>
      </p:sp>
      <p:sp>
        <p:nvSpPr>
          <p:cNvPr id="11271" name="TextBox 3">
            <a:extLst>
              <a:ext uri="{FF2B5EF4-FFF2-40B4-BE49-F238E27FC236}">
                <a16:creationId xmlns:a16="http://schemas.microsoft.com/office/drawing/2014/main" id="{F92200C1-D170-4541-8012-125417F5F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4789488"/>
            <a:ext cx="31718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125000"/>
            </a:pPr>
            <a:r>
              <a:rPr lang="en-GB" altLang="en-US" sz="1400"/>
              <a:t>Input and calculation for Purchased Components (&amp; Outsourced Processes) similar to Raw Material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6">
            <a:extLst>
              <a:ext uri="{FF2B5EF4-FFF2-40B4-BE49-F238E27FC236}">
                <a16:creationId xmlns:a16="http://schemas.microsoft.com/office/drawing/2014/main" id="{ADCB67F3-EECD-47E8-AAC2-D224C74C1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779713"/>
            <a:ext cx="92106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>
            <a:extLst>
              <a:ext uri="{FF2B5EF4-FFF2-40B4-BE49-F238E27FC236}">
                <a16:creationId xmlns:a16="http://schemas.microsoft.com/office/drawing/2014/main" id="{3EDA7340-AEFE-46F5-A7AE-B6205FBEBB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113" y="731838"/>
            <a:ext cx="9575800" cy="249237"/>
          </a:xfrm>
        </p:spPr>
        <p:txBody>
          <a:bodyPr/>
          <a:lstStyle/>
          <a:p>
            <a:pPr eaLnBrk="1" hangingPunct="1"/>
            <a:r>
              <a:rPr lang="de-DE" altLang="en-US" sz="1800">
                <a:latin typeface="Arial" panose="020B0604020202020204" pitchFamily="34" charset="0"/>
              </a:rPr>
              <a:t>Production Processes - inputs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9749CCC-27DE-4B69-98C1-EF7F8CD9F2D4}"/>
              </a:ext>
            </a:extLst>
          </p:cNvPr>
          <p:cNvGrpSpPr>
            <a:grpSpLocks/>
          </p:cNvGrpSpPr>
          <p:nvPr/>
        </p:nvGrpSpPr>
        <p:grpSpPr bwMode="auto">
          <a:xfrm>
            <a:off x="325438" y="4945063"/>
            <a:ext cx="2395537" cy="742950"/>
            <a:chOff x="325424" y="4657017"/>
            <a:chExt cx="2245450" cy="742820"/>
          </a:xfrm>
        </p:grpSpPr>
        <p:sp>
          <p:nvSpPr>
            <p:cNvPr id="27662" name="Rounded Rectangular Callout 2">
              <a:extLst>
                <a:ext uri="{FF2B5EF4-FFF2-40B4-BE49-F238E27FC236}">
                  <a16:creationId xmlns:a16="http://schemas.microsoft.com/office/drawing/2014/main" id="{98D86D8E-A307-4DA8-95A9-56492B0BAC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44488" y="4657017"/>
              <a:ext cx="2023687" cy="716197"/>
            </a:xfrm>
            <a:prstGeom prst="wedgeRoundRectCallout">
              <a:avLst>
                <a:gd name="adj1" fmla="val -16407"/>
                <a:gd name="adj2" fmla="val 272787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  <p:sp>
          <p:nvSpPr>
            <p:cNvPr id="27663" name="TextBox 3">
              <a:extLst>
                <a:ext uri="{FF2B5EF4-FFF2-40B4-BE49-F238E27FC236}">
                  <a16:creationId xmlns:a16="http://schemas.microsoft.com/office/drawing/2014/main" id="{0A7E053E-B355-4E5D-A76C-05E38222F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24" y="4660932"/>
              <a:ext cx="2245450" cy="73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1400"/>
                <a:t>Process Name and machine type to describe the operation</a:t>
              </a:r>
            </a:p>
          </p:txBody>
        </p:sp>
      </p:grpSp>
      <p:sp>
        <p:nvSpPr>
          <p:cNvPr id="12303" name="Rounded Rectangular Callout 2">
            <a:extLst>
              <a:ext uri="{FF2B5EF4-FFF2-40B4-BE49-F238E27FC236}">
                <a16:creationId xmlns:a16="http://schemas.microsoft.com/office/drawing/2014/main" id="{AFB3BB3A-9EC1-4B03-9A20-440F35CD2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1206500"/>
            <a:ext cx="1933575" cy="522288"/>
          </a:xfrm>
          <a:prstGeom prst="wedgeRoundRectCallout">
            <a:avLst>
              <a:gd name="adj1" fmla="val 45787"/>
              <a:gd name="adj2" fmla="val 260111"/>
              <a:gd name="adj3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Nominal cycle time </a:t>
            </a:r>
            <a:r>
              <a:rPr lang="en-US" altLang="en-US" sz="1400">
                <a:solidFill>
                  <a:srgbClr val="FF0000"/>
                </a:solidFill>
              </a:rPr>
              <a:t>excl. efficiencies.</a:t>
            </a:r>
            <a:endParaRPr lang="de-DE" altLang="en-US" sz="1400">
              <a:solidFill>
                <a:srgbClr val="FF0000"/>
              </a:solidFill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3D3BC23-4B60-457F-9736-4F4D1BC1F19B}"/>
              </a:ext>
            </a:extLst>
          </p:cNvPr>
          <p:cNvGrpSpPr>
            <a:grpSpLocks/>
          </p:cNvGrpSpPr>
          <p:nvPr/>
        </p:nvGrpSpPr>
        <p:grpSpPr bwMode="auto">
          <a:xfrm>
            <a:off x="3052763" y="5160963"/>
            <a:ext cx="1725612" cy="523875"/>
            <a:chOff x="989724" y="4747164"/>
            <a:chExt cx="1725204" cy="523220"/>
          </a:xfrm>
        </p:grpSpPr>
        <p:sp>
          <p:nvSpPr>
            <p:cNvPr id="27660" name="Rounded Rectangular Callout 2">
              <a:extLst>
                <a:ext uri="{FF2B5EF4-FFF2-40B4-BE49-F238E27FC236}">
                  <a16:creationId xmlns:a16="http://schemas.microsoft.com/office/drawing/2014/main" id="{677D0283-848D-4F1F-9EF5-204024CAA5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89724" y="4747164"/>
              <a:ext cx="1725204" cy="499434"/>
            </a:xfrm>
            <a:prstGeom prst="wedgeRoundRectCallout">
              <a:avLst>
                <a:gd name="adj1" fmla="val -1736"/>
                <a:gd name="adj2" fmla="val 411153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  <p:sp>
          <p:nvSpPr>
            <p:cNvPr id="27661" name="TextBox 3">
              <a:extLst>
                <a:ext uri="{FF2B5EF4-FFF2-40B4-BE49-F238E27FC236}">
                  <a16:creationId xmlns:a16="http://schemas.microsoft.com/office/drawing/2014/main" id="{E2A2A557-6C9E-4E5A-B23B-A3D5E8BCE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101" y="4747164"/>
              <a:ext cx="15844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Machine hourly rate incl. O.E.E.</a:t>
              </a:r>
            </a:p>
          </p:txBody>
        </p:sp>
      </p:grpSp>
      <p:sp>
        <p:nvSpPr>
          <p:cNvPr id="12300" name="Rounded Rectangular Callout 2">
            <a:extLst>
              <a:ext uri="{FF2B5EF4-FFF2-40B4-BE49-F238E27FC236}">
                <a16:creationId xmlns:a16="http://schemas.microsoft.com/office/drawing/2014/main" id="{46545A80-1661-4D51-953F-A324118C3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1068388"/>
            <a:ext cx="3529012" cy="560387"/>
          </a:xfrm>
          <a:prstGeom prst="wedgeRoundRectCallout">
            <a:avLst>
              <a:gd name="adj1" fmla="val -20551"/>
              <a:gd name="adj2" fmla="val 279917"/>
              <a:gd name="adj3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Cost for maintenance of the tooling, excluding initial investment (cost per part)</a:t>
            </a:r>
            <a:endParaRPr lang="de-DE" altLang="en-US" sz="140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4E8D11E-0142-4870-89FE-C2E8175E8211}"/>
              </a:ext>
            </a:extLst>
          </p:cNvPr>
          <p:cNvGrpSpPr>
            <a:grpSpLocks/>
          </p:cNvGrpSpPr>
          <p:nvPr/>
        </p:nvGrpSpPr>
        <p:grpSpPr bwMode="auto">
          <a:xfrm>
            <a:off x="5168900" y="4794250"/>
            <a:ext cx="2266950" cy="307975"/>
            <a:chOff x="989723" y="4747161"/>
            <a:chExt cx="2231721" cy="1197872"/>
          </a:xfrm>
        </p:grpSpPr>
        <p:sp>
          <p:nvSpPr>
            <p:cNvPr id="27658" name="Rounded Rectangular Callout 2">
              <a:extLst>
                <a:ext uri="{FF2B5EF4-FFF2-40B4-BE49-F238E27FC236}">
                  <a16:creationId xmlns:a16="http://schemas.microsoft.com/office/drawing/2014/main" id="{A43BB693-4DD1-43F7-ABEF-2F477032F6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89723" y="4747161"/>
              <a:ext cx="2231720" cy="1197872"/>
            </a:xfrm>
            <a:prstGeom prst="wedgeRoundRectCallout">
              <a:avLst>
                <a:gd name="adj1" fmla="val 26185"/>
                <a:gd name="adj2" fmla="val 533639"/>
                <a:gd name="adj3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1800"/>
            </a:p>
          </p:txBody>
        </p:sp>
        <p:sp>
          <p:nvSpPr>
            <p:cNvPr id="27659" name="TextBox 3">
              <a:extLst>
                <a:ext uri="{FF2B5EF4-FFF2-40B4-BE49-F238E27FC236}">
                  <a16:creationId xmlns:a16="http://schemas.microsoft.com/office/drawing/2014/main" id="{A35BEF20-C60B-4B89-B2EB-D68494B176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101" y="4747164"/>
              <a:ext cx="2161343" cy="49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Set Up Costs per batch</a:t>
              </a:r>
            </a:p>
          </p:txBody>
        </p:sp>
      </p:grpSp>
      <p:sp>
        <p:nvSpPr>
          <p:cNvPr id="20" name="Rounded Rectangular Callout 2">
            <a:extLst>
              <a:ext uri="{FF2B5EF4-FFF2-40B4-BE49-F238E27FC236}">
                <a16:creationId xmlns:a16="http://schemas.microsoft.com/office/drawing/2014/main" id="{B8DCC0FE-199D-4A7B-9CA7-A0376D4DC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388" y="5338763"/>
            <a:ext cx="2232025" cy="898525"/>
          </a:xfrm>
          <a:prstGeom prst="wedgeRoundRectCallout">
            <a:avLst>
              <a:gd name="adj1" fmla="val -9954"/>
              <a:gd name="adj2" fmla="val -151565"/>
              <a:gd name="adj3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Scrap Costs for material, purchased components &amp; Production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/>
      <p:bldP spid="12300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6">
            <a:extLst>
              <a:ext uri="{FF2B5EF4-FFF2-40B4-BE49-F238E27FC236}">
                <a16:creationId xmlns:a16="http://schemas.microsoft.com/office/drawing/2014/main" id="{557AA8F7-2395-4C67-BAF2-0584C1FB5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046163"/>
            <a:ext cx="92106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1">
            <a:extLst>
              <a:ext uri="{FF2B5EF4-FFF2-40B4-BE49-F238E27FC236}">
                <a16:creationId xmlns:a16="http://schemas.microsoft.com/office/drawing/2014/main" id="{BF9591EA-04AC-472E-B016-CD6C61362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125538"/>
            <a:ext cx="513397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>
            <a:extLst>
              <a:ext uri="{FF2B5EF4-FFF2-40B4-BE49-F238E27FC236}">
                <a16:creationId xmlns:a16="http://schemas.microsoft.com/office/drawing/2014/main" id="{5BB16C02-D09B-40D5-B9E7-E3B3AFC4AE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75" y="684213"/>
            <a:ext cx="9575800" cy="249237"/>
          </a:xfrm>
        </p:spPr>
        <p:txBody>
          <a:bodyPr/>
          <a:lstStyle/>
          <a:p>
            <a:pPr eaLnBrk="1" hangingPunct="1"/>
            <a:r>
              <a:rPr lang="de-DE" altLang="en-US" sz="1800">
                <a:latin typeface="Arial" panose="020B0604020202020204" pitchFamily="34" charset="0"/>
              </a:rPr>
              <a:t>Production Processes – Machine Hourly Rate (MHR)</a:t>
            </a:r>
          </a:p>
        </p:txBody>
      </p:sp>
      <p:sp>
        <p:nvSpPr>
          <p:cNvPr id="28677" name="Rounded Rectangular Callout 9">
            <a:extLst>
              <a:ext uri="{FF2B5EF4-FFF2-40B4-BE49-F238E27FC236}">
                <a16:creationId xmlns:a16="http://schemas.microsoft.com/office/drawing/2014/main" id="{E0C59F44-D461-4830-8CBF-FCE032463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13" y="2944813"/>
            <a:ext cx="2159000" cy="504825"/>
          </a:xfrm>
          <a:prstGeom prst="wedgeRoundRectCallout">
            <a:avLst>
              <a:gd name="adj1" fmla="val 68782"/>
              <a:gd name="adj2" fmla="val -267273"/>
              <a:gd name="adj3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What does this Machine rate include?</a:t>
            </a:r>
          </a:p>
        </p:txBody>
      </p:sp>
      <p:sp>
        <p:nvSpPr>
          <p:cNvPr id="28678" name="Rounded Rectangular Callout 9">
            <a:extLst>
              <a:ext uri="{FF2B5EF4-FFF2-40B4-BE49-F238E27FC236}">
                <a16:creationId xmlns:a16="http://schemas.microsoft.com/office/drawing/2014/main" id="{E32F5C56-8AB4-4C8C-BE3A-E0142E275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3736975"/>
            <a:ext cx="2951162" cy="1406525"/>
          </a:xfrm>
          <a:prstGeom prst="wedgeRoundRectCallout">
            <a:avLst>
              <a:gd name="adj1" fmla="val 64551"/>
              <a:gd name="adj2" fmla="val -48940"/>
              <a:gd name="adj3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400"/>
              <a:t>The file contains a sheet to calculate MHR (this is optional)</a:t>
            </a:r>
          </a:p>
          <a:p>
            <a:endParaRPr lang="de-DE" altLang="en-US" sz="1400"/>
          </a:p>
          <a:p>
            <a:r>
              <a:rPr lang="de-DE" altLang="en-US" sz="1400"/>
              <a:t>Input fields are yellow, </a:t>
            </a:r>
          </a:p>
          <a:p>
            <a:r>
              <a:rPr lang="de-DE" altLang="en-US" sz="1400"/>
              <a:t>Blue for standard parameters</a:t>
            </a:r>
          </a:p>
          <a:p>
            <a:r>
              <a:rPr lang="de-DE" altLang="en-US" sz="1400"/>
              <a:t>White fields are calculated</a:t>
            </a:r>
            <a:endParaRPr lang="en-US" altLang="en-US" sz="1400"/>
          </a:p>
        </p:txBody>
      </p:sp>
      <p:sp>
        <p:nvSpPr>
          <p:cNvPr id="28679" name="Ellipse 1">
            <a:extLst>
              <a:ext uri="{FF2B5EF4-FFF2-40B4-BE49-F238E27FC236}">
                <a16:creationId xmlns:a16="http://schemas.microsoft.com/office/drawing/2014/main" id="{6FF200B1-4673-4EA3-98A4-492EA71D6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1400175"/>
            <a:ext cx="792162" cy="330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en-US" sz="1800"/>
          </a:p>
        </p:txBody>
      </p:sp>
      <p:sp>
        <p:nvSpPr>
          <p:cNvPr id="28680" name="Ellipse 11">
            <a:extLst>
              <a:ext uri="{FF2B5EF4-FFF2-40B4-BE49-F238E27FC236}">
                <a16:creationId xmlns:a16="http://schemas.microsoft.com/office/drawing/2014/main" id="{453A57EC-8644-4A5C-B672-678689BE7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3200" y="6080125"/>
            <a:ext cx="792163" cy="3317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en-US" sz="1800"/>
          </a:p>
        </p:txBody>
      </p:sp>
      <p:sp>
        <p:nvSpPr>
          <p:cNvPr id="28681" name="Rounded Rectangular Callout 9">
            <a:extLst>
              <a:ext uri="{FF2B5EF4-FFF2-40B4-BE49-F238E27FC236}">
                <a16:creationId xmlns:a16="http://schemas.microsoft.com/office/drawing/2014/main" id="{5AB84ECC-88E5-46B1-9845-6AC7529AF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950" y="4351338"/>
            <a:ext cx="1724025" cy="288925"/>
          </a:xfrm>
          <a:prstGeom prst="wedgeRoundRectCallout">
            <a:avLst>
              <a:gd name="adj1" fmla="val 39843"/>
              <a:gd name="adj2" fmla="val -333667"/>
              <a:gd name="adj3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400"/>
              <a:t>Unit cost of Utilities </a:t>
            </a:r>
          </a:p>
        </p:txBody>
      </p:sp>
      <p:sp>
        <p:nvSpPr>
          <p:cNvPr id="28682" name="Rounded Rectangular Callout 9">
            <a:extLst>
              <a:ext uri="{FF2B5EF4-FFF2-40B4-BE49-F238E27FC236}">
                <a16:creationId xmlns:a16="http://schemas.microsoft.com/office/drawing/2014/main" id="{E0D78175-4B96-42FD-9D62-682214482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5510213"/>
            <a:ext cx="2951163" cy="1011237"/>
          </a:xfrm>
          <a:prstGeom prst="wedgeRoundRectCallout">
            <a:avLst>
              <a:gd name="adj1" fmla="val 163315"/>
              <a:gd name="adj2" fmla="val -31644"/>
              <a:gd name="adj3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400"/>
              <a:t>TOTAL /Year:</a:t>
            </a:r>
          </a:p>
          <a:p>
            <a:r>
              <a:rPr lang="de-DE" altLang="en-US" sz="1400"/>
              <a:t>Sum of cost per category per year. Considers number of all machines listed within this sheet</a:t>
            </a:r>
            <a:endParaRPr lang="en-US" altLang="en-US" sz="1400"/>
          </a:p>
        </p:txBody>
      </p:sp>
      <p:sp>
        <p:nvSpPr>
          <p:cNvPr id="28683" name="Ellipse 11">
            <a:extLst>
              <a:ext uri="{FF2B5EF4-FFF2-40B4-BE49-F238E27FC236}">
                <a16:creationId xmlns:a16="http://schemas.microsoft.com/office/drawing/2014/main" id="{36E83B99-4562-45D0-B63A-6D95CAC7D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25" y="4718050"/>
            <a:ext cx="1033463" cy="16271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en-US" sz="180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5_AS250-2008-v1">
  <a:themeElements>
    <a:clrScheme name="1_AS250-2008-v1 4">
      <a:dk1>
        <a:srgbClr val="000000"/>
      </a:dk1>
      <a:lt1>
        <a:srgbClr val="FFFFFF"/>
      </a:lt1>
      <a:dk2>
        <a:srgbClr val="0F2B8E"/>
      </a:dk2>
      <a:lt2>
        <a:srgbClr val="000000"/>
      </a:lt2>
      <a:accent1>
        <a:srgbClr val="052B8E"/>
      </a:accent1>
      <a:accent2>
        <a:srgbClr val="6E81BC"/>
      </a:accent2>
      <a:accent3>
        <a:srgbClr val="FFFFFF"/>
      </a:accent3>
      <a:accent4>
        <a:srgbClr val="000000"/>
      </a:accent4>
      <a:accent5>
        <a:srgbClr val="AAACC6"/>
      </a:accent5>
      <a:accent6>
        <a:srgbClr val="6374AA"/>
      </a:accent6>
      <a:hlink>
        <a:srgbClr val="D0D5E9"/>
      </a:hlink>
      <a:folHlink>
        <a:srgbClr val="EAEAEA"/>
      </a:folHlink>
    </a:clrScheme>
    <a:fontScheme name="5_AS250-2008-v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S250-2008-v1 1">
        <a:dk1>
          <a:srgbClr val="000000"/>
        </a:dk1>
        <a:lt1>
          <a:srgbClr val="FFFFFF"/>
        </a:lt1>
        <a:dk2>
          <a:srgbClr val="0F2B8E"/>
        </a:dk2>
        <a:lt2>
          <a:srgbClr val="000000"/>
        </a:lt2>
        <a:accent1>
          <a:srgbClr val="FFC71E"/>
        </a:accent1>
        <a:accent2>
          <a:srgbClr val="205A2F"/>
        </a:accent2>
        <a:accent3>
          <a:srgbClr val="FFFFFF"/>
        </a:accent3>
        <a:accent4>
          <a:srgbClr val="000000"/>
        </a:accent4>
        <a:accent5>
          <a:srgbClr val="FFE0AB"/>
        </a:accent5>
        <a:accent6>
          <a:srgbClr val="1C512A"/>
        </a:accent6>
        <a:hlink>
          <a:srgbClr val="0F2B8E"/>
        </a:hlink>
        <a:folHlink>
          <a:srgbClr val="4C14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S250-2008-v1 2">
        <a:dk1>
          <a:srgbClr val="000000"/>
        </a:dk1>
        <a:lt1>
          <a:srgbClr val="FFFFFF"/>
        </a:lt1>
        <a:dk2>
          <a:srgbClr val="0F2B8E"/>
        </a:dk2>
        <a:lt2>
          <a:srgbClr val="000000"/>
        </a:lt2>
        <a:accent1>
          <a:srgbClr val="052B8E"/>
        </a:accent1>
        <a:accent2>
          <a:srgbClr val="EFB22D"/>
        </a:accent2>
        <a:accent3>
          <a:srgbClr val="FFFFFF"/>
        </a:accent3>
        <a:accent4>
          <a:srgbClr val="000000"/>
        </a:accent4>
        <a:accent5>
          <a:srgbClr val="AAACC6"/>
        </a:accent5>
        <a:accent6>
          <a:srgbClr val="D9A128"/>
        </a:accent6>
        <a:hlink>
          <a:srgbClr val="008000"/>
        </a:hlink>
        <a:folHlink>
          <a:srgbClr val="4C14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S250-2008-v1 3">
        <a:dk1>
          <a:srgbClr val="000000"/>
        </a:dk1>
        <a:lt1>
          <a:srgbClr val="FFFFFF"/>
        </a:lt1>
        <a:dk2>
          <a:srgbClr val="0F2B8E"/>
        </a:dk2>
        <a:lt2>
          <a:srgbClr val="000000"/>
        </a:lt2>
        <a:accent1>
          <a:srgbClr val="052B8E"/>
        </a:accent1>
        <a:accent2>
          <a:srgbClr val="EFB22D"/>
        </a:accent2>
        <a:accent3>
          <a:srgbClr val="FFFFFF"/>
        </a:accent3>
        <a:accent4>
          <a:srgbClr val="000000"/>
        </a:accent4>
        <a:accent5>
          <a:srgbClr val="AAACC6"/>
        </a:accent5>
        <a:accent6>
          <a:srgbClr val="D9A128"/>
        </a:accent6>
        <a:hlink>
          <a:srgbClr val="4C145E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S250-2008-v1 4">
        <a:dk1>
          <a:srgbClr val="000000"/>
        </a:dk1>
        <a:lt1>
          <a:srgbClr val="FFFFFF"/>
        </a:lt1>
        <a:dk2>
          <a:srgbClr val="0F2B8E"/>
        </a:dk2>
        <a:lt2>
          <a:srgbClr val="000000"/>
        </a:lt2>
        <a:accent1>
          <a:srgbClr val="052B8E"/>
        </a:accent1>
        <a:accent2>
          <a:srgbClr val="6E81BC"/>
        </a:accent2>
        <a:accent3>
          <a:srgbClr val="FFFFFF"/>
        </a:accent3>
        <a:accent4>
          <a:srgbClr val="000000"/>
        </a:accent4>
        <a:accent5>
          <a:srgbClr val="AAACC6"/>
        </a:accent5>
        <a:accent6>
          <a:srgbClr val="6374AA"/>
        </a:accent6>
        <a:hlink>
          <a:srgbClr val="D0D5E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S250-2008-v1 5">
        <a:dk1>
          <a:srgbClr val="000000"/>
        </a:dk1>
        <a:lt1>
          <a:srgbClr val="FFFFFF"/>
        </a:lt1>
        <a:dk2>
          <a:srgbClr val="0F2B8E"/>
        </a:dk2>
        <a:lt2>
          <a:srgbClr val="000000"/>
        </a:lt2>
        <a:accent1>
          <a:srgbClr val="F38E29"/>
        </a:accent1>
        <a:accent2>
          <a:srgbClr val="FFC71E"/>
        </a:accent2>
        <a:accent3>
          <a:srgbClr val="FFFFFF"/>
        </a:accent3>
        <a:accent4>
          <a:srgbClr val="000000"/>
        </a:accent4>
        <a:accent5>
          <a:srgbClr val="F8C6AC"/>
        </a:accent5>
        <a:accent6>
          <a:srgbClr val="E7B41A"/>
        </a:accent6>
        <a:hlink>
          <a:srgbClr val="FFDC6D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S250-2008-v1">
  <a:themeElements>
    <a:clrScheme name="AS250-2008-v1 4">
      <a:dk1>
        <a:srgbClr val="000000"/>
      </a:dk1>
      <a:lt1>
        <a:srgbClr val="FFFFFF"/>
      </a:lt1>
      <a:dk2>
        <a:srgbClr val="0F2B8E"/>
      </a:dk2>
      <a:lt2>
        <a:srgbClr val="000000"/>
      </a:lt2>
      <a:accent1>
        <a:srgbClr val="052B8E"/>
      </a:accent1>
      <a:accent2>
        <a:srgbClr val="6E81BC"/>
      </a:accent2>
      <a:accent3>
        <a:srgbClr val="FFFFFF"/>
      </a:accent3>
      <a:accent4>
        <a:srgbClr val="000000"/>
      </a:accent4>
      <a:accent5>
        <a:srgbClr val="AAACC6"/>
      </a:accent5>
      <a:accent6>
        <a:srgbClr val="6374AA"/>
      </a:accent6>
      <a:hlink>
        <a:srgbClr val="D0D5E9"/>
      </a:hlink>
      <a:folHlink>
        <a:srgbClr val="EAEAEA"/>
      </a:folHlink>
    </a:clrScheme>
    <a:fontScheme name="AS250-2008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S250-2008-v1 1">
        <a:dk1>
          <a:srgbClr val="000000"/>
        </a:dk1>
        <a:lt1>
          <a:srgbClr val="FFFFFF"/>
        </a:lt1>
        <a:dk2>
          <a:srgbClr val="0F2B8E"/>
        </a:dk2>
        <a:lt2>
          <a:srgbClr val="000000"/>
        </a:lt2>
        <a:accent1>
          <a:srgbClr val="FFC71E"/>
        </a:accent1>
        <a:accent2>
          <a:srgbClr val="205A2F"/>
        </a:accent2>
        <a:accent3>
          <a:srgbClr val="FFFFFF"/>
        </a:accent3>
        <a:accent4>
          <a:srgbClr val="000000"/>
        </a:accent4>
        <a:accent5>
          <a:srgbClr val="FFE0AB"/>
        </a:accent5>
        <a:accent6>
          <a:srgbClr val="1C512A"/>
        </a:accent6>
        <a:hlink>
          <a:srgbClr val="0F2B8E"/>
        </a:hlink>
        <a:folHlink>
          <a:srgbClr val="4C14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250-2008-v1 2">
        <a:dk1>
          <a:srgbClr val="000000"/>
        </a:dk1>
        <a:lt1>
          <a:srgbClr val="FFFFFF"/>
        </a:lt1>
        <a:dk2>
          <a:srgbClr val="0F2B8E"/>
        </a:dk2>
        <a:lt2>
          <a:srgbClr val="000000"/>
        </a:lt2>
        <a:accent1>
          <a:srgbClr val="052B8E"/>
        </a:accent1>
        <a:accent2>
          <a:srgbClr val="EFB22D"/>
        </a:accent2>
        <a:accent3>
          <a:srgbClr val="FFFFFF"/>
        </a:accent3>
        <a:accent4>
          <a:srgbClr val="000000"/>
        </a:accent4>
        <a:accent5>
          <a:srgbClr val="AAACC6"/>
        </a:accent5>
        <a:accent6>
          <a:srgbClr val="D9A128"/>
        </a:accent6>
        <a:hlink>
          <a:srgbClr val="008000"/>
        </a:hlink>
        <a:folHlink>
          <a:srgbClr val="4C14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250-2008-v1 3">
        <a:dk1>
          <a:srgbClr val="000000"/>
        </a:dk1>
        <a:lt1>
          <a:srgbClr val="FFFFFF"/>
        </a:lt1>
        <a:dk2>
          <a:srgbClr val="0F2B8E"/>
        </a:dk2>
        <a:lt2>
          <a:srgbClr val="000000"/>
        </a:lt2>
        <a:accent1>
          <a:srgbClr val="052B8E"/>
        </a:accent1>
        <a:accent2>
          <a:srgbClr val="EFB22D"/>
        </a:accent2>
        <a:accent3>
          <a:srgbClr val="FFFFFF"/>
        </a:accent3>
        <a:accent4>
          <a:srgbClr val="000000"/>
        </a:accent4>
        <a:accent5>
          <a:srgbClr val="AAACC6"/>
        </a:accent5>
        <a:accent6>
          <a:srgbClr val="D9A128"/>
        </a:accent6>
        <a:hlink>
          <a:srgbClr val="4C145E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250-2008-v1 4">
        <a:dk1>
          <a:srgbClr val="000000"/>
        </a:dk1>
        <a:lt1>
          <a:srgbClr val="FFFFFF"/>
        </a:lt1>
        <a:dk2>
          <a:srgbClr val="0F2B8E"/>
        </a:dk2>
        <a:lt2>
          <a:srgbClr val="000000"/>
        </a:lt2>
        <a:accent1>
          <a:srgbClr val="052B8E"/>
        </a:accent1>
        <a:accent2>
          <a:srgbClr val="6E81BC"/>
        </a:accent2>
        <a:accent3>
          <a:srgbClr val="FFFFFF"/>
        </a:accent3>
        <a:accent4>
          <a:srgbClr val="000000"/>
        </a:accent4>
        <a:accent5>
          <a:srgbClr val="AAACC6"/>
        </a:accent5>
        <a:accent6>
          <a:srgbClr val="6374AA"/>
        </a:accent6>
        <a:hlink>
          <a:srgbClr val="D0D5E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250-2008-v1 5">
        <a:dk1>
          <a:srgbClr val="000000"/>
        </a:dk1>
        <a:lt1>
          <a:srgbClr val="FFFFFF"/>
        </a:lt1>
        <a:dk2>
          <a:srgbClr val="0F2B8E"/>
        </a:dk2>
        <a:lt2>
          <a:srgbClr val="000000"/>
        </a:lt2>
        <a:accent1>
          <a:srgbClr val="F38E29"/>
        </a:accent1>
        <a:accent2>
          <a:srgbClr val="FFC71E"/>
        </a:accent2>
        <a:accent3>
          <a:srgbClr val="FFFFFF"/>
        </a:accent3>
        <a:accent4>
          <a:srgbClr val="000000"/>
        </a:accent4>
        <a:accent5>
          <a:srgbClr val="F8C6AC"/>
        </a:accent5>
        <a:accent6>
          <a:srgbClr val="E7B41A"/>
        </a:accent6>
        <a:hlink>
          <a:srgbClr val="FFDC6D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eoneer">
  <a:themeElements>
    <a:clrScheme name="veoneer">
      <a:dk1>
        <a:srgbClr val="323232"/>
      </a:dk1>
      <a:lt1>
        <a:srgbClr val="FFFFFF"/>
      </a:lt1>
      <a:dk2>
        <a:srgbClr val="DADADA"/>
      </a:dk2>
      <a:lt2>
        <a:srgbClr val="9D9D9D"/>
      </a:lt2>
      <a:accent1>
        <a:srgbClr val="001F47"/>
      </a:accent1>
      <a:accent2>
        <a:srgbClr val="60799A"/>
      </a:accent2>
      <a:accent3>
        <a:srgbClr val="AABAD2"/>
      </a:accent3>
      <a:accent4>
        <a:srgbClr val="6BB7AF"/>
      </a:accent4>
      <a:accent5>
        <a:srgbClr val="A6D4CF"/>
      </a:accent5>
      <a:accent6>
        <a:srgbClr val="D3E7E3"/>
      </a:accent6>
      <a:hlink>
        <a:srgbClr val="60799A"/>
      </a:hlink>
      <a:folHlink>
        <a:srgbClr val="7F7F7F"/>
      </a:folHlink>
    </a:clrScheme>
    <a:fontScheme name="Veoneer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4"/>
        </a:solidFill>
        <a:ln>
          <a:noFill/>
        </a:ln>
      </a:spPr>
      <a:bodyPr rtlCol="0" anchor="ctr">
        <a:noAutofit/>
      </a:bodyPr>
      <a:lstStyle>
        <a:defPPr algn="ctr">
          <a:spcBef>
            <a:spcPts val="600"/>
          </a:spcBef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 algn="l">
          <a:spcBef>
            <a:spcPts val="600"/>
          </a:spcBef>
          <a:buClr>
            <a:schemeClr val="accent4"/>
          </a:buClr>
          <a:defRPr dirty="0" smtClean="0"/>
        </a:defPPr>
      </a:lstStyle>
    </a:txDef>
  </a:objectDefaults>
  <a:extraClrSchemeLst/>
  <a:custClrLst>
    <a:custClr name="Black">
      <a:srgbClr val="000000"/>
    </a:custClr>
    <a:custClr name="2">
      <a:srgbClr val="8F0043"/>
    </a:custClr>
    <a:custClr name="3">
      <a:srgbClr val="BC668E"/>
    </a:custClr>
    <a:custClr name="4">
      <a:srgbClr val="D8A6BD"/>
    </a:custClr>
    <a:custClr name="5">
      <a:srgbClr val="EB5A50"/>
    </a:custClr>
    <a:custClr name="6">
      <a:srgbClr val="F39C96"/>
    </a:custClr>
    <a:custClr name="7">
      <a:srgbClr val="F9CECA"/>
    </a:custClr>
    <a:custClr name="8">
      <a:srgbClr val="FFC638"/>
    </a:custClr>
    <a:custClr name="9">
      <a:srgbClr val="FFDD88"/>
    </a:custClr>
    <a:custClr name="10">
      <a:srgbClr val="FFEBB9"/>
    </a:custClr>
  </a:custClrLst>
  <a:extLst>
    <a:ext uri="{05A4C25C-085E-4340-85A3-A5531E510DB2}">
      <thm15:themeFamily xmlns:thm15="http://schemas.microsoft.com/office/thememl/2012/main" name="Presentation1" id="{499427DF-DA8D-48A4-8E58-53A48A5F698E}" vid="{2B84AC36-CC67-4516-A0B0-5C51043844ED}"/>
    </a:ext>
  </a:ext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PDS Document" ma:contentTypeID="0x010100760E40FDF4C41049BCD817CC6A59C6A30071ADE467DF24B346B74F23901B7A8F75" ma:contentTypeVersion="25" ma:contentTypeDescription="Create a new document." ma:contentTypeScope="" ma:versionID="63cc8187be1aba07c24e5e1d09b98efb">
  <xsd:schema xmlns:xsd="http://www.w3.org/2001/XMLSchema" xmlns:xs="http://www.w3.org/2001/XMLSchema" xmlns:p="http://schemas.microsoft.com/office/2006/metadata/properties" xmlns:ns2="77f8b959-5ece-436a-8b1a-0d5b77a7464e" xmlns:ns3="d12bfc99-cf9b-4e1a-a8af-98b3ec3ae927" targetNamespace="http://schemas.microsoft.com/office/2006/metadata/properties" ma:root="true" ma:fieldsID="23c7c8877e3b51b300c0acb854e778cd" ns2:_="" ns3:_="">
    <xsd:import namespace="77f8b959-5ece-436a-8b1a-0d5b77a7464e"/>
    <xsd:import namespace="d12bfc99-cf9b-4e1a-a8af-98b3ec3ae927"/>
    <xsd:element name="properties">
      <xsd:complexType>
        <xsd:sequence>
          <xsd:element name="documentManagement">
            <xsd:complexType>
              <xsd:all>
                <xsd:element ref="ns2:APDS_x0020_Scope" minOccurs="0"/>
                <xsd:element ref="ns2:APDS_x0020_Phase" minOccurs="0"/>
                <xsd:element ref="ns2:APDS_x0020_Organization" minOccurs="0"/>
                <xsd:element ref="ns2:APDS_x0020_Process_x0020_Owner" minOccurs="0"/>
                <xsd:element ref="ns3:Document_x0020_Editors" minOccurs="0"/>
                <xsd:element ref="ns3:Document_x0020_Approvers" minOccurs="0"/>
                <xsd:element ref="ns3:Update_x0020_Security" minOccurs="0"/>
                <xsd:element ref="ns3:Document_x0020_Approver" minOccurs="0"/>
                <xsd:element ref="ns3:Release_x0020_Date" minOccurs="0"/>
                <xsd:element ref="ns2:FieldName_4F8E7701_5240_46C1_B6CB_015274EEE836_" minOccurs="0"/>
                <xsd:element ref="ns3:Category" minOccurs="0"/>
                <xsd:element ref="ns3:Description0" minOccurs="0"/>
                <xsd:element ref="ns3:Audience" minOccurs="0"/>
                <xsd:element ref="ns3:I_x0020_Get_x0020_IT" minOccurs="0"/>
                <xsd:element ref="ns3:Raw_x0020_Material_x0020_Link" minOccurs="0"/>
                <xsd:element ref="ns3:Raw_x0020_Material_x0020_Comments" minOccurs="0"/>
                <xsd:element ref="ns2:APDS_x0020_Division" minOccurs="0"/>
                <xsd:element ref="ns2:Version_x0020_Changes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8b959-5ece-436a-8b1a-0d5b77a7464e" elementFormDefault="qualified">
    <xsd:import namespace="http://schemas.microsoft.com/office/2006/documentManagement/types"/>
    <xsd:import namespace="http://schemas.microsoft.com/office/infopath/2007/PartnerControls"/>
    <xsd:element name="APDS_x0020_Scope" ma:index="2" nillable="true" ma:displayName="Scope" ma:format="Dropdown" ma:internalName="APDS_x0020_Scope" ma:readOnly="false">
      <xsd:simpleType>
        <xsd:restriction base="dms:Choice">
          <xsd:enumeration value="VSPP Direct"/>
          <xsd:enumeration value="VSPP Indirect"/>
        </xsd:restriction>
      </xsd:simpleType>
    </xsd:element>
    <xsd:element name="APDS_x0020_Phase" ma:index="3" nillable="true" ma:displayName="Phase" ma:format="Dropdown" ma:internalName="APDS_x0020_Phase" ma:readOnly="false">
      <xsd:simpleType>
        <xsd:restriction base="dms:Choice">
          <xsd:enumeration value="Module 1"/>
          <xsd:enumeration value="Module 2"/>
          <xsd:enumeration value="Module 3"/>
          <xsd:enumeration value="Module 4"/>
          <xsd:enumeration value="Module 5"/>
          <xsd:enumeration value="Module 6"/>
          <xsd:enumeration value="Module 7"/>
          <xsd:enumeration value="Module 8"/>
          <xsd:enumeration value="Module 9"/>
        </xsd:restriction>
      </xsd:simpleType>
    </xsd:element>
    <xsd:element name="APDS_x0020_Organization" ma:index="4" nillable="true" ma:displayName="Product Area" ma:format="Dropdown" ma:internalName="APDS_x0020_Organization" ma:readOnly="false">
      <xsd:simpleType>
        <xsd:restriction base="dms:Choice">
          <xsd:enumeration value="Airbags"/>
          <xsd:enumeration value="Cushions"/>
          <xsd:enumeration value="Electronics"/>
          <xsd:enumeration value="Inflators"/>
          <xsd:enumeration value="Initiators"/>
          <xsd:enumeration value="Molding"/>
          <xsd:enumeration value="Pyro"/>
          <xsd:enumeration value="PPD"/>
          <xsd:enumeration value="Sales &amp; Engineering"/>
          <xsd:enumeration value="Seatbelts"/>
          <xsd:enumeration value="Steering Wheels"/>
          <xsd:enumeration value="Textiles"/>
        </xsd:restriction>
      </xsd:simpleType>
    </xsd:element>
    <xsd:element name="APDS_x0020_Process_x0020_Owner" ma:index="5" nillable="true" ma:displayName="Process Owner" ma:format="Dropdown" ma:internalName="APDS_x0020_Process_x0020_Owner" ma:readOnly="false">
      <xsd:simpleType>
        <xsd:restriction base="dms:Choice">
          <xsd:enumeration value="Engineering"/>
          <xsd:enumeration value="Industrial Engineering"/>
          <xsd:enumeration value="Operations"/>
          <xsd:enumeration value="Project"/>
          <xsd:enumeration value="Logistics"/>
          <xsd:enumeration value="Quality"/>
          <xsd:enumeration value="Sales"/>
          <xsd:enumeration value="Purchase"/>
          <xsd:enumeration value="Production"/>
          <xsd:enumeration value="Patent"/>
        </xsd:restriction>
      </xsd:simpleType>
    </xsd:element>
    <xsd:element name="FieldName_4F8E7701_5240_46C1_B6CB_015274EEE836_" ma:index="11" nillable="true" ma:displayName="Verson Comments" ma:internalName="FieldName_4F8E7701_5240_46C1_B6CB_015274EEE836_" ma:readOnly="false">
      <xsd:simpleType>
        <xsd:restriction base="dms:Note">
          <xsd:maxLength value="255"/>
        </xsd:restriction>
      </xsd:simpleType>
    </xsd:element>
    <xsd:element name="APDS_x0020_Division" ma:index="18" nillable="true" ma:displayName="APDS Division" ma:format="Dropdown" ma:internalName="APDS_x0020_Division" ma:readOnly="false">
      <xsd:simpleType>
        <xsd:restriction base="dms:Choice">
          <xsd:enumeration value="Global"/>
          <xsd:enumeration value="AAS"/>
          <xsd:enumeration value="AEU"/>
          <xsd:enumeration value="AJA"/>
          <xsd:enumeration value="ANA"/>
          <xsd:enumeration value="ASA"/>
          <xsd:enumeration value="PSE"/>
          <xsd:enumeration value="TCH"/>
          <xsd:enumeration value="TKR"/>
          <xsd:enumeration value="TND"/>
        </xsd:restriction>
      </xsd:simpleType>
    </xsd:element>
    <xsd:element name="Version_x0020_Changes" ma:index="19" nillable="true" ma:displayName="Version Changes" ma:internalName="Version_x0020_Changes" ma:readOnly="false">
      <xsd:simpleType>
        <xsd:restriction base="dms:Note">
          <xsd:maxLength value="255"/>
        </xsd:restriction>
      </xsd:simple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2bfc99-cf9b-4e1a-a8af-98b3ec3ae927" elementFormDefault="qualified">
    <xsd:import namespace="http://schemas.microsoft.com/office/2006/documentManagement/types"/>
    <xsd:import namespace="http://schemas.microsoft.com/office/infopath/2007/PartnerControls"/>
    <xsd:element name="Document_x0020_Editors" ma:index="6" nillable="true" ma:displayName="Document Editors" ma:list="UserInfo" ma:SearchPeopleOnly="false" ma:SharePointGroup="0" ma:internalName="Document_x0020_Editors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Approvers" ma:index="7" nillable="true" ma:displayName="Document Approvers" ma:list="UserInfo" ma:SearchPeopleOnly="false" ma:SharePointGroup="0" ma:internalName="Document_x0020_Approvers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pdate_x0020_Security" ma:index="8" nillable="true" ma:displayName="Update Security" ma:default="1" ma:internalName="Update_x0020_Security" ma:readOnly="false">
      <xsd:simpleType>
        <xsd:restriction base="dms:Boolean"/>
      </xsd:simpleType>
    </xsd:element>
    <xsd:element name="Document_x0020_Approver" ma:index="9" nillable="true" ma:displayName="Document Approver" ma:list="UserInfo" ma:SearchPeopleOnly="false" ma:SharePointGroup="0" ma:internalName="Document_x0020_Approv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lease_x0020_Date" ma:index="10" nillable="true" ma:displayName="Release Date" ma:format="DateOnly" ma:internalName="Release_x0020_Date" ma:readOnly="false">
      <xsd:simpleType>
        <xsd:restriction base="dms:DateTime"/>
      </xsd:simpleType>
    </xsd:element>
    <xsd:element name="Category" ma:index="12" nillable="true" ma:displayName="Category" ma:format="Dropdown" ma:internalName="Category" ma:readOnly="false">
      <xsd:simpleType>
        <xsd:restriction base="dms:Choice">
          <xsd:enumeration value="General Information"/>
          <xsd:enumeration value="Training Materials"/>
          <xsd:enumeration value="Templates"/>
        </xsd:restriction>
      </xsd:simpleType>
    </xsd:element>
    <xsd:element name="Description0" ma:index="13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Audience" ma:index="14" nillable="true" ma:displayName="Audience" ma:internalName="Audience" ma:readOnly="false">
      <xsd:simpleType>
        <xsd:restriction base="dms:Text">
          <xsd:maxLength value="255"/>
        </xsd:restriction>
      </xsd:simpleType>
    </xsd:element>
    <xsd:element name="I_x0020_Get_x0020_IT" ma:index="15" nillable="true" ma:displayName="I Get IT" ma:format="Hyperlink" ma:internalName="I_x0020_Get_x0020_IT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aw_x0020_Material_x0020_Link" ma:index="16" nillable="true" ma:displayName="Raw Material Link" ma:format="Hyperlink" ma:internalName="Raw_x0020_Material_x0020_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aw_x0020_Material_x0020_Comments" ma:index="17" nillable="true" ma:displayName="Raw Material Comments" ma:internalName="Raw_x0020_Material_x0020_Comments" ma:readOnly="false">
      <xsd:simpleType>
        <xsd:restriction base="dms:Note">
          <xsd:maxLength value="255"/>
        </xsd:restriction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S_x0020_Division xmlns="77f8b959-5ece-436a-8b1a-0d5b77a7464e" xsi:nil="true"/>
    <Version_x0020_Changes xmlns="77f8b959-5ece-436a-8b1a-0d5b77a7464e" xsi:nil="true"/>
    <APDS_x0020_Phase xmlns="77f8b959-5ece-436a-8b1a-0d5b77a7464e">Module 2</APDS_x0020_Phase>
    <APDS_x0020_Process_x0020_Owner xmlns="77f8b959-5ece-436a-8b1a-0d5b77a7464e">Purchase</APDS_x0020_Process_x0020_Owner>
    <Update_x0020_Security xmlns="d12bfc99-cf9b-4e1a-a8af-98b3ec3ae927">true</Update_x0020_Security>
    <Audience xmlns="d12bfc99-cf9b-4e1a-a8af-98b3ec3ae927" xsi:nil="true"/>
    <Category xmlns="d12bfc99-cf9b-4e1a-a8af-98b3ec3ae927">Training Materials</Category>
    <APDS_x0020_Organization xmlns="77f8b959-5ece-436a-8b1a-0d5b77a7464e" xsi:nil="true"/>
    <Description0 xmlns="d12bfc99-cf9b-4e1a-a8af-98b3ec3ae927" xsi:nil="true"/>
    <Release_x0020_Date xmlns="d12bfc99-cf9b-4e1a-a8af-98b3ec3ae927" xsi:nil="true"/>
    <Raw_x0020_Material_x0020_Link xmlns="d12bfc99-cf9b-4e1a-a8af-98b3ec3ae927">
      <Url xsi:nil="true"/>
      <Description xsi:nil="true"/>
    </Raw_x0020_Material_x0020_Link>
    <Raw_x0020_Material_x0020_Comments xmlns="d12bfc99-cf9b-4e1a-a8af-98b3ec3ae927" xsi:nil="true"/>
    <Document_x0020_Approver xmlns="d12bfc99-cf9b-4e1a-a8af-98b3ec3ae927">
      <UserInfo>
        <DisplayName/>
        <AccountId xsi:nil="true"/>
        <AccountType/>
      </UserInfo>
    </Document_x0020_Approver>
    <FieldName_4F8E7701_5240_46C1_B6CB_015274EEE836_ xmlns="77f8b959-5ece-436a-8b1a-0d5b77a7464e" xsi:nil="true"/>
    <I_x0020_Get_x0020_IT xmlns="d12bfc99-cf9b-4e1a-a8af-98b3ec3ae927">
      <Url xsi:nil="true"/>
      <Description xsi:nil="true"/>
    </I_x0020_Get_x0020_IT>
    <Document_x0020_Approvers xmlns="d12bfc99-cf9b-4e1a-a8af-98b3ec3ae927">
      <UserInfo>
        <DisplayName/>
        <AccountId xsi:nil="true"/>
        <AccountType/>
      </UserInfo>
    </Document_x0020_Approvers>
    <APDS_x0020_Scope xmlns="77f8b959-5ece-436a-8b1a-0d5b77a7464e">VSPP Direct</APDS_x0020_Scope>
    <Document_x0020_Editors xmlns="d12bfc99-cf9b-4e1a-a8af-98b3ec3ae927">
      <UserInfo>
        <DisplayName/>
        <AccountId xsi:nil="true"/>
        <AccountType/>
      </UserInfo>
    </Document_x0020_Editors>
  </documentManagement>
</p:properties>
</file>

<file path=customXml/itemProps1.xml><?xml version="1.0" encoding="utf-8"?>
<ds:datastoreItem xmlns:ds="http://schemas.openxmlformats.org/officeDocument/2006/customXml" ds:itemID="{F1C17ECA-4A8C-4828-A8DF-77682565CA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2C5B22-D43D-482B-B2FD-56902696859A}"/>
</file>

<file path=customXml/itemProps3.xml><?xml version="1.0" encoding="utf-8"?>
<ds:datastoreItem xmlns:ds="http://schemas.openxmlformats.org/officeDocument/2006/customXml" ds:itemID="{34468747-2F11-4371-872A-6E634C35514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EDE45E2E-DFFE-4E0E-B71E-D51171E3732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12bfc99-cf9b-4e1a-a8af-98b3ec3ae92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77f8b959-5ece-436a-8b1a-0d5b77a7464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Pages>36</Pages>
  <Words>1141</Words>
  <Application>Microsoft Office PowerPoint</Application>
  <PresentationFormat>A4 Paper (210x297 mm)</PresentationFormat>
  <Paragraphs>172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Barlow</vt:lpstr>
      <vt:lpstr>Barlow SemiBold</vt:lpstr>
      <vt:lpstr>Calibri</vt:lpstr>
      <vt:lpstr>Times New Roman</vt:lpstr>
      <vt:lpstr>Wingdings</vt:lpstr>
      <vt:lpstr>5_AS250-2008-v1</vt:lpstr>
      <vt:lpstr>Benutzerdefiniertes Design</vt:lpstr>
      <vt:lpstr>1_AS250-2008-v1</vt:lpstr>
      <vt:lpstr>Veoneer</vt:lpstr>
      <vt:lpstr>Supplier Cost Breakdown Training</vt:lpstr>
      <vt:lpstr>CBD - Overview</vt:lpstr>
      <vt:lpstr>CBD – Main Page</vt:lpstr>
      <vt:lpstr>Header</vt:lpstr>
      <vt:lpstr>Raw Material - inputs</vt:lpstr>
      <vt:lpstr>Raw Material - calculation</vt:lpstr>
      <vt:lpstr>Purchased Parts &amp; Material Overhead</vt:lpstr>
      <vt:lpstr>Production Processes - inputs</vt:lpstr>
      <vt:lpstr>Production Processes – Machine Hourly Rate (MHR)</vt:lpstr>
      <vt:lpstr>Production Processes - calculation</vt:lpstr>
      <vt:lpstr>Production Overhead</vt:lpstr>
      <vt:lpstr>Sales General &amp; Admin Overhead</vt:lpstr>
      <vt:lpstr>Other Costs &amp; Profit</vt:lpstr>
      <vt:lpstr>Packaging</vt:lpstr>
      <vt:lpstr>Logistics</vt:lpstr>
      <vt:lpstr>Investments &amp; Tooling (Customer paid)</vt:lpstr>
      <vt:lpstr>Additional Information</vt:lpstr>
      <vt:lpstr>Productivity &amp; Commercial terms</vt:lpstr>
      <vt:lpstr>Summary Sheet</vt:lpstr>
      <vt:lpstr>Summary Sheet  -  Additional Information</vt:lpstr>
      <vt:lpstr>Explanations</vt:lpstr>
    </vt:vector>
  </TitlesOfParts>
  <Company>Veoneer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VSPP 2.4</dc:title>
  <dc:creator>arnaud.soret@veoneer.com</dc:creator>
  <cp:lastModifiedBy>Arnaud Soret</cp:lastModifiedBy>
  <cp:revision>717</cp:revision>
  <cp:lastPrinted>2012-06-13T11:37:36Z</cp:lastPrinted>
  <dcterms:created xsi:type="dcterms:W3CDTF">2004-02-02T14:34:20Z</dcterms:created>
  <dcterms:modified xsi:type="dcterms:W3CDTF">2020-03-24T10:43:39Z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tandard name">
    <vt:lpwstr>AS57</vt:lpwstr>
  </property>
  <property fmtid="{D5CDD505-2E9C-101B-9397-08002B2CF9AE}" pid="3" name="_dlc_DocId">
    <vt:lpwstr>TNJS3ARP225Y-39-42</vt:lpwstr>
  </property>
  <property fmtid="{D5CDD505-2E9C-101B-9397-08002B2CF9AE}" pid="4" name="_dlc_DocIdItemGuid">
    <vt:lpwstr>25b5bca8-741f-4eca-b6c3-8ea154120459</vt:lpwstr>
  </property>
  <property fmtid="{D5CDD505-2E9C-101B-9397-08002B2CF9AE}" pid="5" name="_dlc_DocIdUrl">
    <vt:lpwstr>http://alvapps.alv.autoliv.int/sites/alvaspp/_layouts/15/DocIdRedir.aspx?ID=TNJS3ARP225Y-39-42, TNJS3ARP225Y-39-42</vt:lpwstr>
  </property>
  <property fmtid="{D5CDD505-2E9C-101B-9397-08002B2CF9AE}" pid="6" name="APDS Phase">
    <vt:lpwstr>Module 2</vt:lpwstr>
  </property>
  <property fmtid="{D5CDD505-2E9C-101B-9397-08002B2CF9AE}" pid="7" name="APDS Process Owner">
    <vt:lpwstr>Purchase</vt:lpwstr>
  </property>
  <property fmtid="{D5CDD505-2E9C-101B-9397-08002B2CF9AE}" pid="8" name="Update Security">
    <vt:lpwstr>1</vt:lpwstr>
  </property>
  <property fmtid="{D5CDD505-2E9C-101B-9397-08002B2CF9AE}" pid="9" name="FieldName_4F8E7701_5240_46C1_B6CB_015274EEE836_">
    <vt:lpwstr/>
  </property>
  <property fmtid="{D5CDD505-2E9C-101B-9397-08002B2CF9AE}" pid="10" name="Category">
    <vt:lpwstr>Training Materials</vt:lpwstr>
  </property>
  <property fmtid="{D5CDD505-2E9C-101B-9397-08002B2CF9AE}" pid="11" name="APDS Organization">
    <vt:lpwstr/>
  </property>
  <property fmtid="{D5CDD505-2E9C-101B-9397-08002B2CF9AE}" pid="12" name="APDS Scope">
    <vt:lpwstr>VSPP Direct</vt:lpwstr>
  </property>
  <property fmtid="{D5CDD505-2E9C-101B-9397-08002B2CF9AE}" pid="13" name="Document Editors">
    <vt:lpwstr/>
  </property>
  <property fmtid="{D5CDD505-2E9C-101B-9397-08002B2CF9AE}" pid="14" name="Audience">
    <vt:lpwstr/>
  </property>
  <property fmtid="{D5CDD505-2E9C-101B-9397-08002B2CF9AE}" pid="15" name="URL">
    <vt:lpwstr/>
  </property>
  <property fmtid="{D5CDD505-2E9C-101B-9397-08002B2CF9AE}" pid="16" name="Description0">
    <vt:lpwstr/>
  </property>
  <property fmtid="{D5CDD505-2E9C-101B-9397-08002B2CF9AE}" pid="17" name="I Get IT">
    <vt:lpwstr/>
  </property>
  <property fmtid="{D5CDD505-2E9C-101B-9397-08002B2CF9AE}" pid="18" name="Raw Material Link">
    <vt:lpwstr/>
  </property>
  <property fmtid="{D5CDD505-2E9C-101B-9397-08002B2CF9AE}" pid="19" name="Raw Material Comments">
    <vt:lpwstr/>
  </property>
  <property fmtid="{D5CDD505-2E9C-101B-9397-08002B2CF9AE}" pid="20" name="APDS Division">
    <vt:lpwstr/>
  </property>
  <property fmtid="{D5CDD505-2E9C-101B-9397-08002B2CF9AE}" pid="21" name="Version Changes">
    <vt:lpwstr/>
  </property>
  <property fmtid="{D5CDD505-2E9C-101B-9397-08002B2CF9AE}" pid="22" name="Document Approvers">
    <vt:lpwstr/>
  </property>
  <property fmtid="{D5CDD505-2E9C-101B-9397-08002B2CF9AE}" pid="23" name="Release Date">
    <vt:lpwstr/>
  </property>
  <property fmtid="{D5CDD505-2E9C-101B-9397-08002B2CF9AE}" pid="24" name="Document Approver">
    <vt:lpwstr/>
  </property>
  <property fmtid="{D5CDD505-2E9C-101B-9397-08002B2CF9AE}" pid="25" name="ContentTypeId">
    <vt:lpwstr>0x010100760E40FDF4C41049BCD817CC6A59C6A30071ADE467DF24B346B74F23901B7A8F75</vt:lpwstr>
  </property>
</Properties>
</file>