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5" r:id="rId4"/>
  </p:sldMasterIdLst>
  <p:notesMasterIdLst>
    <p:notesMasterId r:id="rId16"/>
  </p:notesMasterIdLst>
  <p:handoutMasterIdLst>
    <p:handoutMasterId r:id="rId17"/>
  </p:handoutMasterIdLst>
  <p:sldIdLst>
    <p:sldId id="258" r:id="rId5"/>
    <p:sldId id="260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62" r:id="rId15"/>
  </p:sldIdLst>
  <p:sldSz cx="12192000" cy="6858000"/>
  <p:notesSz cx="6858000" cy="9144000"/>
  <p:custDataLst>
    <p:tags r:id="rId18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DB3"/>
    <a:srgbClr val="99FFCC"/>
    <a:srgbClr val="00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B21724-1A08-4E3C-867D-1373666F1E49}" v="3" dt="2020-03-31T05:47:50.190"/>
  </p1510:revLst>
</p1510:revInfo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88924" autoAdjust="0"/>
  </p:normalViewPr>
  <p:slideViewPr>
    <p:cSldViewPr showGuides="1">
      <p:cViewPr varScale="1">
        <p:scale>
          <a:sx n="72" d="100"/>
          <a:sy n="72" d="100"/>
        </p:scale>
        <p:origin x="840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3" d="100"/>
          <a:sy n="93" d="100"/>
        </p:scale>
        <p:origin x="3624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169D944-B235-4A18-8468-F72DA30269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54C7A2D-010D-46B7-BC21-84345EF1C4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0C988-F826-4199-93E0-990979D07241}" type="datetimeFigureOut">
              <a:rPr lang="en-US" sz="1050" smtClean="0"/>
              <a:t>3/31/2020</a:t>
            </a:fld>
            <a:endParaRPr lang="en-US" sz="105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4E0068-B04C-477B-ABD0-1DD282EA9C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414DEEC-7294-4A17-A757-7D77754751D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042132" y="8685213"/>
            <a:ext cx="831225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07427-D988-4710-9E92-F0F4D82A7875}" type="slidenum">
              <a:rPr lang="en-US" sz="1050" smtClean="0"/>
              <a:t>‹#›</a:t>
            </a:fld>
            <a:endParaRPr lang="en-US" sz="1050"/>
          </a:p>
        </p:txBody>
      </p:sp>
      <p:grpSp>
        <p:nvGrpSpPr>
          <p:cNvPr id="6" name="Grupp 5">
            <a:extLst>
              <a:ext uri="{FF2B5EF4-FFF2-40B4-BE49-F238E27FC236}">
                <a16:creationId xmlns:a16="http://schemas.microsoft.com/office/drawing/2014/main" id="{940B98E9-B740-4576-821F-8CC166C9A0D4}"/>
              </a:ext>
            </a:extLst>
          </p:cNvPr>
          <p:cNvGrpSpPr/>
          <p:nvPr/>
        </p:nvGrpSpPr>
        <p:grpSpPr>
          <a:xfrm>
            <a:off x="5599329" y="8774141"/>
            <a:ext cx="943519" cy="132639"/>
            <a:chOff x="10052051" y="6354763"/>
            <a:chExt cx="1592262" cy="223838"/>
          </a:xfrm>
          <a:solidFill>
            <a:schemeClr val="accent1"/>
          </a:solidFill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92D5BF00-27A4-4E58-8D4D-8B2B679691A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36CFA0EA-43B2-4DFE-98B3-A17A44434EC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63F48698-E339-4250-BF70-2E5F74DA8B1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1C594200-4E66-410C-9C38-6C3D7574153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C00BFE9B-59D7-4D7B-91E3-C3EBA7E7F1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F394DAC2-B718-4020-ACA1-77492710F51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729A2910-C579-491F-A664-D864FCD3CF6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03573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/>
            </a:lvl1pPr>
          </a:lstStyle>
          <a:p>
            <a:fld id="{8E02222F-50E1-4509-B887-94F5B68096E1}" type="datetimeFigureOut">
              <a:rPr lang="sv-SE" smtClean="0"/>
              <a:pPr/>
              <a:t>2020-03-31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021583" y="8685213"/>
            <a:ext cx="738759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/>
            </a:lvl1pPr>
          </a:lstStyle>
          <a:p>
            <a:fld id="{A65F7381-3F52-47E1-AECF-CE0731E8E104}" type="slidenum">
              <a:rPr lang="sv-SE" smtClean="0"/>
              <a:pPr/>
              <a:t>‹#›</a:t>
            </a:fld>
            <a:endParaRPr lang="sv-SE"/>
          </a:p>
        </p:txBody>
      </p:sp>
      <p:grpSp>
        <p:nvGrpSpPr>
          <p:cNvPr id="8" name="Grupp 7">
            <a:extLst>
              <a:ext uri="{FF2B5EF4-FFF2-40B4-BE49-F238E27FC236}">
                <a16:creationId xmlns:a16="http://schemas.microsoft.com/office/drawing/2014/main" id="{90E01E7E-1F03-4FE8-90AA-F84AD63C0B62}"/>
              </a:ext>
            </a:extLst>
          </p:cNvPr>
          <p:cNvGrpSpPr/>
          <p:nvPr/>
        </p:nvGrpSpPr>
        <p:grpSpPr>
          <a:xfrm>
            <a:off x="5599329" y="8774141"/>
            <a:ext cx="943519" cy="132639"/>
            <a:chOff x="10052051" y="6354763"/>
            <a:chExt cx="1592262" cy="223838"/>
          </a:xfrm>
          <a:solidFill>
            <a:schemeClr val="accent1"/>
          </a:solidFill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6A58F15F-A7E3-47DE-BEAB-A4476B0683C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C9E4AC6C-C984-4B64-9031-15ED8DC8F13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04443661-978B-47CF-AC9B-F61AA82B9A9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64CABAFB-F3C9-433D-9246-4883CCBB302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497A2E06-2631-4CC3-A486-F077448CF71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E0E8ADC2-E280-415F-AFF6-FF70E83EDC7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32836AF2-711E-487E-A6FE-592C33FF876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47242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F7381-3F52-47E1-AECF-CE0731E8E104}" type="slidenum">
              <a:rPr lang="sv-SE" smtClean="0"/>
              <a:pPr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1286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1">
    <p:bg bwMode="gray"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>
            <a:extLst>
              <a:ext uri="{FF2B5EF4-FFF2-40B4-BE49-F238E27FC236}">
                <a16:creationId xmlns:a16="http://schemas.microsoft.com/office/drawing/2014/main" id="{D3129C41-1ACD-4F45-A117-8CF52CAE4966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altLang="zh-CN" noProof="0"/>
              <a:t>Click to edit Master title style</a:t>
            </a:r>
            <a:endParaRPr lang="en-US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accent1"/>
                </a:solidFill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 dirty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3" name="Group 4">
            <a:extLst>
              <a:ext uri="{FF2B5EF4-FFF2-40B4-BE49-F238E27FC236}">
                <a16:creationId xmlns:a16="http://schemas.microsoft.com/office/drawing/2014/main" id="{6B9113C7-5AFF-4490-8CE9-7AF3E281A26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AA1BF84F-7041-4DE5-8112-C4B3F6CAD1EE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2F625D7C-25BD-49D1-A032-420226C3085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6DC3652A-54D6-41CD-85EB-41C032A6D99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D42685B0-1672-4DB5-A7FA-FA4317E2A2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6CEF522C-ACE7-4BC6-91D5-72B224082A3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1970EC70-B7E7-444B-BA88-60111334FFB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EEAF1189-91AA-434F-9819-108829F9F04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8AD5463D-0AF8-4EC1-92FE-A880DE469E5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8FD004-19C6-46B6-B10E-F7BFE0E42C0B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31BDC1E-BD7B-4419-BA90-B903A2B16EF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D53240DD-6793-49A4-9A43-8F9B43D33AB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22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761-9F90-44C5-A09D-E078A60EB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30727-5084-4410-A89B-8296C4B392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2060575"/>
            <a:ext cx="5184775" cy="3781424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7ADE6-52D9-4FFF-829E-FA1B6017B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362" y="2060575"/>
            <a:ext cx="5184775" cy="3781424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53E45-BC83-4E83-AA5C-71E87A89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96CD1-9D5F-4AF5-9AAE-0AEFFA97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0D919-8C88-47A0-B5D0-CB5313E5C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31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613">
          <p15:clr>
            <a:srgbClr val="FBAE40"/>
          </p15:clr>
        </p15:guide>
        <p15:guide id="2" pos="4067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761-9F90-44C5-A09D-E078A60EB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30727-5084-4410-A89B-8296C4B392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2060574"/>
            <a:ext cx="5184775" cy="3997325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87ADE6-52D9-4FFF-829E-FA1B6017B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6362" y="2060574"/>
            <a:ext cx="5184775" cy="3997325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53E45-BC83-4E83-AA5C-71E87A89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96CD1-9D5F-4AF5-9AAE-0AEFFA973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40D919-8C88-47A0-B5D0-CB5313E5C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6116E6F9-8B2D-4FF6-9FA5-37F94D646C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1628775"/>
            <a:ext cx="11090275" cy="292388"/>
          </a:xfrm>
        </p:spPr>
        <p:txBody>
          <a:bodyPr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64408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613">
          <p15:clr>
            <a:srgbClr val="FBAE40"/>
          </p15:clr>
        </p15:guide>
        <p15:guide id="2" pos="4067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4" y="1196975"/>
            <a:ext cx="11090274" cy="443198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864" y="1897845"/>
            <a:ext cx="5184774" cy="444500"/>
          </a:xfrm>
        </p:spPr>
        <p:txBody>
          <a:bodyPr anchor="b"/>
          <a:lstStyle>
            <a:lvl1pPr marL="0" indent="0">
              <a:buNone/>
              <a:defRPr sz="20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864" y="2541721"/>
            <a:ext cx="5184774" cy="3516179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6362" y="1897845"/>
            <a:ext cx="5184775" cy="444500"/>
          </a:xfrm>
        </p:spPr>
        <p:txBody>
          <a:bodyPr anchor="b"/>
          <a:lstStyle>
            <a:lvl1pPr marL="0" indent="0">
              <a:buNone/>
              <a:defRPr sz="20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6362" y="2541721"/>
            <a:ext cx="5184775" cy="3516179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212946D6-9E88-40BE-AF80-752A60FBF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3F6BEE4-311E-4CA9-AA87-9505E6665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CCE08D14-4332-4965-90F2-8E9F3E54E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704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1" pos="3613" userDrawn="1">
          <p15:clr>
            <a:srgbClr val="FBAE40"/>
          </p15:clr>
        </p15:guide>
        <p15:guide id="12" pos="4067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B549B-9FD9-4741-8279-63337817A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F058AE-5EFD-4A4E-9E70-67AA8C8AA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1637CF-B6B2-4B95-811E-10CF9AB1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D2F44-E6DD-4175-9D4C-76BB42A5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78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B549B-9FD9-4741-8279-63337817A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F058AE-5EFD-4A4E-9E70-67AA8C8AA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1637CF-B6B2-4B95-811E-10CF9AB15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D2F44-E6DD-4175-9D4C-76BB42A51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latshållare för text 7">
            <a:extLst>
              <a:ext uri="{FF2B5EF4-FFF2-40B4-BE49-F238E27FC236}">
                <a16:creationId xmlns:a16="http://schemas.microsoft.com/office/drawing/2014/main" id="{E964F732-D2E5-44DC-8757-BD839AFB7BB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1628775"/>
            <a:ext cx="11090275" cy="292388"/>
          </a:xfrm>
        </p:spPr>
        <p:txBody>
          <a:bodyPr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981099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A1F6DF-E3E9-4B16-A020-57094DB70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7D0436-E61A-4EFA-A670-0F86E3AE2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58D0BA-7E79-4D5D-AA32-66564AF53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701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575"/>
            <a:ext cx="6769099" cy="3997325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latshållare för bild 7">
            <a:extLst>
              <a:ext uri="{FF2B5EF4-FFF2-40B4-BE49-F238E27FC236}">
                <a16:creationId xmlns:a16="http://schemas.microsoft.com/office/drawing/2014/main" id="{1DE6B28D-263F-4A0F-A779-AC2915668E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896226" y="1268414"/>
            <a:ext cx="3744912" cy="4789486"/>
          </a:xfrm>
          <a:noFill/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altLang="zh-CN"/>
              <a:t>Click icon to add picture</a:t>
            </a:r>
            <a:endParaRPr lang="en-US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45A75E4-FD84-47DA-BB49-967A4676CC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0864" y="1628775"/>
            <a:ext cx="6769100" cy="292388"/>
          </a:xfrm>
        </p:spPr>
        <p:txBody>
          <a:bodyPr wrap="square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ECC6BD74-F2F2-4918-98B7-E3BDC0CB6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196975"/>
            <a:ext cx="6769099" cy="443198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69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4974">
          <p15:clr>
            <a:srgbClr val="FBAE40"/>
          </p15:clr>
        </p15:guide>
        <p15:guide id="2" pos="461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575"/>
            <a:ext cx="5005386" cy="3997325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latshållare för bild 7">
            <a:extLst>
              <a:ext uri="{FF2B5EF4-FFF2-40B4-BE49-F238E27FC236}">
                <a16:creationId xmlns:a16="http://schemas.microsoft.com/office/drawing/2014/main" id="{1DE6B28D-263F-4A0F-A779-AC2915668E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5999" y="2060574"/>
            <a:ext cx="5545139" cy="3997326"/>
          </a:xfrm>
          <a:noFill/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altLang="zh-CN"/>
              <a:t>Click icon to add picture</a:t>
            </a:r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8678D9E3-3321-4738-BDBC-346CF7A2072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0863" y="1628775"/>
            <a:ext cx="11090275" cy="292388"/>
          </a:xfrm>
        </p:spPr>
        <p:txBody>
          <a:bodyPr wrap="square"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A7B53CDC-52EC-4ABA-A538-E85C9951D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196975"/>
            <a:ext cx="11090274" cy="443198"/>
          </a:xfrm>
        </p:spPr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36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350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hoto Fu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D8965ED0-5BA5-4867-9D18-CAFFA732CE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728663"/>
            <a:ext cx="12192000" cy="5832685"/>
          </a:xfrm>
        </p:spPr>
        <p:txBody>
          <a:bodyPr tIns="255600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 altLang="zh-CN"/>
              <a:t>Click icon to add picture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F1452-B224-45A1-85FB-719E34D6B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7D1FC2-2E85-4DAD-8CE9-A44355CF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82FFC-73EB-4F79-99C6-1930B415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72726A9D-952D-4BC8-A36B-E6325236C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525484"/>
            <a:ext cx="11090274" cy="553998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altLang="zh-CN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698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d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 dirty="0"/>
          </a:p>
        </p:txBody>
      </p:sp>
      <p:sp>
        <p:nvSpPr>
          <p:cNvPr id="21" name="Frihandsfigur: Form 15">
            <a:extLst>
              <a:ext uri="{FF2B5EF4-FFF2-40B4-BE49-F238E27FC236}">
                <a16:creationId xmlns:a16="http://schemas.microsoft.com/office/drawing/2014/main" id="{C6054EB1-6E35-4193-95BF-E7F4DFB67847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solidFill>
            <a:schemeClr val="accent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020898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dirty="0"/>
              <a:t>Click to add closing phrase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3229748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Click to add closing phrase</a:t>
            </a:r>
          </a:p>
        </p:txBody>
      </p:sp>
      <p:grpSp>
        <p:nvGrpSpPr>
          <p:cNvPr id="22" name="Group 4">
            <a:extLst>
              <a:ext uri="{FF2B5EF4-FFF2-40B4-BE49-F238E27FC236}">
                <a16:creationId xmlns:a16="http://schemas.microsoft.com/office/drawing/2014/main" id="{565D1EAD-EB7E-4B8E-9959-90403642910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4" name="AutoShape 3">
              <a:extLst>
                <a:ext uri="{FF2B5EF4-FFF2-40B4-BE49-F238E27FC236}">
                  <a16:creationId xmlns:a16="http://schemas.microsoft.com/office/drawing/2014/main" id="{75298E7B-C594-4DDC-BBB4-0EA92FD12E7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E6E275C0-4614-48D7-A803-A053A5993CD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B43B6D6D-C42F-465C-8ED5-A6E7C4EBB8B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32F4BCB1-B46E-407A-9599-1DE1D4110C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598C792E-67F4-473B-BFAF-4DE94CF5CEF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A23AF8F5-EC32-4447-B772-EA2BB44CE1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81E0084E-CB6A-4610-AFE1-B41E84F0657F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12">
              <a:extLst>
                <a:ext uri="{FF2B5EF4-FFF2-40B4-BE49-F238E27FC236}">
                  <a16:creationId xmlns:a16="http://schemas.microsoft.com/office/drawing/2014/main" id="{0A221073-DDCB-48BF-BD29-9974D34BB611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182E47CC-254C-41EF-A3FE-EC34B7B1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232D215-34B1-4BCC-A9B4-9321CFF21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437B83A-4C07-4C63-85DD-621071248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451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2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altLang="zh-CN" noProof="0"/>
              <a:t>Click to edit Master title style</a:t>
            </a:r>
            <a:endParaRPr lang="en-US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bg1"/>
                </a:solidFill>
                <a:latin typeface="+mj-lt"/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0" name="Group 4">
            <a:extLst>
              <a:ext uri="{FF2B5EF4-FFF2-40B4-BE49-F238E27FC236}">
                <a16:creationId xmlns:a16="http://schemas.microsoft.com/office/drawing/2014/main" id="{7504202C-3D37-41B1-A35C-298D1080C9B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5" name="AutoShape 3">
              <a:extLst>
                <a:ext uri="{FF2B5EF4-FFF2-40B4-BE49-F238E27FC236}">
                  <a16:creationId xmlns:a16="http://schemas.microsoft.com/office/drawing/2014/main" id="{968C4B4F-7E3E-4DCA-8FD2-149635B3CE5A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77197D01-165D-418F-8C88-60BDB0F36AD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7" name="Freeform 7">
              <a:extLst>
                <a:ext uri="{FF2B5EF4-FFF2-40B4-BE49-F238E27FC236}">
                  <a16:creationId xmlns:a16="http://schemas.microsoft.com/office/drawing/2014/main" id="{82D5EAA0-3B4C-44F2-A49A-4E6C7C352BA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EF593979-9CB2-4C0D-BBAD-F62774E167E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9">
              <a:extLst>
                <a:ext uri="{FF2B5EF4-FFF2-40B4-BE49-F238E27FC236}">
                  <a16:creationId xmlns:a16="http://schemas.microsoft.com/office/drawing/2014/main" id="{070BEC5D-925F-44F8-A961-4DF2ECD83CC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10">
              <a:extLst>
                <a:ext uri="{FF2B5EF4-FFF2-40B4-BE49-F238E27FC236}">
                  <a16:creationId xmlns:a16="http://schemas.microsoft.com/office/drawing/2014/main" id="{170F3EC5-9D37-44B2-A56B-C9FFF7E5FA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11">
              <a:extLst>
                <a:ext uri="{FF2B5EF4-FFF2-40B4-BE49-F238E27FC236}">
                  <a16:creationId xmlns:a16="http://schemas.microsoft.com/office/drawing/2014/main" id="{2F424640-F30B-48F3-9263-A4502ADA313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12">
              <a:extLst>
                <a:ext uri="{FF2B5EF4-FFF2-40B4-BE49-F238E27FC236}">
                  <a16:creationId xmlns:a16="http://schemas.microsoft.com/office/drawing/2014/main" id="{485C79C4-3CAA-45D0-8C35-CFC406285CF6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68EF3F-B8CE-48F0-951C-AEE64C725803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6A66C7D-B3B0-4D56-A84E-1B301E205C2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909BDBC-E2C3-4DDE-B6AC-72AFFC6AAE8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987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8254E-760F-46D3-A66A-FF103AF4F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93FEB1-28A8-43DC-8CFE-6508DD84F1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F2BC-EE51-488D-B7B5-7DBAB407E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533A5-04BF-45DB-B07E-3A17993D3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A612D-2E11-4653-9FD6-19BAE0D87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127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DD3EFA-53A8-4493-9E7C-79FB77973B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268413"/>
            <a:ext cx="2628900" cy="4789487"/>
          </a:xfrm>
        </p:spPr>
        <p:txBody>
          <a:bodyPr vert="eaVert"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468A70-91EB-438C-9C08-389DAF83F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50863" y="1268413"/>
            <a:ext cx="8021637" cy="4789487"/>
          </a:xfrm>
        </p:spPr>
        <p:txBody>
          <a:bodyPr vert="eaVert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0BC9C-FEA3-4301-9970-0627BAF2C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4D984-B50F-44A7-8BAA-E95633AA0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5AEDF-A405-454D-9CAE-7014FE198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8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3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altLang="zh-CN" noProof="0"/>
              <a:t>Click to edit Master title style</a:t>
            </a:r>
            <a:endParaRPr lang="en-US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bg1"/>
                </a:solidFill>
                <a:latin typeface="+mn-lt"/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6" name="Group 4">
            <a:extLst>
              <a:ext uri="{FF2B5EF4-FFF2-40B4-BE49-F238E27FC236}">
                <a16:creationId xmlns:a16="http://schemas.microsoft.com/office/drawing/2014/main" id="{7C62954C-88E3-4E4D-B9FD-B7661860E9C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7" name="AutoShape 3">
              <a:extLst>
                <a:ext uri="{FF2B5EF4-FFF2-40B4-BE49-F238E27FC236}">
                  <a16:creationId xmlns:a16="http://schemas.microsoft.com/office/drawing/2014/main" id="{AA84D414-2A50-4C3E-94F0-111672F2DBE5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E14CF157-97FC-4768-9A33-DB8CF5F876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7">
              <a:extLst>
                <a:ext uri="{FF2B5EF4-FFF2-40B4-BE49-F238E27FC236}">
                  <a16:creationId xmlns:a16="http://schemas.microsoft.com/office/drawing/2014/main" id="{D5B98D65-1ABF-481F-A75E-04CC8D3A47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8">
              <a:extLst>
                <a:ext uri="{FF2B5EF4-FFF2-40B4-BE49-F238E27FC236}">
                  <a16:creationId xmlns:a16="http://schemas.microsoft.com/office/drawing/2014/main" id="{39565706-EA65-4499-9C63-4987397CA53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9">
              <a:extLst>
                <a:ext uri="{FF2B5EF4-FFF2-40B4-BE49-F238E27FC236}">
                  <a16:creationId xmlns:a16="http://schemas.microsoft.com/office/drawing/2014/main" id="{07EE7011-CB5E-4946-9879-897643C5737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10">
              <a:extLst>
                <a:ext uri="{FF2B5EF4-FFF2-40B4-BE49-F238E27FC236}">
                  <a16:creationId xmlns:a16="http://schemas.microsoft.com/office/drawing/2014/main" id="{14FF3FDC-1D0F-4DD8-9CAA-9F1F894AC3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4009415C-1F3A-4A22-AF4D-223EBF3329E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4" name="Freeform 12">
              <a:extLst>
                <a:ext uri="{FF2B5EF4-FFF2-40B4-BE49-F238E27FC236}">
                  <a16:creationId xmlns:a16="http://schemas.microsoft.com/office/drawing/2014/main" id="{37E15B85-4D4D-42ED-BFA4-E5A9F1625FE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C1F83F-76FA-4728-9870-AF430D95D9B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7204503-3D55-4DF0-A410-DD0B87CE66E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AD8002C-AEE9-4859-A0C5-5FED69A3CD3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87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4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6E86B296-B120-45FE-AD57-313943C4C229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16" name="Frihandsfigur: Form 15">
            <a:extLst>
              <a:ext uri="{FF2B5EF4-FFF2-40B4-BE49-F238E27FC236}">
                <a16:creationId xmlns:a16="http://schemas.microsoft.com/office/drawing/2014/main" id="{62F50D0A-60F2-40F2-8DE1-B9EB89D14D95}"/>
              </a:ext>
            </a:extLst>
          </p:cNvPr>
          <p:cNvSpPr/>
          <p:nvPr/>
        </p:nvSpPr>
        <p:spPr bwMode="gray">
          <a:xfrm>
            <a:off x="6584540" y="39367"/>
            <a:ext cx="5607461" cy="6818633"/>
          </a:xfrm>
          <a:custGeom>
            <a:avLst/>
            <a:gdLst>
              <a:gd name="connsiteX0" fmla="*/ 5607461 w 5607461"/>
              <a:gd name="connsiteY0" fmla="*/ 0 h 6823406"/>
              <a:gd name="connsiteX1" fmla="*/ 5607461 w 5607461"/>
              <a:gd name="connsiteY1" fmla="*/ 2148943 h 6823406"/>
              <a:gd name="connsiteX2" fmla="*/ 3731769 w 5607461"/>
              <a:gd name="connsiteY2" fmla="*/ 3891773 h 6823406"/>
              <a:gd name="connsiteX3" fmla="*/ 2446775 w 5607461"/>
              <a:gd name="connsiteY3" fmla="*/ 6823406 h 6823406"/>
              <a:gd name="connsiteX4" fmla="*/ 0 w 5607461"/>
              <a:gd name="connsiteY4" fmla="*/ 6823406 h 6823406"/>
              <a:gd name="connsiteX5" fmla="*/ 1402783 w 5607461"/>
              <a:gd name="connsiteY5" fmla="*/ 3399404 h 6823406"/>
              <a:gd name="connsiteX6" fmla="*/ 5424834 w 5607461"/>
              <a:gd name="connsiteY6" fmla="*/ 6758 h 682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7461" h="6823406">
                <a:moveTo>
                  <a:pt x="5607461" y="0"/>
                </a:moveTo>
                <a:lnTo>
                  <a:pt x="5607461" y="2148943"/>
                </a:lnTo>
                <a:cubicBezTo>
                  <a:pt x="5029123" y="2307855"/>
                  <a:pt x="4208507" y="2795014"/>
                  <a:pt x="3731769" y="3891773"/>
                </a:cubicBezTo>
                <a:lnTo>
                  <a:pt x="2446775" y="6823406"/>
                </a:lnTo>
                <a:lnTo>
                  <a:pt x="0" y="6823406"/>
                </a:lnTo>
                <a:lnTo>
                  <a:pt x="1402783" y="3399404"/>
                </a:lnTo>
                <a:cubicBezTo>
                  <a:pt x="1937812" y="2006312"/>
                  <a:pt x="3470340" y="136474"/>
                  <a:pt x="5424834" y="6758"/>
                </a:cubicBezTo>
                <a:close/>
              </a:path>
            </a:pathLst>
          </a:custGeom>
          <a:blipFill>
            <a:blip r:embed="rId2"/>
            <a:stretch>
              <a:fillRect/>
            </a:stretch>
          </a:blip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2EEEB-850B-4416-957A-219B7EE0B7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0783" y="1493678"/>
            <a:ext cx="6057367" cy="1477328"/>
          </a:xfrm>
        </p:spPr>
        <p:txBody>
          <a:bodyPr anchor="b" anchorCtr="0"/>
          <a:lstStyle>
            <a:lvl1pPr algn="l">
              <a:lnSpc>
                <a:spcPct val="80000"/>
              </a:lnSpc>
              <a:defRPr sz="6000" b="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altLang="zh-CN" noProof="0"/>
              <a:t>Click to edit Master title style</a:t>
            </a:r>
            <a:endParaRPr lang="en-US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18FD7F-4EA1-4807-971F-4BD8BE59FC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0783" y="5130536"/>
            <a:ext cx="5853757" cy="643253"/>
          </a:xfrm>
        </p:spPr>
        <p:txBody>
          <a:bodyPr wrap="square" lIns="36000" anchor="b" anchorCtr="0">
            <a:noAutofit/>
          </a:bodyPr>
          <a:lstStyle>
            <a:lvl1pPr marL="0" indent="0" algn="l">
              <a:buNone/>
              <a:defRPr sz="2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add name</a:t>
            </a:r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4A8A44-F748-4EBB-BFD0-76208B708E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0783" y="2989401"/>
            <a:ext cx="6057367" cy="1200150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6000">
                <a:solidFill>
                  <a:schemeClr val="bg1"/>
                </a:solidFill>
                <a:latin typeface="+mn-lt"/>
              </a:defRPr>
            </a:lvl1pPr>
            <a:lvl2pPr marL="207963" indent="0">
              <a:buNone/>
              <a:defRPr/>
            </a:lvl2pPr>
          </a:lstStyle>
          <a:p>
            <a:pPr lvl="0"/>
            <a:r>
              <a:rPr lang="en-US" noProof="0"/>
              <a:t>Click to add title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A4304F54-7126-4BDE-A50A-D0728C07237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0783" y="5818100"/>
            <a:ext cx="5853757" cy="419100"/>
          </a:xfrm>
        </p:spPr>
        <p:txBody>
          <a:bodyPr lIns="39600" rIns="0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207963" indent="0">
              <a:buNone/>
              <a:defRPr/>
            </a:lvl2pPr>
            <a:lvl3pPr marL="436562" indent="0">
              <a:buNone/>
              <a:defRPr/>
            </a:lvl3pPr>
            <a:lvl4pPr marL="0" indent="0">
              <a:buFont typeface="Arial" panose="020B0604020202020204" pitchFamily="34" charset="0"/>
              <a:buNone/>
              <a:defRPr/>
            </a:lvl4pPr>
            <a:lvl5pPr marL="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en-US" noProof="0"/>
              <a:t>Click to add  job title</a:t>
            </a:r>
          </a:p>
        </p:txBody>
      </p:sp>
      <p:grpSp>
        <p:nvGrpSpPr>
          <p:cNvPr id="26" name="Group 4">
            <a:extLst>
              <a:ext uri="{FF2B5EF4-FFF2-40B4-BE49-F238E27FC236}">
                <a16:creationId xmlns:a16="http://schemas.microsoft.com/office/drawing/2014/main" id="{1891DD04-546D-4846-AC63-BBA584E2AAC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56177" y="5596744"/>
            <a:ext cx="3759573" cy="531812"/>
            <a:chOff x="4934" y="3638"/>
            <a:chExt cx="2446" cy="346"/>
          </a:xfrm>
        </p:grpSpPr>
        <p:sp>
          <p:nvSpPr>
            <p:cNvPr id="27" name="AutoShape 3">
              <a:extLst>
                <a:ext uri="{FF2B5EF4-FFF2-40B4-BE49-F238E27FC236}">
                  <a16:creationId xmlns:a16="http://schemas.microsoft.com/office/drawing/2014/main" id="{ECC5D20D-8D3C-4DAE-8DCE-724C2583365F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4934" y="3638"/>
              <a:ext cx="2446" cy="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9874156E-BA7C-4585-9840-CAD5E2F2A5F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67" y="3641"/>
              <a:ext cx="346" cy="339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29" name="Freeform 7">
              <a:extLst>
                <a:ext uri="{FF2B5EF4-FFF2-40B4-BE49-F238E27FC236}">
                  <a16:creationId xmlns:a16="http://schemas.microsoft.com/office/drawing/2014/main" id="{5941857F-39C5-402C-A69F-72D4C39231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91" y="3641"/>
              <a:ext cx="346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0" name="Freeform 8">
              <a:extLst>
                <a:ext uri="{FF2B5EF4-FFF2-40B4-BE49-F238E27FC236}">
                  <a16:creationId xmlns:a16="http://schemas.microsoft.com/office/drawing/2014/main" id="{A13008E1-0248-44D8-86BE-198D0E0EEC4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40" y="3641"/>
              <a:ext cx="351" cy="339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1" name="Freeform 9">
              <a:extLst>
                <a:ext uri="{FF2B5EF4-FFF2-40B4-BE49-F238E27FC236}">
                  <a16:creationId xmlns:a16="http://schemas.microsoft.com/office/drawing/2014/main" id="{093C44CA-FDF2-4A93-B337-F204996D5E4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3" y="3641"/>
              <a:ext cx="347" cy="339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2" name="Freeform 10">
              <a:extLst>
                <a:ext uri="{FF2B5EF4-FFF2-40B4-BE49-F238E27FC236}">
                  <a16:creationId xmlns:a16="http://schemas.microsoft.com/office/drawing/2014/main" id="{EB726D71-2B78-488A-A266-92FDABE8DB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3649"/>
              <a:ext cx="341" cy="323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DA9E46A2-4A21-405A-B137-A7DDF8BA8B8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9" y="3641"/>
              <a:ext cx="323" cy="329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  <p:sp>
          <p:nvSpPr>
            <p:cNvPr id="34" name="Freeform 12">
              <a:extLst>
                <a:ext uri="{FF2B5EF4-FFF2-40B4-BE49-F238E27FC236}">
                  <a16:creationId xmlns:a16="http://schemas.microsoft.com/office/drawing/2014/main" id="{4414A5AB-E5DE-4C8B-B011-B4AB3052019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46" y="3641"/>
              <a:ext cx="196" cy="329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v-SE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CA124D-81C6-491E-8928-7A62C2F98FF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9E109D8-2540-4E0D-A159-97223F4C0BA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3B067F8-20F2-41A6-A742-2F60E6EDDCC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928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B774C-A1A4-4EF8-B2F8-B07136D1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848"/>
            <a:ext cx="11090274" cy="3997052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49E9B7-F121-4725-A71A-281B45D1B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B05409-220E-4AEA-874E-9F9B75A35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6786B-67DA-4E52-ABCC-5AC8657EB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89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B774C-A1A4-4EF8-B2F8-B07136D13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C1703-EF53-4715-8E41-BDA2F1BF6B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2060848"/>
            <a:ext cx="11090274" cy="3997052"/>
          </a:xfrm>
        </p:spPr>
        <p:txBody>
          <a:bodyPr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2032898D-DBA5-4872-96E1-24994EE372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1628775"/>
            <a:ext cx="11090275" cy="292388"/>
          </a:xfrm>
        </p:spPr>
        <p:txBody>
          <a:bodyPr>
            <a:spAutoFit/>
          </a:bodyPr>
          <a:lstStyle>
            <a:lvl1pPr marL="0" indent="0">
              <a:buNone/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201593-57F4-4F93-A574-C2DEBB93DAB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63EBC9F-FF99-40B6-9397-B9686241843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70AF97A-121A-4AF0-8E84-1686C73340B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47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1">
    <p:bg bwMode="gray"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3580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/>
            </a:lvl1pPr>
          </a:lstStyle>
          <a:p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072430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857406" y="703900"/>
            <a:ext cx="2246763" cy="315847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105206E-31D0-4C84-A1D6-E0491F3D1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88947BA-D4E2-418E-A2E4-119B7D2A3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8A3C779-6E89-495A-A066-D1F404C9A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707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2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3580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>
                <a:latin typeface="+mn-lt"/>
              </a:defRPr>
            </a:lvl1pPr>
          </a:lstStyle>
          <a:p>
            <a:pPr lvl="0"/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072430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857406" y="703900"/>
            <a:ext cx="2246763" cy="315847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41FFD-2DE9-4D35-84B1-46006E10D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06A202-68D8-44FC-B0DD-3D61AA527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D7B7370-E20D-4EA7-81A1-D44A8ACFA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552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3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4DA1ABC-D99E-4C3F-BC15-45449B6B8D0F}"/>
              </a:ext>
            </a:extLst>
          </p:cNvPr>
          <p:cNvSpPr/>
          <p:nvPr/>
        </p:nvSpPr>
        <p:spPr bwMode="gray">
          <a:xfrm>
            <a:off x="0" y="0"/>
            <a:ext cx="12192000" cy="659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E87A58-09C9-4878-940A-B55D0C4841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863580"/>
            <a:ext cx="6079938" cy="1181862"/>
          </a:xfrm>
        </p:spPr>
        <p:txBody>
          <a:bodyPr anchor="b"/>
          <a:lstStyle>
            <a:lvl1pPr>
              <a:lnSpc>
                <a:spcPct val="80000"/>
              </a:lnSpc>
              <a:defRPr sz="4800">
                <a:solidFill>
                  <a:schemeClr val="accent4"/>
                </a:solidFill>
                <a:latin typeface="+mj-lt"/>
              </a:defRPr>
            </a:lvl1pPr>
          </a:lstStyle>
          <a:p>
            <a:r>
              <a:rPr lang="en-US" noProof="0"/>
              <a:t>Click to add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7E8F1-D73C-4A82-A7B5-D01F8F17FE2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072430"/>
            <a:ext cx="6079938" cy="150018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480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add section title</a:t>
            </a:r>
          </a:p>
        </p:txBody>
      </p:sp>
      <p:grpSp>
        <p:nvGrpSpPr>
          <p:cNvPr id="11" name="Grupp 10">
            <a:extLst>
              <a:ext uri="{FF2B5EF4-FFF2-40B4-BE49-F238E27FC236}">
                <a16:creationId xmlns:a16="http://schemas.microsoft.com/office/drawing/2014/main" id="{95E7449C-8113-4657-B39C-4E137DE6650D}"/>
              </a:ext>
            </a:extLst>
          </p:cNvPr>
          <p:cNvGrpSpPr/>
          <p:nvPr/>
        </p:nvGrpSpPr>
        <p:grpSpPr>
          <a:xfrm>
            <a:off x="857406" y="703900"/>
            <a:ext cx="2246763" cy="315847"/>
            <a:chOff x="10052051" y="6354763"/>
            <a:chExt cx="1592262" cy="223838"/>
          </a:xfrm>
          <a:solidFill>
            <a:srgbClr val="FFFFFF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9B65D6E4-A198-4C78-A468-3C2637CBED5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A40D5EB-8AF8-46A3-93BB-04482737AE2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F2315EFA-6877-46B5-993B-D35CAD6A84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4BF0079-2C0D-4D96-9A9D-A1221C11C8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81C6B412-800D-417B-90AD-19E4D7D0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D33DEA02-EF2D-44FF-B591-83D608C7FDFB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BF977AE3-4383-4587-9F5C-4C4A7FFBA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6EB9E836-07E7-44BC-BDDB-F556025CF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4F0EE0D-16AE-4BB6-BA6C-984F21A23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B57A166-9AEB-4B2B-963C-DD495AF6E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567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2D7EF77-A727-4568-B5DC-A34A9CEE0670}"/>
              </a:ext>
            </a:extLst>
          </p:cNvPr>
          <p:cNvSpPr/>
          <p:nvPr/>
        </p:nvSpPr>
        <p:spPr bwMode="gray">
          <a:xfrm>
            <a:off x="0" y="6597650"/>
            <a:ext cx="12192000" cy="260350"/>
          </a:xfrm>
          <a:prstGeom prst="rect">
            <a:avLst/>
          </a:prstGeom>
          <a:solidFill>
            <a:srgbClr val="FFFFFF">
              <a:alpha val="74902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ts val="600"/>
              </a:spcBef>
            </a:pPr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7758EB-B969-4E8E-A6DB-53FBBB64F412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550864" y="1196975"/>
            <a:ext cx="11090274" cy="4431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93E4A6-D057-4E55-817D-EA89E61F8D29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550864" y="2060848"/>
            <a:ext cx="11090274" cy="39970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092E87-2268-41FC-8B5C-7F2F29FA1C0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550863" y="6665884"/>
            <a:ext cx="432811" cy="123111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l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5CA7F-36FA-4091-AE31-3B4A6E5715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1631949" y="6665884"/>
            <a:ext cx="2519363" cy="123111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l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Veoneer Supplier Development Program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838CD-8504-4557-B793-9202730D80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203296" y="6665884"/>
            <a:ext cx="144270" cy="123111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ctr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07CEE681-EA8A-4B77-829B-1539858EA4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Rektangel 14">
            <a:extLst>
              <a:ext uri="{FF2B5EF4-FFF2-40B4-BE49-F238E27FC236}">
                <a16:creationId xmlns:a16="http://schemas.microsoft.com/office/drawing/2014/main" id="{AE2D0A8D-9006-4B1F-9ADC-3F6E830F3901}"/>
              </a:ext>
            </a:extLst>
          </p:cNvPr>
          <p:cNvSpPr/>
          <p:nvPr/>
        </p:nvSpPr>
        <p:spPr>
          <a:xfrm>
            <a:off x="0" y="0"/>
            <a:ext cx="12192000" cy="69214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v-SE" sz="2000" dirty="0">
                <a:solidFill>
                  <a:schemeClr val="bg1"/>
                </a:solidFill>
              </a:rPr>
              <a:t>       </a:t>
            </a:r>
          </a:p>
        </p:txBody>
      </p:sp>
      <p:grpSp>
        <p:nvGrpSpPr>
          <p:cNvPr id="32" name="Grupp 31">
            <a:extLst>
              <a:ext uri="{FF2B5EF4-FFF2-40B4-BE49-F238E27FC236}">
                <a16:creationId xmlns:a16="http://schemas.microsoft.com/office/drawing/2014/main" id="{FDC86FD3-2347-4335-8E2A-220A3E5ABAF7}"/>
              </a:ext>
            </a:extLst>
          </p:cNvPr>
          <p:cNvGrpSpPr>
            <a:grpSpLocks noChangeAspect="1"/>
          </p:cNvGrpSpPr>
          <p:nvPr/>
        </p:nvGrpSpPr>
        <p:grpSpPr>
          <a:xfrm>
            <a:off x="517409" y="265590"/>
            <a:ext cx="1592262" cy="223838"/>
            <a:chOff x="10052051" y="6354763"/>
            <a:chExt cx="1592262" cy="223838"/>
          </a:xfrm>
          <a:solidFill>
            <a:srgbClr val="001F47"/>
          </a:solidFill>
        </p:grpSpPr>
        <p:sp>
          <p:nvSpPr>
            <p:cNvPr id="34" name="Freeform 6">
              <a:extLst>
                <a:ext uri="{FF2B5EF4-FFF2-40B4-BE49-F238E27FC236}">
                  <a16:creationId xmlns:a16="http://schemas.microsoft.com/office/drawing/2014/main" id="{3FD0AFC6-F30C-4B2D-9CAC-3898F718AD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263313" y="6354763"/>
              <a:ext cx="230188" cy="223838"/>
            </a:xfrm>
            <a:custGeom>
              <a:avLst/>
              <a:gdLst>
                <a:gd name="T0" fmla="*/ 3656 w 5108"/>
                <a:gd name="T1" fmla="*/ 2021 h 4983"/>
                <a:gd name="T2" fmla="*/ 1395 w 5108"/>
                <a:gd name="T3" fmla="*/ 2021 h 4983"/>
                <a:gd name="T4" fmla="*/ 1406 w 5108"/>
                <a:gd name="T5" fmla="*/ 1978 h 4983"/>
                <a:gd name="T6" fmla="*/ 2562 w 5108"/>
                <a:gd name="T7" fmla="*/ 1110 h 4983"/>
                <a:gd name="T8" fmla="*/ 3648 w 5108"/>
                <a:gd name="T9" fmla="*/ 1980 h 4983"/>
                <a:gd name="T10" fmla="*/ 3656 w 5108"/>
                <a:gd name="T11" fmla="*/ 2021 h 4983"/>
                <a:gd name="T12" fmla="*/ 2562 w 5108"/>
                <a:gd name="T13" fmla="*/ 0 h 4983"/>
                <a:gd name="T14" fmla="*/ 0 w 5108"/>
                <a:gd name="T15" fmla="*/ 2491 h 4983"/>
                <a:gd name="T16" fmla="*/ 732 w 5108"/>
                <a:gd name="T17" fmla="*/ 4277 h 4983"/>
                <a:gd name="T18" fmla="*/ 2702 w 5108"/>
                <a:gd name="T19" fmla="*/ 4983 h 4983"/>
                <a:gd name="T20" fmla="*/ 4717 w 5108"/>
                <a:gd name="T21" fmla="*/ 4218 h 4983"/>
                <a:gd name="T22" fmla="*/ 3921 w 5108"/>
                <a:gd name="T23" fmla="*/ 3422 h 4983"/>
                <a:gd name="T24" fmla="*/ 2674 w 5108"/>
                <a:gd name="T25" fmla="*/ 3873 h 4983"/>
                <a:gd name="T26" fmla="*/ 1392 w 5108"/>
                <a:gd name="T27" fmla="*/ 2977 h 4983"/>
                <a:gd name="T28" fmla="*/ 1381 w 5108"/>
                <a:gd name="T29" fmla="*/ 2934 h 4983"/>
                <a:gd name="T30" fmla="*/ 5056 w 5108"/>
                <a:gd name="T31" fmla="*/ 2934 h 4983"/>
                <a:gd name="T32" fmla="*/ 4358 w 5108"/>
                <a:gd name="T33" fmla="*/ 731 h 4983"/>
                <a:gd name="T34" fmla="*/ 2562 w 5108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8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50" y="1418"/>
                    <a:pt x="1960" y="1110"/>
                    <a:pt x="2562" y="1110"/>
                  </a:cubicBezTo>
                  <a:cubicBezTo>
                    <a:pt x="3142" y="1110"/>
                    <a:pt x="3538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2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2" y="4277"/>
                  </a:cubicBezTo>
                  <a:cubicBezTo>
                    <a:pt x="1221" y="4739"/>
                    <a:pt x="1902" y="4983"/>
                    <a:pt x="2702" y="4983"/>
                  </a:cubicBezTo>
                  <a:cubicBezTo>
                    <a:pt x="3562" y="4983"/>
                    <a:pt x="4221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8" y="3873"/>
                    <a:pt x="2674" y="3873"/>
                  </a:cubicBezTo>
                  <a:cubicBezTo>
                    <a:pt x="1990" y="3873"/>
                    <a:pt x="1546" y="3563"/>
                    <a:pt x="1392" y="2977"/>
                  </a:cubicBezTo>
                  <a:lnTo>
                    <a:pt x="1381" y="2934"/>
                  </a:lnTo>
                  <a:lnTo>
                    <a:pt x="5056" y="2934"/>
                  </a:lnTo>
                  <a:cubicBezTo>
                    <a:pt x="5108" y="2050"/>
                    <a:pt x="4860" y="1269"/>
                    <a:pt x="4358" y="731"/>
                  </a:cubicBezTo>
                  <a:cubicBezTo>
                    <a:pt x="3911" y="253"/>
                    <a:pt x="3290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5" name="Freeform 7">
              <a:extLst>
                <a:ext uri="{FF2B5EF4-FFF2-40B4-BE49-F238E27FC236}">
                  <a16:creationId xmlns:a16="http://schemas.microsoft.com/office/drawing/2014/main" id="{BCDD94C1-CE64-4FA7-AA48-675741C17A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14076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1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1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6 w 5107"/>
                <a:gd name="T21" fmla="*/ 4218 h 4983"/>
                <a:gd name="T22" fmla="*/ 3920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1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1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1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59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6" y="4218"/>
                  </a:cubicBezTo>
                  <a:lnTo>
                    <a:pt x="3920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6" name="Freeform 8">
              <a:extLst>
                <a:ext uri="{FF2B5EF4-FFF2-40B4-BE49-F238E27FC236}">
                  <a16:creationId xmlns:a16="http://schemas.microsoft.com/office/drawing/2014/main" id="{AC210E19-FEA0-458A-8BB3-3D050C8DD83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517188" y="6354763"/>
              <a:ext cx="233363" cy="223838"/>
            </a:xfrm>
            <a:custGeom>
              <a:avLst/>
              <a:gdLst>
                <a:gd name="T0" fmla="*/ 2589 w 5179"/>
                <a:gd name="T1" fmla="*/ 3859 h 4983"/>
                <a:gd name="T2" fmla="*/ 1376 w 5179"/>
                <a:gd name="T3" fmla="*/ 2491 h 4983"/>
                <a:gd name="T4" fmla="*/ 2589 w 5179"/>
                <a:gd name="T5" fmla="*/ 1124 h 4983"/>
                <a:gd name="T6" fmla="*/ 3802 w 5179"/>
                <a:gd name="T7" fmla="*/ 2491 h 4983"/>
                <a:gd name="T8" fmla="*/ 2589 w 5179"/>
                <a:gd name="T9" fmla="*/ 3859 h 4983"/>
                <a:gd name="T10" fmla="*/ 2589 w 5179"/>
                <a:gd name="T11" fmla="*/ 0 h 4983"/>
                <a:gd name="T12" fmla="*/ 0 w 5179"/>
                <a:gd name="T13" fmla="*/ 2491 h 4983"/>
                <a:gd name="T14" fmla="*/ 2589 w 5179"/>
                <a:gd name="T15" fmla="*/ 4983 h 4983"/>
                <a:gd name="T16" fmla="*/ 5179 w 5179"/>
                <a:gd name="T17" fmla="*/ 2491 h 4983"/>
                <a:gd name="T18" fmla="*/ 2589 w 5179"/>
                <a:gd name="T19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79" h="4983">
                  <a:moveTo>
                    <a:pt x="2589" y="3859"/>
                  </a:moveTo>
                  <a:cubicBezTo>
                    <a:pt x="1864" y="3859"/>
                    <a:pt x="1376" y="3309"/>
                    <a:pt x="1376" y="2491"/>
                  </a:cubicBezTo>
                  <a:cubicBezTo>
                    <a:pt x="1376" y="1674"/>
                    <a:pt x="1864" y="1124"/>
                    <a:pt x="2589" y="1124"/>
                  </a:cubicBezTo>
                  <a:cubicBezTo>
                    <a:pt x="3315" y="1124"/>
                    <a:pt x="3802" y="1674"/>
                    <a:pt x="3802" y="2491"/>
                  </a:cubicBezTo>
                  <a:cubicBezTo>
                    <a:pt x="3802" y="3309"/>
                    <a:pt x="3315" y="3859"/>
                    <a:pt x="2589" y="3859"/>
                  </a:cubicBezTo>
                  <a:close/>
                  <a:moveTo>
                    <a:pt x="2589" y="0"/>
                  </a:moveTo>
                  <a:cubicBezTo>
                    <a:pt x="1113" y="0"/>
                    <a:pt x="0" y="1071"/>
                    <a:pt x="0" y="2491"/>
                  </a:cubicBezTo>
                  <a:cubicBezTo>
                    <a:pt x="0" y="3912"/>
                    <a:pt x="1113" y="4983"/>
                    <a:pt x="2589" y="4983"/>
                  </a:cubicBezTo>
                  <a:cubicBezTo>
                    <a:pt x="4066" y="4983"/>
                    <a:pt x="5179" y="3912"/>
                    <a:pt x="5179" y="2491"/>
                  </a:cubicBezTo>
                  <a:cubicBezTo>
                    <a:pt x="5179" y="1071"/>
                    <a:pt x="4066" y="0"/>
                    <a:pt x="258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7" name="Freeform 9">
              <a:extLst>
                <a:ext uri="{FF2B5EF4-FFF2-40B4-BE49-F238E27FC236}">
                  <a16:creationId xmlns:a16="http://schemas.microsoft.com/office/drawing/2014/main" id="{84354C6F-8977-45E8-ACEB-3609AA3CAD3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267951" y="6354763"/>
              <a:ext cx="230188" cy="223838"/>
            </a:xfrm>
            <a:custGeom>
              <a:avLst/>
              <a:gdLst>
                <a:gd name="T0" fmla="*/ 3656 w 5107"/>
                <a:gd name="T1" fmla="*/ 2021 h 4983"/>
                <a:gd name="T2" fmla="*/ 1395 w 5107"/>
                <a:gd name="T3" fmla="*/ 2021 h 4983"/>
                <a:gd name="T4" fmla="*/ 1406 w 5107"/>
                <a:gd name="T5" fmla="*/ 1978 h 4983"/>
                <a:gd name="T6" fmla="*/ 2562 w 5107"/>
                <a:gd name="T7" fmla="*/ 1110 h 4983"/>
                <a:gd name="T8" fmla="*/ 3648 w 5107"/>
                <a:gd name="T9" fmla="*/ 1980 h 4983"/>
                <a:gd name="T10" fmla="*/ 3656 w 5107"/>
                <a:gd name="T11" fmla="*/ 2021 h 4983"/>
                <a:gd name="T12" fmla="*/ 2562 w 5107"/>
                <a:gd name="T13" fmla="*/ 0 h 4983"/>
                <a:gd name="T14" fmla="*/ 0 w 5107"/>
                <a:gd name="T15" fmla="*/ 2491 h 4983"/>
                <a:gd name="T16" fmla="*/ 731 w 5107"/>
                <a:gd name="T17" fmla="*/ 4277 h 4983"/>
                <a:gd name="T18" fmla="*/ 2702 w 5107"/>
                <a:gd name="T19" fmla="*/ 4983 h 4983"/>
                <a:gd name="T20" fmla="*/ 4717 w 5107"/>
                <a:gd name="T21" fmla="*/ 4218 h 4983"/>
                <a:gd name="T22" fmla="*/ 3921 w 5107"/>
                <a:gd name="T23" fmla="*/ 3422 h 4983"/>
                <a:gd name="T24" fmla="*/ 2674 w 5107"/>
                <a:gd name="T25" fmla="*/ 3873 h 4983"/>
                <a:gd name="T26" fmla="*/ 1392 w 5107"/>
                <a:gd name="T27" fmla="*/ 2977 h 4983"/>
                <a:gd name="T28" fmla="*/ 1380 w 5107"/>
                <a:gd name="T29" fmla="*/ 2934 h 4983"/>
                <a:gd name="T30" fmla="*/ 5055 w 5107"/>
                <a:gd name="T31" fmla="*/ 2934 h 4983"/>
                <a:gd name="T32" fmla="*/ 4357 w 5107"/>
                <a:gd name="T33" fmla="*/ 731 h 4983"/>
                <a:gd name="T34" fmla="*/ 2562 w 5107"/>
                <a:gd name="T35" fmla="*/ 0 h 4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107" h="4983">
                  <a:moveTo>
                    <a:pt x="3656" y="2021"/>
                  </a:moveTo>
                  <a:lnTo>
                    <a:pt x="1395" y="2021"/>
                  </a:lnTo>
                  <a:lnTo>
                    <a:pt x="1406" y="1978"/>
                  </a:lnTo>
                  <a:cubicBezTo>
                    <a:pt x="1549" y="1418"/>
                    <a:pt x="1960" y="1110"/>
                    <a:pt x="2562" y="1110"/>
                  </a:cubicBezTo>
                  <a:cubicBezTo>
                    <a:pt x="3141" y="1110"/>
                    <a:pt x="3537" y="1427"/>
                    <a:pt x="3648" y="1980"/>
                  </a:cubicBezTo>
                  <a:lnTo>
                    <a:pt x="3656" y="2021"/>
                  </a:lnTo>
                  <a:close/>
                  <a:moveTo>
                    <a:pt x="2562" y="0"/>
                  </a:moveTo>
                  <a:cubicBezTo>
                    <a:pt x="1101" y="0"/>
                    <a:pt x="0" y="1071"/>
                    <a:pt x="0" y="2491"/>
                  </a:cubicBezTo>
                  <a:cubicBezTo>
                    <a:pt x="0" y="3197"/>
                    <a:pt x="260" y="3831"/>
                    <a:pt x="731" y="4277"/>
                  </a:cubicBezTo>
                  <a:cubicBezTo>
                    <a:pt x="1220" y="4739"/>
                    <a:pt x="1902" y="4983"/>
                    <a:pt x="2702" y="4983"/>
                  </a:cubicBezTo>
                  <a:cubicBezTo>
                    <a:pt x="3561" y="4983"/>
                    <a:pt x="4220" y="4733"/>
                    <a:pt x="4717" y="4218"/>
                  </a:cubicBezTo>
                  <a:lnTo>
                    <a:pt x="3921" y="3422"/>
                  </a:lnTo>
                  <a:cubicBezTo>
                    <a:pt x="3649" y="3647"/>
                    <a:pt x="3287" y="3873"/>
                    <a:pt x="2674" y="3873"/>
                  </a:cubicBezTo>
                  <a:cubicBezTo>
                    <a:pt x="1989" y="3873"/>
                    <a:pt x="1546" y="3563"/>
                    <a:pt x="1392" y="2977"/>
                  </a:cubicBezTo>
                  <a:lnTo>
                    <a:pt x="1380" y="2934"/>
                  </a:lnTo>
                  <a:lnTo>
                    <a:pt x="5055" y="2934"/>
                  </a:lnTo>
                  <a:cubicBezTo>
                    <a:pt x="5107" y="2050"/>
                    <a:pt x="4860" y="1269"/>
                    <a:pt x="4357" y="731"/>
                  </a:cubicBezTo>
                  <a:cubicBezTo>
                    <a:pt x="3910" y="253"/>
                    <a:pt x="3289" y="0"/>
                    <a:pt x="256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8" name="Freeform 10">
              <a:extLst>
                <a:ext uri="{FF2B5EF4-FFF2-40B4-BE49-F238E27FC236}">
                  <a16:creationId xmlns:a16="http://schemas.microsoft.com/office/drawing/2014/main" id="{04F61A00-D14A-4B1E-AA2F-A4238E6AD66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52051" y="6361113"/>
              <a:ext cx="225425" cy="212725"/>
            </a:xfrm>
            <a:custGeom>
              <a:avLst/>
              <a:gdLst>
                <a:gd name="T0" fmla="*/ 0 w 5036"/>
                <a:gd name="T1" fmla="*/ 0 h 4739"/>
                <a:gd name="T2" fmla="*/ 2565 w 5036"/>
                <a:gd name="T3" fmla="*/ 4739 h 4739"/>
                <a:gd name="T4" fmla="*/ 5036 w 5036"/>
                <a:gd name="T5" fmla="*/ 0 h 4739"/>
                <a:gd name="T6" fmla="*/ 3734 w 5036"/>
                <a:gd name="T7" fmla="*/ 0 h 4739"/>
                <a:gd name="T8" fmla="*/ 2622 w 5036"/>
                <a:gd name="T9" fmla="*/ 2337 h 4739"/>
                <a:gd name="T10" fmla="*/ 1468 w 5036"/>
                <a:gd name="T11" fmla="*/ 0 h 4739"/>
                <a:gd name="T12" fmla="*/ 0 w 5036"/>
                <a:gd name="T13" fmla="*/ 0 h 47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036" h="4739">
                  <a:moveTo>
                    <a:pt x="0" y="0"/>
                  </a:moveTo>
                  <a:lnTo>
                    <a:pt x="2565" y="4739"/>
                  </a:lnTo>
                  <a:lnTo>
                    <a:pt x="5036" y="0"/>
                  </a:lnTo>
                  <a:lnTo>
                    <a:pt x="3734" y="0"/>
                  </a:lnTo>
                  <a:lnTo>
                    <a:pt x="2622" y="2337"/>
                  </a:lnTo>
                  <a:lnTo>
                    <a:pt x="146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39" name="Freeform 11">
              <a:extLst>
                <a:ext uri="{FF2B5EF4-FFF2-40B4-BE49-F238E27FC236}">
                  <a16:creationId xmlns:a16="http://schemas.microsoft.com/office/drawing/2014/main" id="{641D061A-9FAC-4A2B-8CAF-9CF42D8C5F7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75951" y="6354763"/>
              <a:ext cx="212725" cy="217488"/>
            </a:xfrm>
            <a:custGeom>
              <a:avLst/>
              <a:gdLst>
                <a:gd name="T0" fmla="*/ 3516 w 4768"/>
                <a:gd name="T1" fmla="*/ 4831 h 4831"/>
                <a:gd name="T2" fmla="*/ 4767 w 4768"/>
                <a:gd name="T3" fmla="*/ 4831 h 4831"/>
                <a:gd name="T4" fmla="*/ 4768 w 4768"/>
                <a:gd name="T5" fmla="*/ 2315 h 4831"/>
                <a:gd name="T6" fmla="*/ 2384 w 4768"/>
                <a:gd name="T7" fmla="*/ 0 h 4831"/>
                <a:gd name="T8" fmla="*/ 0 w 4768"/>
                <a:gd name="T9" fmla="*/ 2315 h 4831"/>
                <a:gd name="T10" fmla="*/ 0 w 4768"/>
                <a:gd name="T11" fmla="*/ 4831 h 4831"/>
                <a:gd name="T12" fmla="*/ 1247 w 4768"/>
                <a:gd name="T13" fmla="*/ 4831 h 4831"/>
                <a:gd name="T14" fmla="*/ 1247 w 4768"/>
                <a:gd name="T15" fmla="*/ 2298 h 4831"/>
                <a:gd name="T16" fmla="*/ 2381 w 4768"/>
                <a:gd name="T17" fmla="*/ 1147 h 4831"/>
                <a:gd name="T18" fmla="*/ 2439 w 4768"/>
                <a:gd name="T19" fmla="*/ 1149 h 4831"/>
                <a:gd name="T20" fmla="*/ 3516 w 4768"/>
                <a:gd name="T21" fmla="*/ 2297 h 4831"/>
                <a:gd name="T22" fmla="*/ 3516 w 4768"/>
                <a:gd name="T23" fmla="*/ 4831 h 4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68" h="4831">
                  <a:moveTo>
                    <a:pt x="3516" y="4831"/>
                  </a:moveTo>
                  <a:lnTo>
                    <a:pt x="4767" y="4831"/>
                  </a:lnTo>
                  <a:lnTo>
                    <a:pt x="4768" y="2315"/>
                  </a:lnTo>
                  <a:cubicBezTo>
                    <a:pt x="4768" y="1060"/>
                    <a:pt x="3677" y="0"/>
                    <a:pt x="2384" y="0"/>
                  </a:cubicBezTo>
                  <a:cubicBezTo>
                    <a:pt x="1092" y="0"/>
                    <a:pt x="0" y="1060"/>
                    <a:pt x="0" y="2315"/>
                  </a:cubicBezTo>
                  <a:lnTo>
                    <a:pt x="0" y="4831"/>
                  </a:lnTo>
                  <a:lnTo>
                    <a:pt x="1247" y="4831"/>
                  </a:lnTo>
                  <a:lnTo>
                    <a:pt x="1247" y="2298"/>
                  </a:lnTo>
                  <a:cubicBezTo>
                    <a:pt x="1259" y="1674"/>
                    <a:pt x="1779" y="1147"/>
                    <a:pt x="2381" y="1147"/>
                  </a:cubicBezTo>
                  <a:cubicBezTo>
                    <a:pt x="2392" y="1147"/>
                    <a:pt x="2428" y="1149"/>
                    <a:pt x="2439" y="1149"/>
                  </a:cubicBezTo>
                  <a:cubicBezTo>
                    <a:pt x="3022" y="1186"/>
                    <a:pt x="3505" y="1701"/>
                    <a:pt x="3516" y="2297"/>
                  </a:cubicBezTo>
                  <a:lnTo>
                    <a:pt x="3516" y="483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  <p:sp>
          <p:nvSpPr>
            <p:cNvPr id="40" name="Freeform 12">
              <a:extLst>
                <a:ext uri="{FF2B5EF4-FFF2-40B4-BE49-F238E27FC236}">
                  <a16:creationId xmlns:a16="http://schemas.microsoft.com/office/drawing/2014/main" id="{7A32660A-3992-4EC4-8AA5-32DFEF0AD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14138" y="6354763"/>
              <a:ext cx="130175" cy="217488"/>
            </a:xfrm>
            <a:custGeom>
              <a:avLst/>
              <a:gdLst>
                <a:gd name="T0" fmla="*/ 0 w 2885"/>
                <a:gd name="T1" fmla="*/ 4833 h 4833"/>
                <a:gd name="T2" fmla="*/ 1247 w 2885"/>
                <a:gd name="T3" fmla="*/ 4833 h 4833"/>
                <a:gd name="T4" fmla="*/ 1247 w 2885"/>
                <a:gd name="T5" fmla="*/ 2317 h 4833"/>
                <a:gd name="T6" fmla="*/ 2456 w 2885"/>
                <a:gd name="T7" fmla="*/ 1116 h 4833"/>
                <a:gd name="T8" fmla="*/ 2462 w 2885"/>
                <a:gd name="T9" fmla="*/ 1115 h 4833"/>
                <a:gd name="T10" fmla="*/ 2473 w 2885"/>
                <a:gd name="T11" fmla="*/ 1115 h 4833"/>
                <a:gd name="T12" fmla="*/ 2885 w 2885"/>
                <a:gd name="T13" fmla="*/ 1115 h 4833"/>
                <a:gd name="T14" fmla="*/ 2885 w 2885"/>
                <a:gd name="T15" fmla="*/ 0 h 4833"/>
                <a:gd name="T16" fmla="*/ 2318 w 2885"/>
                <a:gd name="T17" fmla="*/ 2 h 4833"/>
                <a:gd name="T18" fmla="*/ 0 w 2885"/>
                <a:gd name="T19" fmla="*/ 2317 h 4833"/>
                <a:gd name="T20" fmla="*/ 0 w 2885"/>
                <a:gd name="T21" fmla="*/ 4833 h 4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85" h="4833">
                  <a:moveTo>
                    <a:pt x="0" y="4833"/>
                  </a:moveTo>
                  <a:lnTo>
                    <a:pt x="1247" y="4833"/>
                  </a:lnTo>
                  <a:lnTo>
                    <a:pt x="1247" y="2317"/>
                  </a:lnTo>
                  <a:cubicBezTo>
                    <a:pt x="1255" y="1659"/>
                    <a:pt x="1797" y="1120"/>
                    <a:pt x="2456" y="1116"/>
                  </a:cubicBezTo>
                  <a:lnTo>
                    <a:pt x="2462" y="1115"/>
                  </a:lnTo>
                  <a:cubicBezTo>
                    <a:pt x="2466" y="1115"/>
                    <a:pt x="2469" y="1115"/>
                    <a:pt x="2473" y="1115"/>
                  </a:cubicBezTo>
                  <a:lnTo>
                    <a:pt x="2885" y="1115"/>
                  </a:lnTo>
                  <a:lnTo>
                    <a:pt x="2885" y="0"/>
                  </a:lnTo>
                  <a:lnTo>
                    <a:pt x="2318" y="2"/>
                  </a:lnTo>
                  <a:cubicBezTo>
                    <a:pt x="1039" y="2"/>
                    <a:pt x="0" y="1041"/>
                    <a:pt x="0" y="2317"/>
                  </a:cubicBezTo>
                  <a:lnTo>
                    <a:pt x="0" y="483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Barlow"/>
              </a:endParaRPr>
            </a:p>
          </p:txBody>
        </p:sp>
      </p:grpSp>
      <p:sp>
        <p:nvSpPr>
          <p:cNvPr id="30" name="Text Box 11">
            <a:extLst>
              <a:ext uri="{FF2B5EF4-FFF2-40B4-BE49-F238E27FC236}">
                <a16:creationId xmlns:a16="http://schemas.microsoft.com/office/drawing/2014/main" id="{89836005-57A3-467F-9D5D-43253F5A5C7C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4151784" y="6665884"/>
            <a:ext cx="2268252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0">
            <a:spAutoFit/>
          </a:bodyPr>
          <a:lstStyle/>
          <a:p>
            <a:pPr algn="r"/>
            <a:r>
              <a:rPr lang="en-US" sz="800" baseline="0" noProof="1">
                <a:solidFill>
                  <a:schemeClr val="tx1"/>
                </a:solidFill>
                <a:latin typeface="Barlow" charset="0"/>
                <a:ea typeface="Barlow" charset="0"/>
                <a:cs typeface="Barlow" charset="0"/>
              </a:rPr>
              <a:t>© 2018 Copyright Veoneer Inc.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4101440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  <p:sldLayoutId id="2147483947" r:id="rId12"/>
    <p:sldLayoutId id="2147483948" r:id="rId13"/>
    <p:sldLayoutId id="2147483949" r:id="rId14"/>
    <p:sldLayoutId id="2147483950" r:id="rId15"/>
    <p:sldLayoutId id="2147483951" r:id="rId16"/>
    <p:sldLayoutId id="2147483952" r:id="rId17"/>
    <p:sldLayoutId id="2147483953" r:id="rId18"/>
    <p:sldLayoutId id="2147483954" r:id="rId19"/>
    <p:sldLayoutId id="2147483955" r:id="rId20"/>
    <p:sldLayoutId id="2147483956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98438" indent="-198438" algn="l" defTabSz="914400" rtl="0" eaLnBrk="1" latinLnBrk="0" hangingPunct="1">
        <a:lnSpc>
          <a:spcPct val="95000"/>
        </a:lnSpc>
        <a:spcBef>
          <a:spcPts val="1200"/>
        </a:spcBef>
        <a:buClr>
          <a:schemeClr val="accent4"/>
        </a:buClr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27038" indent="-219075" algn="l" defTabSz="914400" rtl="0" eaLnBrk="1" latinLnBrk="0" hangingPunct="1">
        <a:lnSpc>
          <a:spcPct val="95000"/>
        </a:lnSpc>
        <a:spcBef>
          <a:spcPts val="600"/>
        </a:spcBef>
        <a:buFont typeface="Barlow" panose="00000500000000000000" pitchFamily="2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06425" indent="-169863" algn="l" defTabSz="914400" rtl="0" eaLnBrk="1" latinLnBrk="0" hangingPunct="1">
        <a:lnSpc>
          <a:spcPct val="95000"/>
        </a:lnSpc>
        <a:spcBef>
          <a:spcPts val="3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95000"/>
        </a:lnSpc>
        <a:spcBef>
          <a:spcPts val="1200"/>
        </a:spcBef>
        <a:buFont typeface="Arial" panose="020B0604020202020204" pitchFamily="34" charset="0"/>
        <a:buNone/>
        <a:defRPr sz="1800" kern="1200">
          <a:solidFill>
            <a:schemeClr val="accent1"/>
          </a:solidFill>
          <a:latin typeface="+mj-lt"/>
          <a:ea typeface="+mn-ea"/>
          <a:cs typeface="+mn-cs"/>
        </a:defRPr>
      </a:lvl4pPr>
      <a:lvl5pPr marL="0" indent="0" algn="l" defTabSz="914400" rtl="0" eaLnBrk="1" latinLnBrk="0" hangingPunct="1">
        <a:lnSpc>
          <a:spcPct val="95000"/>
        </a:lnSpc>
        <a:spcBef>
          <a:spcPts val="6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9" pos="347">
          <p15:clr>
            <a:srgbClr val="F26B43"/>
          </p15:clr>
        </p15:guide>
        <p15:guide id="11" pos="7333">
          <p15:clr>
            <a:srgbClr val="F26B43"/>
          </p15:clr>
        </p15:guide>
        <p15:guide id="12" orient="horz" pos="1162">
          <p15:clr>
            <a:srgbClr val="F26B43"/>
          </p15:clr>
        </p15:guide>
        <p15:guide id="13" orient="horz" pos="3816">
          <p15:clr>
            <a:srgbClr val="F26B43"/>
          </p15:clr>
        </p15:guide>
        <p15:guide id="14" orient="horz" pos="754">
          <p15:clr>
            <a:srgbClr val="F26B43"/>
          </p15:clr>
        </p15:guide>
        <p15:guide id="17" orient="horz" pos="1298">
          <p15:clr>
            <a:srgbClr val="F26B43"/>
          </p15:clr>
        </p15:guide>
        <p15:guide id="18" orient="horz" pos="799">
          <p15:clr>
            <a:srgbClr val="F26B43"/>
          </p15:clr>
        </p15:guide>
        <p15:guide id="21" orient="horz" pos="459">
          <p15:clr>
            <a:srgbClr val="F26B43"/>
          </p15:clr>
        </p15:guide>
        <p15:guide id="24" orient="horz" pos="3974" userDrawn="1">
          <p15:clr>
            <a:srgbClr val="F26B43"/>
          </p15:clr>
        </p15:guide>
        <p15:guide id="25" orient="horz" pos="415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C90AC822-3E11-4D2A-905D-F45F9327C4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416" y="1556792"/>
            <a:ext cx="7381441" cy="1083374"/>
          </a:xfrm>
        </p:spPr>
        <p:txBody>
          <a:bodyPr/>
          <a:lstStyle/>
          <a:p>
            <a:r>
              <a:rPr lang="en-US" altLang="zh-CN" sz="4400" b="1">
                <a:solidFill>
                  <a:srgbClr val="000000"/>
                </a:solidFill>
              </a:rPr>
              <a:t>V</a:t>
            </a:r>
            <a:r>
              <a:rPr lang="en-US" altLang="zh-CN" sz="4400" b="1"/>
              <a:t>eoneer </a:t>
            </a:r>
            <a:r>
              <a:rPr lang="en-US" altLang="zh-CN" sz="4400" b="1">
                <a:solidFill>
                  <a:srgbClr val="000000"/>
                </a:solidFill>
              </a:rPr>
              <a:t>S</a:t>
            </a:r>
            <a:r>
              <a:rPr lang="en-US" altLang="zh-CN" sz="4400" b="1"/>
              <a:t>upplier</a:t>
            </a:r>
            <a:br>
              <a:rPr lang="en-US" altLang="zh-CN" sz="4400" b="1"/>
            </a:br>
            <a:r>
              <a:rPr lang="en-US" altLang="zh-CN" sz="4400" b="1">
                <a:solidFill>
                  <a:srgbClr val="000000"/>
                </a:solidFill>
              </a:rPr>
              <a:t>D</a:t>
            </a:r>
            <a:r>
              <a:rPr lang="en-US" altLang="zh-CN" sz="4400" b="1"/>
              <a:t>evelopment </a:t>
            </a:r>
            <a:r>
              <a:rPr lang="en-US" altLang="zh-CN" sz="4400" b="1">
                <a:solidFill>
                  <a:srgbClr val="000000"/>
                </a:solidFill>
              </a:rPr>
              <a:t>P</a:t>
            </a:r>
            <a:r>
              <a:rPr lang="en-US" altLang="zh-CN" sz="4400" b="1"/>
              <a:t>rogram (</a:t>
            </a:r>
            <a:r>
              <a:rPr lang="en-US" altLang="zh-CN" sz="4400" b="1">
                <a:solidFill>
                  <a:srgbClr val="000000"/>
                </a:solidFill>
              </a:rPr>
              <a:t>VSDP</a:t>
            </a:r>
            <a:r>
              <a:rPr lang="en-US" altLang="zh-CN" sz="4400" b="1"/>
              <a:t>) </a:t>
            </a:r>
            <a:endParaRPr lang="en-US" sz="4400" b="1"/>
          </a:p>
        </p:txBody>
      </p:sp>
      <p:sp>
        <p:nvSpPr>
          <p:cNvPr id="15" name="Platshållare för datum 14">
            <a:extLst>
              <a:ext uri="{FF2B5EF4-FFF2-40B4-BE49-F238E27FC236}">
                <a16:creationId xmlns:a16="http://schemas.microsoft.com/office/drawing/2014/main" id="{E801B208-2892-412A-9A8A-6CB8673D323F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839416" y="5888305"/>
            <a:ext cx="977832" cy="276999"/>
          </a:xfrm>
        </p:spPr>
        <p:txBody>
          <a:bodyPr/>
          <a:lstStyle/>
          <a:p>
            <a:r>
              <a:rPr lang="en-US" sz="1800"/>
              <a:t>Feb-2020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C68C6-42BB-4A3B-A500-90B00996EEE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E74F4B1-9ADB-4B50-83D6-797B7B30BEA4}" type="slidenum">
              <a:rPr lang="en-US" noProof="0" smtClean="0"/>
              <a:pPr/>
              <a:t>1</a:t>
            </a:fld>
            <a:endParaRPr lang="en-US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D2E5AF-9848-467F-8F87-E21BB204D1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31504" y="3212976"/>
            <a:ext cx="6057367" cy="1584176"/>
          </a:xfrm>
        </p:spPr>
        <p:txBody>
          <a:bodyPr/>
          <a:lstStyle/>
          <a:p>
            <a:pPr marL="342900" indent="-342900">
              <a:lnSpc>
                <a:spcPct val="200000"/>
              </a:lnSpc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lang="en-US" altLang="zh-CN" sz="2400" b="1">
                <a:solidFill>
                  <a:srgbClr val="000000"/>
                </a:solidFill>
              </a:rPr>
              <a:t>Program Overview</a:t>
            </a:r>
          </a:p>
          <a:p>
            <a:pPr marL="342900" indent="-342900">
              <a:lnSpc>
                <a:spcPct val="200000"/>
              </a:lnSpc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lang="en-US" altLang="zh-CN" sz="2400" b="1">
                <a:solidFill>
                  <a:srgbClr val="000000"/>
                </a:solidFill>
              </a:rPr>
              <a:t>Process Flow-Chart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E1977DD-C744-4E70-82B8-1A7ED8CDE4E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18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9957-70B9-4A40-B9DC-9A50BE0F7F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228944" y="6665884"/>
            <a:ext cx="92974" cy="123111"/>
          </a:xfrm>
        </p:spPr>
        <p:txBody>
          <a:bodyPr/>
          <a:lstStyle/>
          <a:p>
            <a:fld id="{07CEE681-EA8A-4B77-829B-1539858EA44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Title 16">
            <a:extLst>
              <a:ext uri="{FF2B5EF4-FFF2-40B4-BE49-F238E27FC236}">
                <a16:creationId xmlns:a16="http://schemas.microsoft.com/office/drawing/2014/main" id="{7BAAF3BC-B6D7-438F-AED1-4838C629F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0814" y="97361"/>
            <a:ext cx="8071810" cy="443198"/>
          </a:xfrm>
        </p:spPr>
        <p:txBody>
          <a:bodyPr/>
          <a:lstStyle/>
          <a:p>
            <a:r>
              <a:rPr lang="en-US" altLang="zh-CN" b="1"/>
              <a:t>VSDP: Process Flow-Chart (8/8)</a:t>
            </a:r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C6431B8-866A-4895-9A06-261DCEFBA13C}"/>
              </a:ext>
            </a:extLst>
          </p:cNvPr>
          <p:cNvGrpSpPr/>
          <p:nvPr/>
        </p:nvGrpSpPr>
        <p:grpSpPr>
          <a:xfrm>
            <a:off x="3022824" y="1052736"/>
            <a:ext cx="4945384" cy="5246622"/>
            <a:chOff x="3022824" y="1052736"/>
            <a:chExt cx="4945384" cy="5246622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3C551DF5-DFCA-48C2-B581-28787AC0304F}"/>
                </a:ext>
              </a:extLst>
            </p:cNvPr>
            <p:cNvSpPr/>
            <p:nvPr/>
          </p:nvSpPr>
          <p:spPr>
            <a:xfrm>
              <a:off x="4526484" y="5816758"/>
              <a:ext cx="2088232" cy="482600"/>
            </a:xfrm>
            <a:prstGeom prst="roundRect">
              <a:avLst/>
            </a:prstGeom>
            <a:solidFill>
              <a:schemeClr val="accent6">
                <a:lumMod val="9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  <a:cs typeface="Arial Bold"/>
                </a:rPr>
                <a:t>Program End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3EE3166-D281-4047-B0F8-B885B629EDAC}"/>
                </a:ext>
              </a:extLst>
            </p:cNvPr>
            <p:cNvSpPr/>
            <p:nvPr/>
          </p:nvSpPr>
          <p:spPr>
            <a:xfrm>
              <a:off x="4958532" y="4946580"/>
              <a:ext cx="1224136" cy="603828"/>
            </a:xfrm>
            <a:prstGeom prst="rect">
              <a:avLst/>
            </a:prstGeom>
            <a:solidFill>
              <a:schemeClr val="accent6">
                <a:lumMod val="9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  <a:cs typeface="Arial Bold"/>
                </a:rPr>
                <a:t>Lessons</a:t>
              </a:r>
            </a:p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Learned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2B9C509-6182-485F-9963-EEE6CCDD32D9}"/>
                </a:ext>
              </a:extLst>
            </p:cNvPr>
            <p:cNvSpPr/>
            <p:nvPr/>
          </p:nvSpPr>
          <p:spPr>
            <a:xfrm>
              <a:off x="4730552" y="3587483"/>
              <a:ext cx="1964680" cy="609600"/>
            </a:xfrm>
            <a:prstGeom prst="rect">
              <a:avLst/>
            </a:prstGeom>
            <a:solidFill>
              <a:schemeClr val="accent6">
                <a:lumMod val="9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  <a:cs typeface="Arial Bold"/>
                </a:rPr>
                <a:t>Summary of achieved</a:t>
              </a:r>
              <a:br>
                <a:rPr lang="en-US" altLang="zh-CN" sz="1000">
                  <a:solidFill>
                    <a:schemeClr val="tx1"/>
                  </a:solidFill>
                </a:rPr>
              </a:br>
              <a:r>
                <a:rPr lang="en-US" altLang="zh-CN" sz="1000" b="1">
                  <a:solidFill>
                    <a:schemeClr val="tx1"/>
                  </a:solidFill>
                  <a:cs typeface="Arial Bold"/>
                </a:rPr>
                <a:t>improvements on measurables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74FA64B-DCF4-4677-8B5A-88E1BDDD2BC5}"/>
                </a:ext>
              </a:extLst>
            </p:cNvPr>
            <p:cNvSpPr/>
            <p:nvPr/>
          </p:nvSpPr>
          <p:spPr>
            <a:xfrm>
              <a:off x="5612780" y="2141751"/>
              <a:ext cx="2355428" cy="992790"/>
            </a:xfrm>
            <a:prstGeom prst="rect">
              <a:avLst/>
            </a:prstGeom>
            <a:solidFill>
              <a:schemeClr val="accent6">
                <a:lumMod val="9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1000" b="1">
                  <a:solidFill>
                    <a:schemeClr val="tx1"/>
                  </a:solidFill>
                  <a:cs typeface="Arial Bold"/>
                </a:rPr>
                <a:t>Supplier is transferred into regular purchasing and q</a:t>
              </a:r>
              <a:r>
                <a:rPr lang="en-US" altLang="zh-CN" sz="1000" b="1">
                  <a:solidFill>
                    <a:srgbClr val="000000"/>
                  </a:solidFill>
                  <a:cs typeface="Arial Bold"/>
                </a:rPr>
                <a:t>uality processes for continuous status review and confirmation/loss of status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25EB8BA-90AD-4944-BE00-AD9F40A06512}"/>
                </a:ext>
              </a:extLst>
            </p:cNvPr>
            <p:cNvSpPr/>
            <p:nvPr/>
          </p:nvSpPr>
          <p:spPr>
            <a:xfrm>
              <a:off x="3022824" y="2139682"/>
              <a:ext cx="2355428" cy="994861"/>
            </a:xfrm>
            <a:prstGeom prst="rect">
              <a:avLst/>
            </a:prstGeom>
            <a:solidFill>
              <a:srgbClr val="F8FDB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1000" b="1">
                  <a:solidFill>
                    <a:srgbClr val="000000"/>
                  </a:solidFill>
                  <a:cs typeface="Arial Bold"/>
                </a:rPr>
                <a:t>The Supplier continues internal system and tool deployment phase and implements a Continuous Improvement Cycle</a:t>
              </a:r>
              <a:endParaRPr lang="en-US" altLang="zh-CN" sz="100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D27692CE-0BF8-48DD-A2D0-635CB3D27A78}"/>
                </a:ext>
              </a:extLst>
            </p:cNvPr>
            <p:cNvSpPr/>
            <p:nvPr/>
          </p:nvSpPr>
          <p:spPr>
            <a:xfrm>
              <a:off x="5042017" y="1052736"/>
              <a:ext cx="926536" cy="44350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</a:rPr>
                <a:t>F</a:t>
              </a: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DCD9D224-F90F-42DE-89FE-4F4624B1C340}"/>
                </a:ext>
              </a:extLst>
            </p:cNvPr>
            <p:cNvCxnSpPr>
              <a:cxnSpLocks/>
            </p:cNvCxnSpPr>
            <p:nvPr/>
          </p:nvCxnSpPr>
          <p:spPr>
            <a:xfrm>
              <a:off x="5574432" y="4202508"/>
              <a:ext cx="0" cy="74407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FC2C7FAC-E120-46C0-825E-6FEEF1E21BDC}"/>
                </a:ext>
              </a:extLst>
            </p:cNvPr>
            <p:cNvCxnSpPr>
              <a:cxnSpLocks/>
            </p:cNvCxnSpPr>
            <p:nvPr/>
          </p:nvCxnSpPr>
          <p:spPr>
            <a:xfrm>
              <a:off x="5566401" y="5551692"/>
              <a:ext cx="0" cy="25357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0FEEB70C-06ED-457D-AB96-86F2F5355B6E}"/>
                </a:ext>
              </a:extLst>
            </p:cNvPr>
            <p:cNvCxnSpPr>
              <a:cxnSpLocks/>
            </p:cNvCxnSpPr>
            <p:nvPr/>
          </p:nvCxnSpPr>
          <p:spPr>
            <a:xfrm>
              <a:off x="4316668" y="1761629"/>
              <a:ext cx="0" cy="37587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EF8AFDB5-C9F9-404F-9E1F-1FE0CF9FD214}"/>
                </a:ext>
              </a:extLst>
            </p:cNvPr>
            <p:cNvCxnSpPr>
              <a:cxnSpLocks/>
            </p:cNvCxnSpPr>
            <p:nvPr/>
          </p:nvCxnSpPr>
          <p:spPr>
            <a:xfrm>
              <a:off x="4304661" y="1754400"/>
              <a:ext cx="226069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2EFD00EA-6CD9-4D7F-993E-067E03C6B848}"/>
                </a:ext>
              </a:extLst>
            </p:cNvPr>
            <p:cNvCxnSpPr>
              <a:cxnSpLocks/>
            </p:cNvCxnSpPr>
            <p:nvPr/>
          </p:nvCxnSpPr>
          <p:spPr>
            <a:xfrm>
              <a:off x="4958532" y="3138374"/>
              <a:ext cx="0" cy="44910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776B3832-EE2A-424A-8E55-6879E0EEFD50}"/>
                </a:ext>
              </a:extLst>
            </p:cNvPr>
            <p:cNvCxnSpPr>
              <a:cxnSpLocks/>
            </p:cNvCxnSpPr>
            <p:nvPr/>
          </p:nvCxnSpPr>
          <p:spPr>
            <a:xfrm>
              <a:off x="5505004" y="1501841"/>
              <a:ext cx="0" cy="256728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FD285AF9-8CB0-4029-A4A0-FE4AED033737}"/>
                </a:ext>
              </a:extLst>
            </p:cNvPr>
            <p:cNvCxnSpPr>
              <a:cxnSpLocks/>
            </p:cNvCxnSpPr>
            <p:nvPr/>
          </p:nvCxnSpPr>
          <p:spPr>
            <a:xfrm>
              <a:off x="6551216" y="1761629"/>
              <a:ext cx="0" cy="37587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5EC3F2B0-B2FD-47F6-9363-B548F2A051DD}"/>
                </a:ext>
              </a:extLst>
            </p:cNvPr>
            <p:cNvCxnSpPr>
              <a:cxnSpLocks/>
            </p:cNvCxnSpPr>
            <p:nvPr/>
          </p:nvCxnSpPr>
          <p:spPr>
            <a:xfrm>
              <a:off x="6335192" y="3133530"/>
              <a:ext cx="0" cy="43948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E8C88DE-3FFD-4348-8C19-E0B891409352}"/>
              </a:ext>
            </a:extLst>
          </p:cNvPr>
          <p:cNvGrpSpPr/>
          <p:nvPr/>
        </p:nvGrpSpPr>
        <p:grpSpPr>
          <a:xfrm>
            <a:off x="343732" y="886169"/>
            <a:ext cx="1739835" cy="1164480"/>
            <a:chOff x="544859" y="832020"/>
            <a:chExt cx="1739835" cy="1164480"/>
          </a:xfrm>
        </p:grpSpPr>
        <p:sp>
          <p:nvSpPr>
            <p:cNvPr id="31" name="TextBox 5">
              <a:extLst>
                <a:ext uri="{FF2B5EF4-FFF2-40B4-BE49-F238E27FC236}">
                  <a16:creationId xmlns:a16="http://schemas.microsoft.com/office/drawing/2014/main" id="{A7F591A6-1D1B-4FF4-8063-9D251E0761E0}"/>
                </a:ext>
              </a:extLst>
            </p:cNvPr>
            <p:cNvSpPr txBox="1"/>
            <p:nvPr/>
          </p:nvSpPr>
          <p:spPr>
            <a:xfrm>
              <a:off x="927100" y="1714500"/>
              <a:ext cx="1352934" cy="282000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pPr>
                <a:lnSpc>
                  <a:spcPts val="1100"/>
                </a:lnSpc>
              </a:pPr>
              <a:r>
                <a:rPr lang="en-US" sz="996">
                  <a:solidFill>
                    <a:srgbClr val="000000"/>
                  </a:solidFill>
                  <a:latin typeface="Arial"/>
                  <a:cs typeface="Arial"/>
                </a:rPr>
                <a:t>= Supplier responsibility</a:t>
              </a:r>
            </a:p>
            <a:p>
              <a:pPr>
                <a:lnSpc>
                  <a:spcPts val="1150"/>
                </a:lnSpc>
              </a:pPr>
              <a:endParaRPr lang="en-US" sz="996">
                <a:solidFill>
                  <a:srgbClr val="000000"/>
                </a:solidFill>
              </a:endParaRPr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7A86D044-346D-40AD-ADA9-3F020966C7AF}"/>
                </a:ext>
              </a:extLst>
            </p:cNvPr>
            <p:cNvGrpSpPr/>
            <p:nvPr/>
          </p:nvGrpSpPr>
          <p:grpSpPr>
            <a:xfrm>
              <a:off x="544859" y="832020"/>
              <a:ext cx="1739835" cy="1100447"/>
              <a:chOff x="544859" y="832020"/>
              <a:chExt cx="1739835" cy="1100447"/>
            </a:xfrm>
          </p:grpSpPr>
          <p:sp>
            <p:nvSpPr>
              <p:cNvPr id="33" name="TextBox 3">
                <a:extLst>
                  <a:ext uri="{FF2B5EF4-FFF2-40B4-BE49-F238E27FC236}">
                    <a16:creationId xmlns:a16="http://schemas.microsoft.com/office/drawing/2014/main" id="{BC70C7B6-9C24-4044-ACCB-1E535B75C3BA}"/>
                  </a:ext>
                </a:extLst>
              </p:cNvPr>
              <p:cNvSpPr txBox="1"/>
              <p:nvPr/>
            </p:nvSpPr>
            <p:spPr>
              <a:xfrm>
                <a:off x="918936" y="870899"/>
                <a:ext cx="1365758" cy="290208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pPr>
                  <a:lnSpc>
                    <a:spcPts val="1100"/>
                  </a:lnSpc>
                </a:pP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= Veoneer responsibility</a:t>
                </a:r>
              </a:p>
              <a:p>
                <a:pPr>
                  <a:lnSpc>
                    <a:spcPts val="1150"/>
                  </a:lnSpc>
                </a:pPr>
                <a:endParaRPr lang="en-US" sz="996">
                  <a:solidFill>
                    <a:srgbClr val="000000"/>
                  </a:solidFill>
                </a:endParaRPr>
              </a:p>
            </p:txBody>
          </p:sp>
          <p:sp>
            <p:nvSpPr>
              <p:cNvPr id="34" name="TextBox 4">
                <a:extLst>
                  <a:ext uri="{FF2B5EF4-FFF2-40B4-BE49-F238E27FC236}">
                    <a16:creationId xmlns:a16="http://schemas.microsoft.com/office/drawing/2014/main" id="{C720DC5F-5E6C-4082-A978-74F0186C6FD0}"/>
                  </a:ext>
                </a:extLst>
              </p:cNvPr>
              <p:cNvSpPr txBox="1"/>
              <p:nvPr/>
            </p:nvSpPr>
            <p:spPr>
              <a:xfrm>
                <a:off x="927100" y="1240971"/>
                <a:ext cx="1295226" cy="297710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pPr>
                  <a:lnSpc>
                    <a:spcPts val="1200"/>
                  </a:lnSpc>
                  <a:tabLst>
                    <a:tab pos="139700" algn="l"/>
                  </a:tabLst>
                </a:pP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= Joined responsibility,</a:t>
                </a:r>
                <a:br>
                  <a:rPr lang="en-US" sz="996">
                    <a:solidFill>
                      <a:srgbClr val="000000"/>
                    </a:solidFill>
                    <a:latin typeface="Times New Roman"/>
                  </a:rPr>
                </a:b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	lead by Veoneer</a:t>
                </a:r>
                <a:endParaRPr lang="en-US" sz="996">
                  <a:solidFill>
                    <a:srgbClr val="000000"/>
                  </a:solidFill>
                </a:endParaRP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D7FD42DE-E180-4256-B4EF-8E5CEA18029C}"/>
                  </a:ext>
                </a:extLst>
              </p:cNvPr>
              <p:cNvSpPr/>
              <p:nvPr/>
            </p:nvSpPr>
            <p:spPr>
              <a:xfrm>
                <a:off x="546100" y="832020"/>
                <a:ext cx="260974" cy="245435"/>
              </a:xfrm>
              <a:prstGeom prst="rect">
                <a:avLst/>
              </a:prstGeom>
              <a:solidFill>
                <a:schemeClr val="accent6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070DB5B7-86B2-4211-98C4-A55766BEDD32}"/>
                  </a:ext>
                </a:extLst>
              </p:cNvPr>
              <p:cNvSpPr/>
              <p:nvPr/>
            </p:nvSpPr>
            <p:spPr>
              <a:xfrm>
                <a:off x="544859" y="1242708"/>
                <a:ext cx="260974" cy="245435"/>
              </a:xfrm>
              <a:prstGeom prst="rect">
                <a:avLst/>
              </a:prstGeom>
              <a:solidFill>
                <a:srgbClr val="99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2B52D116-8AC4-4BED-A156-4A070F95DC5C}"/>
                  </a:ext>
                </a:extLst>
              </p:cNvPr>
              <p:cNvSpPr/>
              <p:nvPr/>
            </p:nvSpPr>
            <p:spPr>
              <a:xfrm>
                <a:off x="546100" y="1687032"/>
                <a:ext cx="260974" cy="245435"/>
              </a:xfrm>
              <a:prstGeom prst="rect">
                <a:avLst/>
              </a:prstGeom>
              <a:solidFill>
                <a:srgbClr val="F8FDB3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</p:grp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4AE7BF-7077-4137-BFD1-6D82771CEEA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9A1ED4-4B8C-46E4-B52A-50427A37623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609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C065204-0EA4-455B-BE1E-72E754AE1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611829"/>
            <a:ext cx="6079938" cy="590931"/>
          </a:xfrm>
        </p:spPr>
        <p:txBody>
          <a:bodyPr/>
          <a:lstStyle/>
          <a:p>
            <a:r>
              <a:rPr lang="en-US"/>
              <a:t>Thank You!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9957-70B9-4A40-B9DC-9A50BE0F7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E1A2DB-5B94-4815-8C52-302DD1602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E097F7-BA68-488A-BF64-7608C72CD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481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>
            <a:extLst>
              <a:ext uri="{FF2B5EF4-FFF2-40B4-BE49-F238E27FC236}">
                <a16:creationId xmlns:a16="http://schemas.microsoft.com/office/drawing/2014/main" id="{47A42670-77F0-4713-89F0-A4100E49D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0814" y="97361"/>
            <a:ext cx="4651524" cy="443198"/>
          </a:xfrm>
        </p:spPr>
        <p:txBody>
          <a:bodyPr/>
          <a:lstStyle/>
          <a:p>
            <a:r>
              <a:rPr lang="en-US" altLang="zh-CN" b="1"/>
              <a:t>VSDP: Program Overview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9957-70B9-4A40-B9DC-9A50BE0F7F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242077" y="6638962"/>
            <a:ext cx="54502" cy="123111"/>
          </a:xfrm>
        </p:spPr>
        <p:txBody>
          <a:bodyPr/>
          <a:lstStyle/>
          <a:p>
            <a:fld id="{07CEE681-EA8A-4B77-829B-1539858EA44F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ABE8CEE2-A7DA-4106-9B66-E7046E65F4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9039" y="7028693"/>
            <a:ext cx="897383" cy="293614"/>
          </a:xfrm>
          <a:prstGeom prst="rect">
            <a:avLst/>
          </a:prstGeom>
        </p:spPr>
      </p:pic>
      <p:grpSp>
        <p:nvGrpSpPr>
          <p:cNvPr id="96" name="Group 95">
            <a:extLst>
              <a:ext uri="{FF2B5EF4-FFF2-40B4-BE49-F238E27FC236}">
                <a16:creationId xmlns:a16="http://schemas.microsoft.com/office/drawing/2014/main" id="{8673A4E4-413F-43D3-8AD2-29238BE5DAF8}"/>
              </a:ext>
            </a:extLst>
          </p:cNvPr>
          <p:cNvGrpSpPr/>
          <p:nvPr/>
        </p:nvGrpSpPr>
        <p:grpSpPr>
          <a:xfrm>
            <a:off x="9153947" y="1124744"/>
            <a:ext cx="805885" cy="5370202"/>
            <a:chOff x="9120336" y="1268760"/>
            <a:chExt cx="805885" cy="5370202"/>
          </a:xfrm>
        </p:grpSpPr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36B10FEA-0DC4-4CAB-A6F0-2CC005A73F07}"/>
                </a:ext>
              </a:extLst>
            </p:cNvPr>
            <p:cNvCxnSpPr>
              <a:cxnSpLocks/>
            </p:cNvCxnSpPr>
            <p:nvPr/>
          </p:nvCxnSpPr>
          <p:spPr>
            <a:xfrm>
              <a:off x="9120336" y="1952605"/>
              <a:ext cx="43204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27768000-C297-4E59-992E-77F4499FFAB4}"/>
                </a:ext>
              </a:extLst>
            </p:cNvPr>
            <p:cNvCxnSpPr>
              <a:cxnSpLocks/>
            </p:cNvCxnSpPr>
            <p:nvPr/>
          </p:nvCxnSpPr>
          <p:spPr>
            <a:xfrm>
              <a:off x="9120336" y="3284984"/>
              <a:ext cx="43204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00A23AF9-FC25-45D2-863F-E5A74CECBB5E}"/>
                </a:ext>
              </a:extLst>
            </p:cNvPr>
            <p:cNvCxnSpPr>
              <a:cxnSpLocks/>
            </p:cNvCxnSpPr>
            <p:nvPr/>
          </p:nvCxnSpPr>
          <p:spPr>
            <a:xfrm>
              <a:off x="9125024" y="4581128"/>
              <a:ext cx="43204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9E60D9C4-F6B4-402B-B5CB-BEB17A014781}"/>
                </a:ext>
              </a:extLst>
            </p:cNvPr>
            <p:cNvCxnSpPr>
              <a:cxnSpLocks/>
            </p:cNvCxnSpPr>
            <p:nvPr/>
          </p:nvCxnSpPr>
          <p:spPr>
            <a:xfrm>
              <a:off x="9125024" y="6093296"/>
              <a:ext cx="43204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0808173-D3E9-4281-9EF2-431496AD3849}"/>
                </a:ext>
              </a:extLst>
            </p:cNvPr>
            <p:cNvSpPr txBox="1"/>
            <p:nvPr/>
          </p:nvSpPr>
          <p:spPr>
            <a:xfrm>
              <a:off x="9556889" y="1268760"/>
              <a:ext cx="369332" cy="5370202"/>
            </a:xfrm>
            <a:prstGeom prst="rect">
              <a:avLst/>
            </a:prstGeom>
            <a:pattFill prst="pct5">
              <a:fgClr>
                <a:schemeClr val="bg1"/>
              </a:fgClr>
              <a:bgClr>
                <a:schemeClr val="bg1"/>
              </a:bgClr>
            </a:pattFill>
            <a:ln w="19050">
              <a:solidFill>
                <a:schemeClr val="tx1"/>
              </a:solidFill>
            </a:ln>
          </p:spPr>
          <p:txBody>
            <a:bodyPr vert="vert270" wrap="square" rtlCol="0" anchor="ctr" anchorCtr="1">
              <a:spAutoFit/>
            </a:bodyPr>
            <a:lstStyle/>
            <a:p>
              <a:r>
                <a:rPr lang="en-US" altLang="zh-CN" sz="1200" b="1"/>
                <a:t>Supplier Development-Database (tbd), Accessible also through the VPP</a:t>
              </a:r>
            </a:p>
          </p:txBody>
        </p: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76B55D8F-FBB5-4DB1-9DE8-83CAA1A95DBB}"/>
              </a:ext>
            </a:extLst>
          </p:cNvPr>
          <p:cNvGrpSpPr/>
          <p:nvPr/>
        </p:nvGrpSpPr>
        <p:grpSpPr>
          <a:xfrm>
            <a:off x="2546333" y="1052736"/>
            <a:ext cx="6253382" cy="4959703"/>
            <a:chOff x="2546333" y="1052736"/>
            <a:chExt cx="6253382" cy="4959703"/>
          </a:xfrm>
        </p:grpSpPr>
        <p:sp>
          <p:nvSpPr>
            <p:cNvPr id="21" name="Flowchart: Alternate Process 20">
              <a:extLst>
                <a:ext uri="{FF2B5EF4-FFF2-40B4-BE49-F238E27FC236}">
                  <a16:creationId xmlns:a16="http://schemas.microsoft.com/office/drawing/2014/main" id="{E95BB39A-024B-45EC-AE50-9620B857DEA9}"/>
                </a:ext>
              </a:extLst>
            </p:cNvPr>
            <p:cNvSpPr/>
            <p:nvPr/>
          </p:nvSpPr>
          <p:spPr>
            <a:xfrm>
              <a:off x="3805317" y="1052736"/>
              <a:ext cx="3469915" cy="345317"/>
            </a:xfrm>
            <a:prstGeom prst="flowChartAlternateProcess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rgbClr val="002060"/>
                  </a:solidFill>
                </a:rPr>
                <a:t>Start Supplier Development</a:t>
              </a:r>
              <a:endParaRPr lang="en-US" altLang="zh-CN" sz="1200">
                <a:solidFill>
                  <a:srgbClr val="002060"/>
                </a:solidFill>
              </a:endParaRPr>
            </a:p>
          </p:txBody>
        </p:sp>
        <p:sp>
          <p:nvSpPr>
            <p:cNvPr id="22" name="Flowchart: Process 21">
              <a:extLst>
                <a:ext uri="{FF2B5EF4-FFF2-40B4-BE49-F238E27FC236}">
                  <a16:creationId xmlns:a16="http://schemas.microsoft.com/office/drawing/2014/main" id="{2DCF80C4-C246-4EC9-A2D0-385E018342C3}"/>
                </a:ext>
              </a:extLst>
            </p:cNvPr>
            <p:cNvSpPr/>
            <p:nvPr/>
          </p:nvSpPr>
          <p:spPr>
            <a:xfrm>
              <a:off x="4281808" y="1571142"/>
              <a:ext cx="2531784" cy="42226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Program Preparation &amp; Supplier Diagnosis Process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7359DAA-C2C4-4299-8D82-C30292EBCB30}"/>
                </a:ext>
              </a:extLst>
            </p:cNvPr>
            <p:cNvSpPr/>
            <p:nvPr/>
          </p:nvSpPr>
          <p:spPr>
            <a:xfrm>
              <a:off x="3386800" y="2312910"/>
              <a:ext cx="706543" cy="2715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rgbClr val="000000"/>
                  </a:solidFill>
                </a:rPr>
                <a:t>Track 1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59006649-044C-46CE-A3ED-90C7F7DD8F00}"/>
                </a:ext>
              </a:extLst>
            </p:cNvPr>
            <p:cNvSpPr/>
            <p:nvPr/>
          </p:nvSpPr>
          <p:spPr>
            <a:xfrm>
              <a:off x="2546333" y="4437112"/>
              <a:ext cx="1416531" cy="365112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1"/>
            <a:lstStyle/>
            <a:p>
              <a:pPr algn="ctr"/>
              <a:r>
                <a:rPr lang="en-US" altLang="zh-CN" sz="1000" b="1">
                  <a:solidFill>
                    <a:srgbClr val="000000"/>
                  </a:solidFill>
                </a:rPr>
                <a:t>Start of Consequence</a:t>
              </a:r>
            </a:p>
            <a:p>
              <a:pPr algn="ctr"/>
              <a:r>
                <a:rPr lang="en-US" altLang="zh-CN" sz="1000" b="1">
                  <a:solidFill>
                    <a:srgbClr val="000000"/>
                  </a:solidFill>
                </a:rPr>
                <a:t>Strategy</a:t>
              </a:r>
              <a:endParaRPr lang="en-US" altLang="zh-CN" sz="1000">
                <a:solidFill>
                  <a:srgbClr val="000000"/>
                </a:solidFill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1AF3BDC7-1623-42AA-9660-49C148F2AEFC}"/>
                </a:ext>
              </a:extLst>
            </p:cNvPr>
            <p:cNvSpPr/>
            <p:nvPr/>
          </p:nvSpPr>
          <p:spPr>
            <a:xfrm>
              <a:off x="4156812" y="4474554"/>
              <a:ext cx="1015945" cy="338726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Program</a:t>
              </a:r>
            </a:p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Termination</a:t>
              </a:r>
            </a:p>
          </p:txBody>
        </p:sp>
        <p:sp>
          <p:nvSpPr>
            <p:cNvPr id="32" name="Flowchart: Decision 31">
              <a:extLst>
                <a:ext uri="{FF2B5EF4-FFF2-40B4-BE49-F238E27FC236}">
                  <a16:creationId xmlns:a16="http://schemas.microsoft.com/office/drawing/2014/main" id="{1AC5AF15-A6C7-460B-8DD9-495A7DB3191B}"/>
                </a:ext>
              </a:extLst>
            </p:cNvPr>
            <p:cNvSpPr/>
            <p:nvPr/>
          </p:nvSpPr>
          <p:spPr>
            <a:xfrm>
              <a:off x="5350062" y="4317526"/>
              <a:ext cx="1975652" cy="633156"/>
            </a:xfrm>
            <a:prstGeom prst="flowChartDecision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Consequence</a:t>
              </a:r>
            </a:p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Decision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33" name="Flowchart: Process 32">
              <a:extLst>
                <a:ext uri="{FF2B5EF4-FFF2-40B4-BE49-F238E27FC236}">
                  <a16:creationId xmlns:a16="http://schemas.microsoft.com/office/drawing/2014/main" id="{35E2C49E-250F-4A24-BC8B-1CC822380D29}"/>
                </a:ext>
              </a:extLst>
            </p:cNvPr>
            <p:cNvSpPr/>
            <p:nvPr/>
          </p:nvSpPr>
          <p:spPr>
            <a:xfrm>
              <a:off x="7730909" y="4496572"/>
              <a:ext cx="1068806" cy="372588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Program</a:t>
              </a:r>
            </a:p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Continuation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34" name="Flowchart: Process 33">
              <a:extLst>
                <a:ext uri="{FF2B5EF4-FFF2-40B4-BE49-F238E27FC236}">
                  <a16:creationId xmlns:a16="http://schemas.microsoft.com/office/drawing/2014/main" id="{8B2981F4-124B-4FF1-A1C7-8B2F5FCE55CE}"/>
                </a:ext>
              </a:extLst>
            </p:cNvPr>
            <p:cNvSpPr/>
            <p:nvPr/>
          </p:nvSpPr>
          <p:spPr>
            <a:xfrm>
              <a:off x="4704896" y="5144640"/>
              <a:ext cx="3434432" cy="372592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Program Completion:</a:t>
              </a:r>
            </a:p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Supplier Status and Consequence Definition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35" name="Flowchart: Process 34">
              <a:extLst>
                <a:ext uri="{FF2B5EF4-FFF2-40B4-BE49-F238E27FC236}">
                  <a16:creationId xmlns:a16="http://schemas.microsoft.com/office/drawing/2014/main" id="{EA6CCEBA-E323-46F0-A4FA-59A5C6E9DE13}"/>
                </a:ext>
              </a:extLst>
            </p:cNvPr>
            <p:cNvSpPr/>
            <p:nvPr/>
          </p:nvSpPr>
          <p:spPr>
            <a:xfrm>
              <a:off x="5488352" y="5733256"/>
              <a:ext cx="1827142" cy="279183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</a:rPr>
                <a:t>Program End</a:t>
              </a:r>
              <a:endParaRPr lang="en-US" altLang="zh-CN" sz="1200">
                <a:solidFill>
                  <a:schemeClr val="tx1"/>
                </a:solidFill>
              </a:endParaRPr>
            </a:p>
          </p:txBody>
        </p: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EFC5FB56-D5D0-494F-9969-005DDF8219F9}"/>
                </a:ext>
              </a:extLst>
            </p:cNvPr>
            <p:cNvCxnSpPr>
              <a:cxnSpLocks/>
            </p:cNvCxnSpPr>
            <p:nvPr/>
          </p:nvCxnSpPr>
          <p:spPr>
            <a:xfrm>
              <a:off x="5543592" y="1403485"/>
              <a:ext cx="0" cy="1635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3653B1CF-9A3A-490E-BB66-80F1363AB4B3}"/>
                </a:ext>
              </a:extLst>
            </p:cNvPr>
            <p:cNvCxnSpPr>
              <a:cxnSpLocks/>
            </p:cNvCxnSpPr>
            <p:nvPr/>
          </p:nvCxnSpPr>
          <p:spPr>
            <a:xfrm>
              <a:off x="6340288" y="4941168"/>
              <a:ext cx="0" cy="18478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DBA6EE5F-EB93-413C-825F-15959E2FAA4E}"/>
                </a:ext>
              </a:extLst>
            </p:cNvPr>
            <p:cNvCxnSpPr>
              <a:cxnSpLocks/>
            </p:cNvCxnSpPr>
            <p:nvPr/>
          </p:nvCxnSpPr>
          <p:spPr>
            <a:xfrm>
              <a:off x="6337668" y="5517232"/>
              <a:ext cx="1460" cy="22124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A432C169-B91E-461A-9053-6B4383ED4E93}"/>
                </a:ext>
              </a:extLst>
            </p:cNvPr>
            <p:cNvCxnSpPr/>
            <p:nvPr/>
          </p:nvCxnSpPr>
          <p:spPr>
            <a:xfrm>
              <a:off x="3688152" y="4203956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104D889-E55F-4AF0-A848-ED30B1EC01D3}"/>
                </a:ext>
              </a:extLst>
            </p:cNvPr>
            <p:cNvCxnSpPr>
              <a:cxnSpLocks/>
            </p:cNvCxnSpPr>
            <p:nvPr/>
          </p:nvCxnSpPr>
          <p:spPr>
            <a:xfrm>
              <a:off x="3664042" y="4127306"/>
              <a:ext cx="3408486" cy="747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C880BDE5-5AF3-4EB9-8238-21246FAD5B9D}"/>
                </a:ext>
              </a:extLst>
            </p:cNvPr>
            <p:cNvCxnSpPr>
              <a:cxnSpLocks/>
            </p:cNvCxnSpPr>
            <p:nvPr/>
          </p:nvCxnSpPr>
          <p:spPr>
            <a:xfrm>
              <a:off x="7325714" y="4634104"/>
              <a:ext cx="36960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2C3AD684-CBE9-43C4-BFCF-F637CFB8E1B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962864" y="4653136"/>
              <a:ext cx="19302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3C7BB89C-765C-4267-9C17-BCDB15217784}"/>
                </a:ext>
              </a:extLst>
            </p:cNvPr>
            <p:cNvCxnSpPr>
              <a:cxnSpLocks/>
              <a:stCxn id="33" idx="0"/>
            </p:cNvCxnSpPr>
            <p:nvPr/>
          </p:nvCxnSpPr>
          <p:spPr>
            <a:xfrm flipH="1" flipV="1">
              <a:off x="8253456" y="2341682"/>
              <a:ext cx="11856" cy="215489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E6FDDA9C-F599-4A57-B0FD-0B204F510921}"/>
                </a:ext>
              </a:extLst>
            </p:cNvPr>
            <p:cNvCxnSpPr>
              <a:cxnSpLocks/>
            </p:cNvCxnSpPr>
            <p:nvPr/>
          </p:nvCxnSpPr>
          <p:spPr>
            <a:xfrm>
              <a:off x="3688152" y="2143285"/>
              <a:ext cx="3294592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6981684F-02D6-4E2D-909E-9274D57562DB}"/>
                </a:ext>
              </a:extLst>
            </p:cNvPr>
            <p:cNvCxnSpPr/>
            <p:nvPr/>
          </p:nvCxnSpPr>
          <p:spPr>
            <a:xfrm>
              <a:off x="3688152" y="2143285"/>
              <a:ext cx="0" cy="14401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261B72E7-0F89-4596-8989-97BAFCA67178}"/>
                </a:ext>
              </a:extLst>
            </p:cNvPr>
            <p:cNvCxnSpPr/>
            <p:nvPr/>
          </p:nvCxnSpPr>
          <p:spPr>
            <a:xfrm>
              <a:off x="6982744" y="2143285"/>
              <a:ext cx="0" cy="3905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77EE95FA-7524-480F-ACC0-5199D97E7FA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74113" y="2341680"/>
              <a:ext cx="127520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80EC03AD-B689-4B6E-81CE-4813E5374FBA}"/>
                </a:ext>
              </a:extLst>
            </p:cNvPr>
            <p:cNvCxnSpPr>
              <a:cxnSpLocks/>
            </p:cNvCxnSpPr>
            <p:nvPr/>
          </p:nvCxnSpPr>
          <p:spPr>
            <a:xfrm>
              <a:off x="5488352" y="1986080"/>
              <a:ext cx="0" cy="1635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A6FD11A4-7F95-47BF-866E-2DA522E22C5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2528" y="4005064"/>
              <a:ext cx="0" cy="12598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56E6BDBC-C3F4-4E7B-8A60-DF8BF007A6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64042" y="4005064"/>
              <a:ext cx="0" cy="12598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C7A34310-5BE6-4684-B867-B7B406ACCDEB}"/>
                </a:ext>
              </a:extLst>
            </p:cNvPr>
            <p:cNvCxnSpPr>
              <a:cxnSpLocks/>
            </p:cNvCxnSpPr>
            <p:nvPr/>
          </p:nvCxnSpPr>
          <p:spPr>
            <a:xfrm>
              <a:off x="6339128" y="4142849"/>
              <a:ext cx="0" cy="16712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21BFA953-4C92-43BA-8C9C-12C67210F2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25776" y="4005604"/>
              <a:ext cx="0" cy="12598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A213B74D-198B-47B8-978B-8E1E6F9FC48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98811" y="4012160"/>
              <a:ext cx="0" cy="12598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Flowchart: Process 66">
              <a:extLst>
                <a:ext uri="{FF2B5EF4-FFF2-40B4-BE49-F238E27FC236}">
                  <a16:creationId xmlns:a16="http://schemas.microsoft.com/office/drawing/2014/main" id="{76F2071B-3E71-4847-AB74-4C8634833331}"/>
                </a:ext>
              </a:extLst>
            </p:cNvPr>
            <p:cNvSpPr/>
            <p:nvPr/>
          </p:nvSpPr>
          <p:spPr>
            <a:xfrm>
              <a:off x="4281808" y="1578008"/>
              <a:ext cx="2531784" cy="422260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zh-CN"/>
            </a:p>
          </p:txBody>
        </p:sp>
        <p:sp>
          <p:nvSpPr>
            <p:cNvPr id="68" name="Flowchart: Process 67">
              <a:extLst>
                <a:ext uri="{FF2B5EF4-FFF2-40B4-BE49-F238E27FC236}">
                  <a16:creationId xmlns:a16="http://schemas.microsoft.com/office/drawing/2014/main" id="{5EB9AA3B-59DA-42CB-86EC-6C48E5ABD563}"/>
                </a:ext>
              </a:extLst>
            </p:cNvPr>
            <p:cNvSpPr/>
            <p:nvPr/>
          </p:nvSpPr>
          <p:spPr>
            <a:xfrm>
              <a:off x="3402452" y="2580417"/>
              <a:ext cx="683602" cy="1406461"/>
            </a:xfrm>
            <a:prstGeom prst="flowChartProcess">
              <a:avLst/>
            </a:prstGeom>
            <a:solidFill>
              <a:srgbClr val="0000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r>
                <a:rPr lang="en-US" altLang="zh-CN" sz="1000" b="1"/>
                <a:t>Project-Management</a:t>
              </a:r>
            </a:p>
            <a:p>
              <a:r>
                <a:rPr lang="en-US" altLang="zh-CN" sz="1000" b="1"/>
                <a:t>Development</a:t>
              </a:r>
              <a:endParaRPr lang="en-US" altLang="zh-CN" sz="1000"/>
            </a:p>
          </p:txBody>
        </p: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0EDF47A4-8F9C-42F2-8691-81118AC1C87E}"/>
                </a:ext>
              </a:extLst>
            </p:cNvPr>
            <p:cNvCxnSpPr/>
            <p:nvPr/>
          </p:nvCxnSpPr>
          <p:spPr>
            <a:xfrm>
              <a:off x="3688152" y="2150151"/>
              <a:ext cx="0" cy="14401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4EBB60ED-A7BA-4F48-A34E-28F42CA25E77}"/>
                </a:ext>
              </a:extLst>
            </p:cNvPr>
            <p:cNvCxnSpPr/>
            <p:nvPr/>
          </p:nvCxnSpPr>
          <p:spPr>
            <a:xfrm>
              <a:off x="4826960" y="2150151"/>
              <a:ext cx="0" cy="14401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D54DB88A-468A-424E-A449-F0BAAB1D5D70}"/>
                </a:ext>
              </a:extLst>
            </p:cNvPr>
            <p:cNvCxnSpPr/>
            <p:nvPr/>
          </p:nvCxnSpPr>
          <p:spPr>
            <a:xfrm>
              <a:off x="5907080" y="2150151"/>
              <a:ext cx="0" cy="14401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6A7CBECD-FCF2-438B-92F6-8E5C71CBC278}"/>
                </a:ext>
              </a:extLst>
            </p:cNvPr>
            <p:cNvCxnSpPr/>
            <p:nvPr/>
          </p:nvCxnSpPr>
          <p:spPr>
            <a:xfrm>
              <a:off x="6982744" y="2150151"/>
              <a:ext cx="0" cy="3905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AFE3E26E-5D1A-4812-B916-A0C98D83B843}"/>
                </a:ext>
              </a:extLst>
            </p:cNvPr>
            <p:cNvCxnSpPr>
              <a:cxnSpLocks/>
            </p:cNvCxnSpPr>
            <p:nvPr/>
          </p:nvCxnSpPr>
          <p:spPr>
            <a:xfrm>
              <a:off x="5488352" y="1992946"/>
              <a:ext cx="0" cy="1635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64809E19-71A4-43E1-B3E9-574E774C0F8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25776" y="4012470"/>
              <a:ext cx="0" cy="12598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70CD8F75-909A-4912-AD2C-CB917C4E4E60}"/>
                </a:ext>
              </a:extLst>
            </p:cNvPr>
            <p:cNvSpPr/>
            <p:nvPr/>
          </p:nvSpPr>
          <p:spPr>
            <a:xfrm>
              <a:off x="4466920" y="2312910"/>
              <a:ext cx="706543" cy="2715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rgbClr val="000000"/>
                  </a:solidFill>
                </a:rPr>
                <a:t>Track 2</a:t>
              </a:r>
            </a:p>
          </p:txBody>
        </p:sp>
        <p:sp>
          <p:nvSpPr>
            <p:cNvPr id="70" name="Flowchart: Process 69">
              <a:extLst>
                <a:ext uri="{FF2B5EF4-FFF2-40B4-BE49-F238E27FC236}">
                  <a16:creationId xmlns:a16="http://schemas.microsoft.com/office/drawing/2014/main" id="{41A3A766-195C-4ED1-895B-BA16B06FE536}"/>
                </a:ext>
              </a:extLst>
            </p:cNvPr>
            <p:cNvSpPr/>
            <p:nvPr/>
          </p:nvSpPr>
          <p:spPr>
            <a:xfrm>
              <a:off x="4466920" y="2592798"/>
              <a:ext cx="706543" cy="1396188"/>
            </a:xfrm>
            <a:prstGeom prst="flowChartProcess">
              <a:avLst/>
            </a:prstGeom>
            <a:solidFill>
              <a:srgbClr val="0000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r>
                <a:rPr lang="en-US" altLang="zh-CN" sz="1000" b="1"/>
                <a:t>QM-System Development</a:t>
              </a:r>
              <a:endParaRPr lang="en-US" altLang="zh-CN" sz="1000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E2B1294B-AF84-4D5F-ABFC-50BD8AADE989}"/>
                </a:ext>
              </a:extLst>
            </p:cNvPr>
            <p:cNvSpPr/>
            <p:nvPr/>
          </p:nvSpPr>
          <p:spPr>
            <a:xfrm>
              <a:off x="5560577" y="2315993"/>
              <a:ext cx="706543" cy="2715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rgbClr val="000000"/>
                  </a:solidFill>
                </a:rPr>
                <a:t>Track 3</a:t>
              </a:r>
            </a:p>
          </p:txBody>
        </p:sp>
        <p:sp>
          <p:nvSpPr>
            <p:cNvPr id="81" name="Flowchart: Process 80">
              <a:extLst>
                <a:ext uri="{FF2B5EF4-FFF2-40B4-BE49-F238E27FC236}">
                  <a16:creationId xmlns:a16="http://schemas.microsoft.com/office/drawing/2014/main" id="{19F52261-950F-4F2A-9559-AC2FE1674CB3}"/>
                </a:ext>
              </a:extLst>
            </p:cNvPr>
            <p:cNvSpPr/>
            <p:nvPr/>
          </p:nvSpPr>
          <p:spPr>
            <a:xfrm>
              <a:off x="5560577" y="2595881"/>
              <a:ext cx="706543" cy="1396188"/>
            </a:xfrm>
            <a:prstGeom prst="flowChartProcess">
              <a:avLst/>
            </a:prstGeom>
            <a:solidFill>
              <a:srgbClr val="0000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r>
                <a:rPr lang="en-US" altLang="zh-CN" sz="1000" b="1"/>
                <a:t>Manufacturing-System (VES) Development</a:t>
              </a:r>
              <a:endParaRPr lang="en-US" altLang="zh-CN" sz="1000"/>
            </a:p>
          </p:txBody>
        </p:sp>
        <p:sp>
          <p:nvSpPr>
            <p:cNvPr id="84" name="Flowchart: Process 83">
              <a:extLst>
                <a:ext uri="{FF2B5EF4-FFF2-40B4-BE49-F238E27FC236}">
                  <a16:creationId xmlns:a16="http://schemas.microsoft.com/office/drawing/2014/main" id="{6291606D-50D4-462F-961D-A4368BDECAB9}"/>
                </a:ext>
              </a:extLst>
            </p:cNvPr>
            <p:cNvSpPr/>
            <p:nvPr/>
          </p:nvSpPr>
          <p:spPr>
            <a:xfrm>
              <a:off x="6640697" y="2587568"/>
              <a:ext cx="706543" cy="1418160"/>
            </a:xfrm>
            <a:prstGeom prst="flowChartProcess">
              <a:avLst/>
            </a:prstGeom>
            <a:solidFill>
              <a:srgbClr val="0000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 anchorCtr="0"/>
            <a:lstStyle/>
            <a:p>
              <a:r>
                <a:rPr lang="en-US" altLang="zh-CN" sz="1000" b="1"/>
                <a:t>Progress Monitoring Process</a:t>
              </a:r>
              <a:endParaRPr lang="en-US" altLang="zh-CN" sz="1000"/>
            </a:p>
          </p:txBody>
        </p:sp>
      </p:grp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61D1C9E9-F7E0-42D2-A359-6CF7EF88F163}"/>
              </a:ext>
            </a:extLst>
          </p:cNvPr>
          <p:cNvCxnSpPr>
            <a:cxnSpLocks/>
          </p:cNvCxnSpPr>
          <p:nvPr/>
        </p:nvCxnSpPr>
        <p:spPr>
          <a:xfrm flipH="1">
            <a:off x="5180392" y="4636807"/>
            <a:ext cx="193026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B4BB2-BE42-479C-B17E-5A5A3FFE410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C12426-CF14-46EF-BF50-095284BB195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085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9957-70B9-4A40-B9DC-9A50BE0F7F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248981" y="6665884"/>
            <a:ext cx="52900" cy="123111"/>
          </a:xfrm>
        </p:spPr>
        <p:txBody>
          <a:bodyPr/>
          <a:lstStyle/>
          <a:p>
            <a:fld id="{07CEE681-EA8A-4B77-829B-1539858EA44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8" name="TextBox 28">
            <a:extLst>
              <a:ext uri="{FF2B5EF4-FFF2-40B4-BE49-F238E27FC236}">
                <a16:creationId xmlns:a16="http://schemas.microsoft.com/office/drawing/2014/main" id="{B706D6D0-C95A-4676-B684-1BDCD73ECD16}"/>
              </a:ext>
            </a:extLst>
          </p:cNvPr>
          <p:cNvSpPr txBox="1"/>
          <p:nvPr/>
        </p:nvSpPr>
        <p:spPr>
          <a:xfrm>
            <a:off x="242294" y="6280189"/>
            <a:ext cx="1577355" cy="282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996">
                <a:solidFill>
                  <a:srgbClr val="000000"/>
                </a:solidFill>
                <a:latin typeface="Arial"/>
                <a:cs typeface="Arial"/>
              </a:rPr>
              <a:t>SD = Supplier Development</a:t>
            </a:r>
          </a:p>
          <a:p>
            <a:pPr>
              <a:lnSpc>
                <a:spcPts val="1150"/>
              </a:lnSpc>
            </a:pPr>
            <a:endParaRPr lang="en-US" sz="996">
              <a:solidFill>
                <a:srgbClr val="000000"/>
              </a:solidFill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A23662C7-5345-4375-B52F-9D2F89337ED9}"/>
              </a:ext>
            </a:extLst>
          </p:cNvPr>
          <p:cNvGrpSpPr/>
          <p:nvPr/>
        </p:nvGrpSpPr>
        <p:grpSpPr>
          <a:xfrm>
            <a:off x="343732" y="886169"/>
            <a:ext cx="1739835" cy="1164480"/>
            <a:chOff x="544859" y="832020"/>
            <a:chExt cx="1739835" cy="1164480"/>
          </a:xfrm>
        </p:grpSpPr>
        <p:sp>
          <p:nvSpPr>
            <p:cNvPr id="112" name="TextBox 5">
              <a:extLst>
                <a:ext uri="{FF2B5EF4-FFF2-40B4-BE49-F238E27FC236}">
                  <a16:creationId xmlns:a16="http://schemas.microsoft.com/office/drawing/2014/main" id="{56BA94FF-0D96-4552-85D2-91D5AB3FFF49}"/>
                </a:ext>
              </a:extLst>
            </p:cNvPr>
            <p:cNvSpPr txBox="1"/>
            <p:nvPr/>
          </p:nvSpPr>
          <p:spPr>
            <a:xfrm>
              <a:off x="927100" y="1714500"/>
              <a:ext cx="1352934" cy="282000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pPr>
                <a:lnSpc>
                  <a:spcPts val="1100"/>
                </a:lnSpc>
              </a:pPr>
              <a:r>
                <a:rPr lang="en-US" sz="996">
                  <a:solidFill>
                    <a:srgbClr val="000000"/>
                  </a:solidFill>
                  <a:latin typeface="Arial"/>
                  <a:cs typeface="Arial"/>
                </a:rPr>
                <a:t>= Supplier responsibility</a:t>
              </a:r>
            </a:p>
            <a:p>
              <a:pPr>
                <a:lnSpc>
                  <a:spcPts val="1150"/>
                </a:lnSpc>
              </a:pPr>
              <a:endParaRPr lang="en-US" sz="996">
                <a:solidFill>
                  <a:srgbClr val="000000"/>
                </a:solidFill>
              </a:endParaRPr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CD171EC9-9AB6-49D8-A0BD-1AD5DDED6F05}"/>
                </a:ext>
              </a:extLst>
            </p:cNvPr>
            <p:cNvGrpSpPr/>
            <p:nvPr/>
          </p:nvGrpSpPr>
          <p:grpSpPr>
            <a:xfrm>
              <a:off x="544859" y="832020"/>
              <a:ext cx="1739835" cy="1100447"/>
              <a:chOff x="544859" y="832020"/>
              <a:chExt cx="1739835" cy="1100447"/>
            </a:xfrm>
          </p:grpSpPr>
          <p:sp>
            <p:nvSpPr>
              <p:cNvPr id="110" name="TextBox 3">
                <a:extLst>
                  <a:ext uri="{FF2B5EF4-FFF2-40B4-BE49-F238E27FC236}">
                    <a16:creationId xmlns:a16="http://schemas.microsoft.com/office/drawing/2014/main" id="{0A791A80-6E51-4C5D-A487-08CEE5D8BDB7}"/>
                  </a:ext>
                </a:extLst>
              </p:cNvPr>
              <p:cNvSpPr txBox="1"/>
              <p:nvPr/>
            </p:nvSpPr>
            <p:spPr>
              <a:xfrm>
                <a:off x="918936" y="870899"/>
                <a:ext cx="1365758" cy="290208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pPr>
                  <a:lnSpc>
                    <a:spcPts val="1100"/>
                  </a:lnSpc>
                </a:pP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= Veoneer responsibility</a:t>
                </a:r>
              </a:p>
              <a:p>
                <a:pPr>
                  <a:lnSpc>
                    <a:spcPts val="1150"/>
                  </a:lnSpc>
                </a:pPr>
                <a:endParaRPr lang="en-US" sz="996">
                  <a:solidFill>
                    <a:srgbClr val="000000"/>
                  </a:solidFill>
                </a:endParaRPr>
              </a:p>
            </p:txBody>
          </p:sp>
          <p:sp>
            <p:nvSpPr>
              <p:cNvPr id="111" name="TextBox 4">
                <a:extLst>
                  <a:ext uri="{FF2B5EF4-FFF2-40B4-BE49-F238E27FC236}">
                    <a16:creationId xmlns:a16="http://schemas.microsoft.com/office/drawing/2014/main" id="{B734C243-093F-4E26-9E65-60D20974D985}"/>
                  </a:ext>
                </a:extLst>
              </p:cNvPr>
              <p:cNvSpPr txBox="1"/>
              <p:nvPr/>
            </p:nvSpPr>
            <p:spPr>
              <a:xfrm>
                <a:off x="927100" y="1240971"/>
                <a:ext cx="1295226" cy="297710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pPr>
                  <a:lnSpc>
                    <a:spcPts val="1200"/>
                  </a:lnSpc>
                  <a:tabLst>
                    <a:tab pos="139700" algn="l"/>
                  </a:tabLst>
                </a:pP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= Joined responsibility,</a:t>
                </a:r>
                <a:br>
                  <a:rPr lang="en-US" sz="996">
                    <a:solidFill>
                      <a:srgbClr val="000000"/>
                    </a:solidFill>
                    <a:latin typeface="Times New Roman"/>
                  </a:rPr>
                </a:b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	lead by Veoneer</a:t>
                </a:r>
                <a:endParaRPr lang="en-US" sz="996">
                  <a:solidFill>
                    <a:srgbClr val="000000"/>
                  </a:solidFill>
                </a:endParaRPr>
              </a:p>
            </p:txBody>
          </p: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DD4140B8-D72A-4E32-9EE9-E706EF184FC3}"/>
                  </a:ext>
                </a:extLst>
              </p:cNvPr>
              <p:cNvSpPr/>
              <p:nvPr/>
            </p:nvSpPr>
            <p:spPr>
              <a:xfrm>
                <a:off x="546100" y="832020"/>
                <a:ext cx="260974" cy="245435"/>
              </a:xfrm>
              <a:prstGeom prst="rect">
                <a:avLst/>
              </a:prstGeom>
              <a:solidFill>
                <a:schemeClr val="accent6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15AC2F8-5335-4A92-B689-038D6A2A266A}"/>
                  </a:ext>
                </a:extLst>
              </p:cNvPr>
              <p:cNvSpPr/>
              <p:nvPr/>
            </p:nvSpPr>
            <p:spPr>
              <a:xfrm>
                <a:off x="544859" y="1242708"/>
                <a:ext cx="260974" cy="245435"/>
              </a:xfrm>
              <a:prstGeom prst="rect">
                <a:avLst/>
              </a:prstGeom>
              <a:solidFill>
                <a:srgbClr val="99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225ECD13-50B1-4900-910F-0ACC2E01718F}"/>
                  </a:ext>
                </a:extLst>
              </p:cNvPr>
              <p:cNvSpPr/>
              <p:nvPr/>
            </p:nvSpPr>
            <p:spPr>
              <a:xfrm>
                <a:off x="546100" y="1687032"/>
                <a:ext cx="260974" cy="245435"/>
              </a:xfrm>
              <a:prstGeom prst="rect">
                <a:avLst/>
              </a:prstGeom>
              <a:solidFill>
                <a:srgbClr val="F8FDB3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</p:grp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730BC13C-0DAA-4E36-9C96-69610F819FAC}"/>
              </a:ext>
            </a:extLst>
          </p:cNvPr>
          <p:cNvGrpSpPr/>
          <p:nvPr/>
        </p:nvGrpSpPr>
        <p:grpSpPr>
          <a:xfrm>
            <a:off x="2084396" y="871643"/>
            <a:ext cx="8065700" cy="5734320"/>
            <a:chOff x="1508643" y="871521"/>
            <a:chExt cx="8065700" cy="5734320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60166ED1-8A3E-4CE5-859D-965186B74540}"/>
                </a:ext>
              </a:extLst>
            </p:cNvPr>
            <p:cNvSpPr/>
            <p:nvPr/>
          </p:nvSpPr>
          <p:spPr>
            <a:xfrm>
              <a:off x="6544515" y="4989780"/>
              <a:ext cx="1489318" cy="711283"/>
            </a:xfrm>
            <a:prstGeom prst="rect">
              <a:avLst/>
            </a:prstGeom>
            <a:solidFill>
              <a:schemeClr val="accent6">
                <a:lumMod val="9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1000" b="1">
                  <a:solidFill>
                    <a:schemeClr val="tx1"/>
                  </a:solidFill>
                </a:rPr>
                <a:t>Definition and Start of</a:t>
              </a:r>
            </a:p>
            <a:p>
              <a:r>
                <a:rPr lang="en-US" altLang="zh-CN" sz="1000" b="1">
                  <a:solidFill>
                    <a:schemeClr val="tx1"/>
                  </a:solidFill>
                </a:rPr>
                <a:t>Consequence Strategy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7B820DB3-F53A-4AC2-9512-AF8FFE2E8595}"/>
                </a:ext>
              </a:extLst>
            </p:cNvPr>
            <p:cNvSpPr/>
            <p:nvPr/>
          </p:nvSpPr>
          <p:spPr>
            <a:xfrm>
              <a:off x="6672064" y="4013820"/>
              <a:ext cx="1244600" cy="495300"/>
            </a:xfrm>
            <a:prstGeom prst="rect">
              <a:avLst/>
            </a:prstGeom>
            <a:solidFill>
              <a:schemeClr val="accent6">
                <a:lumMod val="9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Program</a:t>
              </a:r>
            </a:p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Termination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DDD20F2D-9D15-4BDA-9690-59FE600F33B5}"/>
                </a:ext>
              </a:extLst>
            </p:cNvPr>
            <p:cNvSpPr/>
            <p:nvPr/>
          </p:nvSpPr>
          <p:spPr>
            <a:xfrm>
              <a:off x="6727912" y="2878088"/>
              <a:ext cx="1193800" cy="533400"/>
            </a:xfrm>
            <a:prstGeom prst="rect">
              <a:avLst/>
            </a:prstGeom>
            <a:solidFill>
              <a:schemeClr val="accent6">
                <a:lumMod val="9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Program</a:t>
              </a:r>
            </a:p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Completion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81" name="Flowchart: Document 80">
              <a:extLst>
                <a:ext uri="{FF2B5EF4-FFF2-40B4-BE49-F238E27FC236}">
                  <a16:creationId xmlns:a16="http://schemas.microsoft.com/office/drawing/2014/main" id="{8EE48433-CD6E-455F-8565-E8843D2112DC}"/>
                </a:ext>
              </a:extLst>
            </p:cNvPr>
            <p:cNvSpPr/>
            <p:nvPr/>
          </p:nvSpPr>
          <p:spPr>
            <a:xfrm>
              <a:off x="6505327" y="2348880"/>
              <a:ext cx="1347812" cy="335079"/>
            </a:xfrm>
            <a:prstGeom prst="flowChartDocument">
              <a:avLst/>
            </a:prstGeom>
            <a:solidFill>
              <a:schemeClr val="accent6">
                <a:lumMod val="9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1000">
                  <a:solidFill>
                    <a:schemeClr val="tx1"/>
                  </a:solidFill>
                </a:rPr>
                <a:t>Supplier Survey Reports</a:t>
              </a:r>
            </a:p>
          </p:txBody>
        </p:sp>
        <p:sp>
          <p:nvSpPr>
            <p:cNvPr id="82" name="Flowchart: Preparation 81">
              <a:extLst>
                <a:ext uri="{FF2B5EF4-FFF2-40B4-BE49-F238E27FC236}">
                  <a16:creationId xmlns:a16="http://schemas.microsoft.com/office/drawing/2014/main" id="{43546F4E-A81D-487D-AA87-71F30E020FB9}"/>
                </a:ext>
              </a:extLst>
            </p:cNvPr>
            <p:cNvSpPr/>
            <p:nvPr/>
          </p:nvSpPr>
          <p:spPr>
            <a:xfrm>
              <a:off x="3065060" y="3964950"/>
              <a:ext cx="3174956" cy="1274243"/>
            </a:xfrm>
            <a:prstGeom prst="flowChartPreparation">
              <a:avLst/>
            </a:prstGeom>
            <a:solidFill>
              <a:schemeClr val="accent6">
                <a:lumMod val="9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1000" b="1">
                  <a:solidFill>
                    <a:schemeClr val="tx1"/>
                  </a:solidFill>
                </a:rPr>
                <a:t>Continuation of Program</a:t>
              </a:r>
            </a:p>
            <a:p>
              <a:r>
                <a:rPr lang="en-US" altLang="zh-CN" sz="1000">
                  <a:solidFill>
                    <a:schemeClr val="tx1"/>
                  </a:solidFill>
                </a:rPr>
                <a:t>Criteria:</a:t>
              </a:r>
            </a:p>
            <a:p>
              <a:pPr marL="171450" indent="-171450">
                <a:buFont typeface="Barlow" panose="00000500000000000000" pitchFamily="2" charset="0"/>
                <a:buChar char="–"/>
              </a:pPr>
              <a:r>
                <a:rPr lang="en-US" altLang="zh-CN" sz="1000">
                  <a:solidFill>
                    <a:schemeClr val="tx1"/>
                  </a:solidFill>
                </a:rPr>
                <a:t>Survey Result Evaluation</a:t>
              </a:r>
            </a:p>
            <a:p>
              <a:pPr marL="171450" indent="-171450">
                <a:buFont typeface="Barlow" panose="00000500000000000000" pitchFamily="2" charset="0"/>
                <a:buChar char="–"/>
              </a:pPr>
              <a:r>
                <a:rPr lang="en-US" altLang="zh-CN" sz="1000">
                  <a:solidFill>
                    <a:schemeClr val="tx1"/>
                  </a:solidFill>
                </a:rPr>
                <a:t>Veoneer Commitment:     Target Agreement Signed?</a:t>
              </a:r>
            </a:p>
            <a:p>
              <a:pPr marL="171450" indent="-171450">
                <a:buFont typeface="Barlow" panose="00000500000000000000" pitchFamily="2" charset="0"/>
                <a:buChar char="–"/>
              </a:pPr>
              <a:r>
                <a:rPr lang="en-US" altLang="zh-CN" sz="1000">
                  <a:solidFill>
                    <a:schemeClr val="tx1"/>
                  </a:solidFill>
                </a:rPr>
                <a:t>Supplier Commitment: Target Agreement Signed?</a:t>
              </a:r>
            </a:p>
          </p:txBody>
        </p:sp>
        <p:sp>
          <p:nvSpPr>
            <p:cNvPr id="83" name="Flowchart: Preparation 82">
              <a:extLst>
                <a:ext uri="{FF2B5EF4-FFF2-40B4-BE49-F238E27FC236}">
                  <a16:creationId xmlns:a16="http://schemas.microsoft.com/office/drawing/2014/main" id="{FD9565D1-01CC-4556-A031-BDF43033B1DD}"/>
                </a:ext>
              </a:extLst>
            </p:cNvPr>
            <p:cNvSpPr/>
            <p:nvPr/>
          </p:nvSpPr>
          <p:spPr>
            <a:xfrm>
              <a:off x="3360721" y="2722177"/>
              <a:ext cx="2586403" cy="765198"/>
            </a:xfrm>
            <a:prstGeom prst="flowChartPreparation">
              <a:avLst/>
            </a:prstGeom>
            <a:solidFill>
              <a:schemeClr val="accent6">
                <a:lumMod val="9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All survey/audit results above acceptance levels?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A512FC98-9B8D-4E6F-97F1-1BDEF3D1A9DD}"/>
                </a:ext>
              </a:extLst>
            </p:cNvPr>
            <p:cNvSpPr/>
            <p:nvPr/>
          </p:nvSpPr>
          <p:spPr>
            <a:xfrm>
              <a:off x="3698080" y="1472969"/>
              <a:ext cx="2100188" cy="393700"/>
            </a:xfrm>
            <a:prstGeom prst="rect">
              <a:avLst/>
            </a:prstGeom>
            <a:solidFill>
              <a:schemeClr val="accent6">
                <a:lumMod val="9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Program introduction presentation to Supplier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85" name="Rectangle: Rounded Corners 84">
              <a:extLst>
                <a:ext uri="{FF2B5EF4-FFF2-40B4-BE49-F238E27FC236}">
                  <a16:creationId xmlns:a16="http://schemas.microsoft.com/office/drawing/2014/main" id="{2CB2D939-926E-4BA3-962C-EC8B93981937}"/>
                </a:ext>
              </a:extLst>
            </p:cNvPr>
            <p:cNvSpPr/>
            <p:nvPr/>
          </p:nvSpPr>
          <p:spPr>
            <a:xfrm>
              <a:off x="2963698" y="886047"/>
              <a:ext cx="3677146" cy="335285"/>
            </a:xfrm>
            <a:prstGeom prst="roundRect">
              <a:avLst/>
            </a:prstGeom>
            <a:solidFill>
              <a:schemeClr val="accent6">
                <a:lumMod val="9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Start</a:t>
              </a:r>
              <a:r>
                <a:rPr lang="en-US" altLang="zh-CN" sz="1200" b="1">
                  <a:solidFill>
                    <a:schemeClr val="tx1"/>
                  </a:solidFill>
                </a:rPr>
                <a:t> Supplier Development</a:t>
              </a:r>
              <a:endParaRPr lang="en-US" altLang="zh-CN" sz="1200">
                <a:solidFill>
                  <a:schemeClr val="tx1"/>
                </a:solidFill>
              </a:endParaRPr>
            </a:p>
          </p:txBody>
        </p:sp>
        <p:sp>
          <p:nvSpPr>
            <p:cNvPr id="87" name="TextBox 11">
              <a:extLst>
                <a:ext uri="{FF2B5EF4-FFF2-40B4-BE49-F238E27FC236}">
                  <a16:creationId xmlns:a16="http://schemas.microsoft.com/office/drawing/2014/main" id="{F7BEDF05-BEB5-41C0-9461-27DAA3C86590}"/>
                </a:ext>
              </a:extLst>
            </p:cNvPr>
            <p:cNvSpPr txBox="1"/>
            <p:nvPr/>
          </p:nvSpPr>
          <p:spPr>
            <a:xfrm>
              <a:off x="4439816" y="3609504"/>
              <a:ext cx="353349" cy="163827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pPr algn="ctr">
                <a:lnSpc>
                  <a:spcPts val="1400"/>
                </a:lnSpc>
              </a:pPr>
              <a:r>
                <a:rPr lang="en-US" sz="1000" b="1">
                  <a:solidFill>
                    <a:srgbClr val="000000"/>
                  </a:solidFill>
                  <a:cs typeface="Arial Bold"/>
                </a:rPr>
                <a:t>No</a:t>
              </a:r>
            </a:p>
          </p:txBody>
        </p:sp>
        <p:sp>
          <p:nvSpPr>
            <p:cNvPr id="89" name="TextBox 35">
              <a:extLst>
                <a:ext uri="{FF2B5EF4-FFF2-40B4-BE49-F238E27FC236}">
                  <a16:creationId xmlns:a16="http://schemas.microsoft.com/office/drawing/2014/main" id="{2842AC41-E8A9-49AE-B47D-1420EF31F954}"/>
                </a:ext>
              </a:extLst>
            </p:cNvPr>
            <p:cNvSpPr txBox="1"/>
            <p:nvPr/>
          </p:nvSpPr>
          <p:spPr>
            <a:xfrm>
              <a:off x="3894031" y="5523199"/>
              <a:ext cx="473777" cy="359073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1400"/>
                </a:lnSpc>
              </a:pPr>
              <a:r>
                <a:rPr lang="en-US" sz="1000" b="1">
                  <a:solidFill>
                    <a:srgbClr val="000000"/>
                  </a:solidFill>
                  <a:cs typeface="Arial Bold"/>
                </a:rPr>
                <a:t>YES</a:t>
              </a:r>
            </a:p>
            <a:p>
              <a:pPr>
                <a:lnSpc>
                  <a:spcPts val="1380"/>
                </a:lnSpc>
              </a:pPr>
              <a:endParaRPr lang="en-US" sz="1201">
                <a:solidFill>
                  <a:srgbClr val="000000"/>
                </a:solidFill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701DD003-0AFE-4E4A-8775-96DF14DC03C7}"/>
                </a:ext>
              </a:extLst>
            </p:cNvPr>
            <p:cNvSpPr/>
            <p:nvPr/>
          </p:nvSpPr>
          <p:spPr>
            <a:xfrm>
              <a:off x="3695328" y="2077814"/>
              <a:ext cx="2100188" cy="393700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Diagnosis Process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92" name="Flowchart: Document 91">
              <a:extLst>
                <a:ext uri="{FF2B5EF4-FFF2-40B4-BE49-F238E27FC236}">
                  <a16:creationId xmlns:a16="http://schemas.microsoft.com/office/drawing/2014/main" id="{F6A89E4C-B95D-47B2-817C-783C4EBC397D}"/>
                </a:ext>
              </a:extLst>
            </p:cNvPr>
            <p:cNvSpPr/>
            <p:nvPr/>
          </p:nvSpPr>
          <p:spPr>
            <a:xfrm>
              <a:off x="8087071" y="871521"/>
              <a:ext cx="1487272" cy="2112465"/>
            </a:xfrm>
            <a:prstGeom prst="flowChartDocumen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1000" b="1">
                  <a:solidFill>
                    <a:schemeClr val="tx1"/>
                  </a:solidFill>
                </a:rPr>
                <a:t>Surveys/Audits: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altLang="zh-CN" sz="1000">
                  <a:solidFill>
                    <a:schemeClr val="tx1"/>
                  </a:solidFill>
                </a:rPr>
                <a:t>Development Process-Audit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altLang="zh-CN" sz="1000">
                  <a:solidFill>
                    <a:schemeClr val="tx1"/>
                  </a:solidFill>
                </a:rPr>
                <a:t>VS002-QM-Process-Audit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altLang="zh-CN" sz="1000">
                  <a:solidFill>
                    <a:schemeClr val="tx1"/>
                  </a:solidFill>
                </a:rPr>
                <a:t>VES-Survey</a:t>
              </a:r>
            </a:p>
            <a:p>
              <a:r>
                <a:rPr lang="en-US" altLang="zh-CN" sz="1000">
                  <a:solidFill>
                    <a:schemeClr val="tx1"/>
                  </a:solidFill>
                </a:rPr>
                <a:t>(Note: Existing audit/survey- reports may be used, if not older than 6 months)</a:t>
              </a:r>
              <a:r>
                <a:rPr lang="en-US" altLang="zh-CN" sz="1000"/>
                <a:t>.)</a:t>
              </a:r>
            </a:p>
          </p:txBody>
        </p:sp>
        <p:sp>
          <p:nvSpPr>
            <p:cNvPr id="93" name="Flowchart: Document 92">
              <a:extLst>
                <a:ext uri="{FF2B5EF4-FFF2-40B4-BE49-F238E27FC236}">
                  <a16:creationId xmlns:a16="http://schemas.microsoft.com/office/drawing/2014/main" id="{88A456F3-573D-4D38-8D29-F2EDB5DEB193}"/>
                </a:ext>
              </a:extLst>
            </p:cNvPr>
            <p:cNvSpPr/>
            <p:nvPr/>
          </p:nvSpPr>
          <p:spPr>
            <a:xfrm>
              <a:off x="6516037" y="1920991"/>
              <a:ext cx="1347812" cy="335079"/>
            </a:xfrm>
            <a:prstGeom prst="flowChartDocumen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1000">
                  <a:solidFill>
                    <a:schemeClr val="tx1"/>
                  </a:solidFill>
                </a:rPr>
                <a:t>Survey/Audit Forms</a:t>
              </a:r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CCD89726-6630-46F4-B57F-B0F09051ECBB}"/>
                </a:ext>
              </a:extLst>
            </p:cNvPr>
            <p:cNvSpPr/>
            <p:nvPr/>
          </p:nvSpPr>
          <p:spPr>
            <a:xfrm>
              <a:off x="4376302" y="6225300"/>
              <a:ext cx="673100" cy="380541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48D36492-FF55-4FA3-BF86-8F5A01B71527}"/>
                </a:ext>
              </a:extLst>
            </p:cNvPr>
            <p:cNvSpPr/>
            <p:nvPr/>
          </p:nvSpPr>
          <p:spPr>
            <a:xfrm>
              <a:off x="8253568" y="3491663"/>
              <a:ext cx="673100" cy="380541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</a:rPr>
                <a:t>A</a:t>
              </a:r>
            </a:p>
          </p:txBody>
        </p: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A8E1AF8C-007A-49B9-B450-D54CBB4AD27C}"/>
                </a:ext>
              </a:extLst>
            </p:cNvPr>
            <p:cNvCxnSpPr>
              <a:cxnSpLocks/>
            </p:cNvCxnSpPr>
            <p:nvPr/>
          </p:nvCxnSpPr>
          <p:spPr>
            <a:xfrm>
              <a:off x="4724400" y="1221904"/>
              <a:ext cx="0" cy="26399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>
              <a:extLst>
                <a:ext uri="{FF2B5EF4-FFF2-40B4-BE49-F238E27FC236}">
                  <a16:creationId xmlns:a16="http://schemas.microsoft.com/office/drawing/2014/main" id="{277D79C7-302A-4836-92CA-1040D20D683E}"/>
                </a:ext>
              </a:extLst>
            </p:cNvPr>
            <p:cNvCxnSpPr>
              <a:cxnSpLocks/>
            </p:cNvCxnSpPr>
            <p:nvPr/>
          </p:nvCxnSpPr>
          <p:spPr>
            <a:xfrm>
              <a:off x="4741168" y="2470076"/>
              <a:ext cx="0" cy="26399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09116D22-02F0-482A-815A-9A78D542A021}"/>
                </a:ext>
              </a:extLst>
            </p:cNvPr>
            <p:cNvCxnSpPr>
              <a:cxnSpLocks/>
            </p:cNvCxnSpPr>
            <p:nvPr/>
          </p:nvCxnSpPr>
          <p:spPr>
            <a:xfrm>
              <a:off x="4741168" y="3487375"/>
              <a:ext cx="0" cy="47083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E4C5839C-B3E9-4DE5-ABE5-1444DC0782CE}"/>
                </a:ext>
              </a:extLst>
            </p:cNvPr>
            <p:cNvCxnSpPr>
              <a:cxnSpLocks/>
              <a:endCxn id="94" idx="0"/>
            </p:cNvCxnSpPr>
            <p:nvPr/>
          </p:nvCxnSpPr>
          <p:spPr>
            <a:xfrm flipH="1">
              <a:off x="4712852" y="5229200"/>
              <a:ext cx="7052" cy="99610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EBD50003-31C6-40A0-A97D-86A779A2761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91548" y="5701063"/>
              <a:ext cx="141790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67B19777-1459-4100-BD2C-C64AF1D890AD}"/>
                </a:ext>
              </a:extLst>
            </p:cNvPr>
            <p:cNvCxnSpPr>
              <a:cxnSpLocks/>
            </p:cNvCxnSpPr>
            <p:nvPr/>
          </p:nvCxnSpPr>
          <p:spPr>
            <a:xfrm>
              <a:off x="7289174" y="4509120"/>
              <a:ext cx="0" cy="47083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FA5D9ADB-5F86-49AB-B8C5-CD88D552E5F7}"/>
                </a:ext>
              </a:extLst>
            </p:cNvPr>
            <p:cNvCxnSpPr>
              <a:cxnSpLocks/>
            </p:cNvCxnSpPr>
            <p:nvPr/>
          </p:nvCxnSpPr>
          <p:spPr>
            <a:xfrm>
              <a:off x="8605106" y="3195084"/>
              <a:ext cx="0" cy="30436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55EBC133-64FD-490D-BB31-387681AC5C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27670" y="3200400"/>
              <a:ext cx="67743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DA4938DF-1FC0-470C-8080-84A353997D0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779362" y="2089128"/>
              <a:ext cx="725965" cy="694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>
              <a:extLst>
                <a:ext uri="{FF2B5EF4-FFF2-40B4-BE49-F238E27FC236}">
                  <a16:creationId xmlns:a16="http://schemas.microsoft.com/office/drawing/2014/main" id="{D0536822-8BF9-4533-9FE8-E05991A53E10}"/>
                </a:ext>
              </a:extLst>
            </p:cNvPr>
            <p:cNvCxnSpPr>
              <a:cxnSpLocks/>
            </p:cNvCxnSpPr>
            <p:nvPr/>
          </p:nvCxnSpPr>
          <p:spPr>
            <a:xfrm>
              <a:off x="5795516" y="2420766"/>
              <a:ext cx="716832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id="{229D4C3D-7CBD-42AB-84C6-0D352F7B38BC}"/>
                </a:ext>
              </a:extLst>
            </p:cNvPr>
            <p:cNvCxnSpPr>
              <a:cxnSpLocks/>
            </p:cNvCxnSpPr>
            <p:nvPr/>
          </p:nvCxnSpPr>
          <p:spPr>
            <a:xfrm>
              <a:off x="5959824" y="3100462"/>
              <a:ext cx="78078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>
              <a:extLst>
                <a:ext uri="{FF2B5EF4-FFF2-40B4-BE49-F238E27FC236}">
                  <a16:creationId xmlns:a16="http://schemas.microsoft.com/office/drawing/2014/main" id="{CF794217-4052-4B78-837D-70C1E5FF9EFA}"/>
                </a:ext>
              </a:extLst>
            </p:cNvPr>
            <p:cNvCxnSpPr>
              <a:cxnSpLocks/>
            </p:cNvCxnSpPr>
            <p:nvPr/>
          </p:nvCxnSpPr>
          <p:spPr>
            <a:xfrm>
              <a:off x="4747518" y="1866669"/>
              <a:ext cx="0" cy="20799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Flowchart: Document 115">
              <a:extLst>
                <a:ext uri="{FF2B5EF4-FFF2-40B4-BE49-F238E27FC236}">
                  <a16:creationId xmlns:a16="http://schemas.microsoft.com/office/drawing/2014/main" id="{5087A593-AEEE-4E4E-9AC7-75AACD3AD0C5}"/>
                </a:ext>
              </a:extLst>
            </p:cNvPr>
            <p:cNvSpPr/>
            <p:nvPr/>
          </p:nvSpPr>
          <p:spPr>
            <a:xfrm>
              <a:off x="1508643" y="5415104"/>
              <a:ext cx="1782906" cy="607802"/>
            </a:xfrm>
            <a:prstGeom prst="flowChartDocument">
              <a:avLst/>
            </a:prstGeom>
            <a:solidFill>
              <a:srgbClr val="99FF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1000">
                  <a:solidFill>
                    <a:schemeClr val="tx1"/>
                  </a:solidFill>
                </a:rPr>
                <a:t>Target-Agreement-Sign-Off by Veoneer and Supplier</a:t>
              </a:r>
            </a:p>
          </p:txBody>
        </p:sp>
        <p:cxnSp>
          <p:nvCxnSpPr>
            <p:cNvPr id="14" name="Connector: Elbow 13">
              <a:extLst>
                <a:ext uri="{FF2B5EF4-FFF2-40B4-BE49-F238E27FC236}">
                  <a16:creationId xmlns:a16="http://schemas.microsoft.com/office/drawing/2014/main" id="{EE6C6243-D891-468E-A577-78653C2F831E}"/>
                </a:ext>
              </a:extLst>
            </p:cNvPr>
            <p:cNvCxnSpPr>
              <a:cxnSpLocks/>
            </p:cNvCxnSpPr>
            <p:nvPr/>
          </p:nvCxnSpPr>
          <p:spPr bwMode="gray">
            <a:xfrm flipV="1">
              <a:off x="6240016" y="4223142"/>
              <a:ext cx="438597" cy="379271"/>
            </a:xfrm>
            <a:prstGeom prst="bentConnector3">
              <a:avLst>
                <a:gd name="adj1" fmla="val 50000"/>
              </a:avLst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9" name="Title 16">
            <a:extLst>
              <a:ext uri="{FF2B5EF4-FFF2-40B4-BE49-F238E27FC236}">
                <a16:creationId xmlns:a16="http://schemas.microsoft.com/office/drawing/2014/main" id="{1B828313-7D22-41A8-B7E2-95502F91A03A}"/>
              </a:ext>
            </a:extLst>
          </p:cNvPr>
          <p:cNvSpPr txBox="1">
            <a:spLocks/>
          </p:cNvSpPr>
          <p:nvPr/>
        </p:nvSpPr>
        <p:spPr bwMode="gray">
          <a:xfrm>
            <a:off x="3640813" y="97361"/>
            <a:ext cx="6509287" cy="4431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b="1"/>
              <a:t>VSDP: Process Flow-Chart (1/8)</a:t>
            </a:r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FBAB77-D95F-4638-822A-971A2BB131A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18119C-DC29-4E8A-AA2D-8966BB4526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055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9957-70B9-4A40-B9DC-9A50BE0F7F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247378" y="6665884"/>
            <a:ext cx="56105" cy="123111"/>
          </a:xfrm>
        </p:spPr>
        <p:txBody>
          <a:bodyPr/>
          <a:lstStyle/>
          <a:p>
            <a:fld id="{07CEE681-EA8A-4B77-829B-1539858EA44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Title 16">
            <a:extLst>
              <a:ext uri="{FF2B5EF4-FFF2-40B4-BE49-F238E27FC236}">
                <a16:creationId xmlns:a16="http://schemas.microsoft.com/office/drawing/2014/main" id="{181DEE0B-BD7E-477F-A1B7-90B4EB2328B5}"/>
              </a:ext>
            </a:extLst>
          </p:cNvPr>
          <p:cNvSpPr txBox="1">
            <a:spLocks/>
          </p:cNvSpPr>
          <p:nvPr/>
        </p:nvSpPr>
        <p:spPr bwMode="gray">
          <a:xfrm>
            <a:off x="3640813" y="97361"/>
            <a:ext cx="6847667" cy="4431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b="1"/>
              <a:t>VSDP: Process Flow-Chart (2/8)</a:t>
            </a:r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708853E-A574-4CF9-9A50-690606D05C58}"/>
              </a:ext>
            </a:extLst>
          </p:cNvPr>
          <p:cNvGrpSpPr/>
          <p:nvPr/>
        </p:nvGrpSpPr>
        <p:grpSpPr>
          <a:xfrm>
            <a:off x="4223792" y="870179"/>
            <a:ext cx="4188956" cy="5466084"/>
            <a:chOff x="3304232" y="784237"/>
            <a:chExt cx="4188956" cy="546608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BFA7776-B941-4A63-ABD8-D12491DCF92E}"/>
                </a:ext>
              </a:extLst>
            </p:cNvPr>
            <p:cNvSpPr/>
            <p:nvPr/>
          </p:nvSpPr>
          <p:spPr>
            <a:xfrm>
              <a:off x="3304233" y="3477374"/>
              <a:ext cx="727856" cy="343107"/>
            </a:xfrm>
            <a:prstGeom prst="rect">
              <a:avLst/>
            </a:prstGeom>
            <a:solidFill>
              <a:srgbClr val="F8FDB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Track 1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84E4A94-F34A-49B6-B3A8-7CFA874DA8BF}"/>
                </a:ext>
              </a:extLst>
            </p:cNvPr>
            <p:cNvSpPr/>
            <p:nvPr/>
          </p:nvSpPr>
          <p:spPr>
            <a:xfrm>
              <a:off x="3888245" y="2369831"/>
              <a:ext cx="2725899" cy="589741"/>
            </a:xfrm>
            <a:prstGeom prst="rect">
              <a:avLst/>
            </a:prstGeom>
            <a:solidFill>
              <a:srgbClr val="99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Start SD-Tracks and Monitoring</a:t>
              </a:r>
            </a:p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Process according to overall SD-Roadmap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2B75B3-EF9F-48C3-AC35-C6EB5D9DB16E}"/>
                </a:ext>
              </a:extLst>
            </p:cNvPr>
            <p:cNvSpPr/>
            <p:nvPr/>
          </p:nvSpPr>
          <p:spPr>
            <a:xfrm>
              <a:off x="4015544" y="1380858"/>
              <a:ext cx="2358628" cy="563238"/>
            </a:xfrm>
            <a:prstGeom prst="rect">
              <a:avLst/>
            </a:prstGeom>
            <a:solidFill>
              <a:srgbClr val="99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Prioritization, sequence- and</a:t>
              </a:r>
            </a:p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timing definition of SD-Tracks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0492EFB-2686-4D72-BC36-7BFAEFFF70FB}"/>
                </a:ext>
              </a:extLst>
            </p:cNvPr>
            <p:cNvSpPr/>
            <p:nvPr/>
          </p:nvSpPr>
          <p:spPr>
            <a:xfrm>
              <a:off x="4918721" y="784237"/>
              <a:ext cx="601215" cy="359739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</a:rPr>
                <a:t>B</a:t>
              </a:r>
            </a:p>
          </p:txBody>
        </p:sp>
        <p:sp>
          <p:nvSpPr>
            <p:cNvPr id="15" name="Flowchart: Process 14">
              <a:extLst>
                <a:ext uri="{FF2B5EF4-FFF2-40B4-BE49-F238E27FC236}">
                  <a16:creationId xmlns:a16="http://schemas.microsoft.com/office/drawing/2014/main" id="{D245A9BF-BD51-4B79-B545-346E28A018C2}"/>
                </a:ext>
              </a:extLst>
            </p:cNvPr>
            <p:cNvSpPr/>
            <p:nvPr/>
          </p:nvSpPr>
          <p:spPr>
            <a:xfrm>
              <a:off x="3304232" y="3830610"/>
              <a:ext cx="727856" cy="1610012"/>
            </a:xfrm>
            <a:prstGeom prst="flowChartProcess">
              <a:avLst/>
            </a:prstGeom>
            <a:solidFill>
              <a:srgbClr val="0000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r>
                <a:rPr lang="en-US" altLang="zh-CN" sz="1000" b="1"/>
                <a:t>Project-Management</a:t>
              </a:r>
            </a:p>
            <a:p>
              <a:r>
                <a:rPr lang="en-US" altLang="zh-CN" sz="1000" b="1"/>
                <a:t>Development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20" name="Flowchart: Process 19">
              <a:extLst>
                <a:ext uri="{FF2B5EF4-FFF2-40B4-BE49-F238E27FC236}">
                  <a16:creationId xmlns:a16="http://schemas.microsoft.com/office/drawing/2014/main" id="{7BC7A4BA-DED6-43FD-8A80-E9233A1DD70B}"/>
                </a:ext>
              </a:extLst>
            </p:cNvPr>
            <p:cNvSpPr/>
            <p:nvPr/>
          </p:nvSpPr>
          <p:spPr>
            <a:xfrm>
              <a:off x="6803928" y="3866705"/>
              <a:ext cx="676800" cy="1610011"/>
            </a:xfrm>
            <a:prstGeom prst="flowChartProcess">
              <a:avLst/>
            </a:prstGeom>
            <a:solidFill>
              <a:srgbClr val="0000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r>
                <a:rPr lang="en-US" altLang="zh-CN" sz="1000" b="1"/>
                <a:t>Progress Monitoring</a:t>
              </a:r>
            </a:p>
            <a:p>
              <a:r>
                <a:rPr lang="en-US" altLang="zh-CN" sz="1000" b="1"/>
                <a:t>Process</a:t>
              </a:r>
              <a:endParaRPr lang="en-US" altLang="zh-CN" sz="1000">
                <a:solidFill>
                  <a:schemeClr val="bg1"/>
                </a:solidFill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0F2CADA4-85AB-44FF-A33B-8B6A8D838A67}"/>
                </a:ext>
              </a:extLst>
            </p:cNvPr>
            <p:cNvSpPr/>
            <p:nvPr/>
          </p:nvSpPr>
          <p:spPr>
            <a:xfrm>
              <a:off x="3330660" y="5805264"/>
              <a:ext cx="677108" cy="43204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</a:rPr>
                <a:t>C1</a:t>
              </a: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8862C577-684C-47FD-A7AF-3C0EE04C5BDE}"/>
                </a:ext>
              </a:extLst>
            </p:cNvPr>
            <p:cNvSpPr/>
            <p:nvPr/>
          </p:nvSpPr>
          <p:spPr>
            <a:xfrm>
              <a:off x="4367808" y="5818273"/>
              <a:ext cx="677108" cy="43204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</a:rPr>
                <a:t>C2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7ECC68BD-CE0E-42E3-91AF-A5824AA658C7}"/>
                </a:ext>
              </a:extLst>
            </p:cNvPr>
            <p:cNvSpPr/>
            <p:nvPr/>
          </p:nvSpPr>
          <p:spPr>
            <a:xfrm>
              <a:off x="5519936" y="5814244"/>
              <a:ext cx="677108" cy="43204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</a:rPr>
                <a:t>C3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B323A3FF-5770-4604-AD91-86A85F0E9311}"/>
                </a:ext>
              </a:extLst>
            </p:cNvPr>
            <p:cNvSpPr/>
            <p:nvPr/>
          </p:nvSpPr>
          <p:spPr>
            <a:xfrm>
              <a:off x="6816080" y="5801407"/>
              <a:ext cx="677108" cy="43204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</a:rPr>
                <a:t>C4</a:t>
              </a:r>
            </a:p>
          </p:txBody>
        </p: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5157B402-8495-45E6-8A3F-03D82621CBD4}"/>
                </a:ext>
              </a:extLst>
            </p:cNvPr>
            <p:cNvCxnSpPr>
              <a:cxnSpLocks/>
            </p:cNvCxnSpPr>
            <p:nvPr/>
          </p:nvCxnSpPr>
          <p:spPr>
            <a:xfrm>
              <a:off x="5231904" y="1143976"/>
              <a:ext cx="0" cy="26399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36A1B939-3BE3-4E36-A469-ED225FC92427}"/>
                </a:ext>
              </a:extLst>
            </p:cNvPr>
            <p:cNvCxnSpPr>
              <a:cxnSpLocks/>
            </p:cNvCxnSpPr>
            <p:nvPr/>
          </p:nvCxnSpPr>
          <p:spPr>
            <a:xfrm>
              <a:off x="5231904" y="1944096"/>
              <a:ext cx="0" cy="42573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5AB85A0B-EC21-4E38-B5A5-31B70DE310A4}"/>
                </a:ext>
              </a:extLst>
            </p:cNvPr>
            <p:cNvCxnSpPr>
              <a:cxnSpLocks/>
            </p:cNvCxnSpPr>
            <p:nvPr/>
          </p:nvCxnSpPr>
          <p:spPr>
            <a:xfrm>
              <a:off x="3656348" y="5445224"/>
              <a:ext cx="0" cy="38112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0A5EE8AB-2F60-4B2D-8121-C2F1F08E7FF3}"/>
                </a:ext>
              </a:extLst>
            </p:cNvPr>
            <p:cNvCxnSpPr>
              <a:cxnSpLocks/>
            </p:cNvCxnSpPr>
            <p:nvPr/>
          </p:nvCxnSpPr>
          <p:spPr>
            <a:xfrm>
              <a:off x="4723593" y="5445224"/>
              <a:ext cx="0" cy="38112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7CFD7BA0-8879-4111-AA21-0075E98B30A7}"/>
                </a:ext>
              </a:extLst>
            </p:cNvPr>
            <p:cNvCxnSpPr>
              <a:cxnSpLocks/>
            </p:cNvCxnSpPr>
            <p:nvPr/>
          </p:nvCxnSpPr>
          <p:spPr>
            <a:xfrm>
              <a:off x="5885058" y="5445224"/>
              <a:ext cx="0" cy="38112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4FE8A105-8AC0-4B6E-A2F0-4FC10A923071}"/>
                </a:ext>
              </a:extLst>
            </p:cNvPr>
            <p:cNvCxnSpPr>
              <a:cxnSpLocks/>
              <a:endCxn id="24" idx="0"/>
            </p:cNvCxnSpPr>
            <p:nvPr/>
          </p:nvCxnSpPr>
          <p:spPr>
            <a:xfrm>
              <a:off x="7142439" y="5445224"/>
              <a:ext cx="12195" cy="35618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B1289819-AFD0-44CE-9699-2C958A1F4972}"/>
                </a:ext>
              </a:extLst>
            </p:cNvPr>
            <p:cNvCxnSpPr>
              <a:cxnSpLocks/>
            </p:cNvCxnSpPr>
            <p:nvPr/>
          </p:nvCxnSpPr>
          <p:spPr>
            <a:xfrm>
              <a:off x="3665356" y="3140968"/>
              <a:ext cx="345638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6631446C-FF80-4770-873A-E05AC185F89C}"/>
                </a:ext>
              </a:extLst>
            </p:cNvPr>
            <p:cNvCxnSpPr>
              <a:cxnSpLocks/>
            </p:cNvCxnSpPr>
            <p:nvPr/>
          </p:nvCxnSpPr>
          <p:spPr>
            <a:xfrm>
              <a:off x="3665356" y="3140968"/>
              <a:ext cx="0" cy="34001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F2A0F5C0-60F8-48F5-AD33-023ED450DA04}"/>
                </a:ext>
              </a:extLst>
            </p:cNvPr>
            <p:cNvCxnSpPr>
              <a:cxnSpLocks/>
            </p:cNvCxnSpPr>
            <p:nvPr/>
          </p:nvCxnSpPr>
          <p:spPr>
            <a:xfrm>
              <a:off x="4727848" y="3140968"/>
              <a:ext cx="0" cy="36955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DEA5D8E5-2E2C-4537-946F-F5BBC949392F}"/>
                </a:ext>
              </a:extLst>
            </p:cNvPr>
            <p:cNvCxnSpPr>
              <a:cxnSpLocks/>
              <a:stCxn id="12" idx="2"/>
            </p:cNvCxnSpPr>
            <p:nvPr/>
          </p:nvCxnSpPr>
          <p:spPr>
            <a:xfrm>
              <a:off x="5251195" y="2959572"/>
              <a:ext cx="0" cy="181396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CAA053CE-2646-468F-8C34-F865C29E00EC}"/>
                </a:ext>
              </a:extLst>
            </p:cNvPr>
            <p:cNvSpPr/>
            <p:nvPr/>
          </p:nvSpPr>
          <p:spPr>
            <a:xfrm>
              <a:off x="6804591" y="3517370"/>
              <a:ext cx="676742" cy="342120"/>
            </a:xfrm>
            <a:prstGeom prst="rect">
              <a:avLst/>
            </a:prstGeom>
            <a:solidFill>
              <a:srgbClr val="99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DB307C28-8758-433B-BBC7-9C597335DF54}"/>
                </a:ext>
              </a:extLst>
            </p:cNvPr>
            <p:cNvSpPr/>
            <p:nvPr/>
          </p:nvSpPr>
          <p:spPr>
            <a:xfrm>
              <a:off x="4380465" y="3494528"/>
              <a:ext cx="727856" cy="343107"/>
            </a:xfrm>
            <a:prstGeom prst="rect">
              <a:avLst/>
            </a:prstGeom>
            <a:solidFill>
              <a:srgbClr val="F8FDB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Track 2</a:t>
              </a:r>
            </a:p>
          </p:txBody>
        </p:sp>
        <p:sp>
          <p:nvSpPr>
            <p:cNvPr id="79" name="Flowchart: Process 78">
              <a:extLst>
                <a:ext uri="{FF2B5EF4-FFF2-40B4-BE49-F238E27FC236}">
                  <a16:creationId xmlns:a16="http://schemas.microsoft.com/office/drawing/2014/main" id="{6CE55116-6A52-41BB-A864-E501AE86CCAB}"/>
                </a:ext>
              </a:extLst>
            </p:cNvPr>
            <p:cNvSpPr/>
            <p:nvPr/>
          </p:nvSpPr>
          <p:spPr>
            <a:xfrm>
              <a:off x="4380463" y="3847764"/>
              <a:ext cx="727857" cy="1610012"/>
            </a:xfrm>
            <a:prstGeom prst="flowChartProcess">
              <a:avLst/>
            </a:prstGeom>
            <a:solidFill>
              <a:srgbClr val="0000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r>
                <a:rPr lang="en-US" altLang="zh-CN" sz="1000" b="1"/>
                <a:t>QM-System Development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4E2EAEDD-A6F1-4F41-83C7-123BE145DE93}"/>
                </a:ext>
              </a:extLst>
            </p:cNvPr>
            <p:cNvCxnSpPr>
              <a:cxnSpLocks/>
            </p:cNvCxnSpPr>
            <p:nvPr/>
          </p:nvCxnSpPr>
          <p:spPr>
            <a:xfrm>
              <a:off x="5879976" y="3131454"/>
              <a:ext cx="0" cy="36955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95E98F9B-576B-4BE8-94A8-7E28D568BDD5}"/>
                </a:ext>
              </a:extLst>
            </p:cNvPr>
            <p:cNvSpPr/>
            <p:nvPr/>
          </p:nvSpPr>
          <p:spPr>
            <a:xfrm>
              <a:off x="5528704" y="3513892"/>
              <a:ext cx="727856" cy="343107"/>
            </a:xfrm>
            <a:prstGeom prst="rect">
              <a:avLst/>
            </a:prstGeom>
            <a:solidFill>
              <a:srgbClr val="F8FDB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Track 3</a:t>
              </a:r>
            </a:p>
          </p:txBody>
        </p:sp>
        <p:sp>
          <p:nvSpPr>
            <p:cNvPr id="86" name="Flowchart: Process 85">
              <a:extLst>
                <a:ext uri="{FF2B5EF4-FFF2-40B4-BE49-F238E27FC236}">
                  <a16:creationId xmlns:a16="http://schemas.microsoft.com/office/drawing/2014/main" id="{D182801B-2162-4C15-B44A-6356E2FA10DB}"/>
                </a:ext>
              </a:extLst>
            </p:cNvPr>
            <p:cNvSpPr/>
            <p:nvPr/>
          </p:nvSpPr>
          <p:spPr>
            <a:xfrm>
              <a:off x="5528702" y="3867128"/>
              <a:ext cx="727857" cy="1610012"/>
            </a:xfrm>
            <a:prstGeom prst="flowChartProcess">
              <a:avLst/>
            </a:prstGeom>
            <a:solidFill>
              <a:srgbClr val="0000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r>
                <a:rPr lang="en-US" altLang="zh-CN" sz="1000" b="1"/>
                <a:t>Manufacturing-System  (VES) Development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78F44649-3EE6-447D-8574-4819854C99C9}"/>
                </a:ext>
              </a:extLst>
            </p:cNvPr>
            <p:cNvCxnSpPr>
              <a:cxnSpLocks/>
            </p:cNvCxnSpPr>
            <p:nvPr/>
          </p:nvCxnSpPr>
          <p:spPr>
            <a:xfrm>
              <a:off x="7121740" y="3145120"/>
              <a:ext cx="0" cy="36540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9EAC2FDA-D20C-44E8-94F8-59637C48ADF7}"/>
              </a:ext>
            </a:extLst>
          </p:cNvPr>
          <p:cNvGrpSpPr/>
          <p:nvPr/>
        </p:nvGrpSpPr>
        <p:grpSpPr>
          <a:xfrm>
            <a:off x="343732" y="886169"/>
            <a:ext cx="1739835" cy="1164480"/>
            <a:chOff x="544859" y="832020"/>
            <a:chExt cx="1739835" cy="1164480"/>
          </a:xfrm>
        </p:grpSpPr>
        <p:sp>
          <p:nvSpPr>
            <p:cNvPr id="44" name="TextBox 5">
              <a:extLst>
                <a:ext uri="{FF2B5EF4-FFF2-40B4-BE49-F238E27FC236}">
                  <a16:creationId xmlns:a16="http://schemas.microsoft.com/office/drawing/2014/main" id="{CC191A5B-96D4-4815-A2D9-93D033323817}"/>
                </a:ext>
              </a:extLst>
            </p:cNvPr>
            <p:cNvSpPr txBox="1"/>
            <p:nvPr/>
          </p:nvSpPr>
          <p:spPr>
            <a:xfrm>
              <a:off x="927100" y="1714500"/>
              <a:ext cx="1352934" cy="282000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pPr>
                <a:lnSpc>
                  <a:spcPts val="1100"/>
                </a:lnSpc>
              </a:pPr>
              <a:r>
                <a:rPr lang="en-US" sz="996">
                  <a:solidFill>
                    <a:srgbClr val="000000"/>
                  </a:solidFill>
                  <a:latin typeface="Arial"/>
                  <a:cs typeface="Arial"/>
                </a:rPr>
                <a:t>= Supplier responsibility</a:t>
              </a:r>
            </a:p>
            <a:p>
              <a:pPr>
                <a:lnSpc>
                  <a:spcPts val="1150"/>
                </a:lnSpc>
              </a:pPr>
              <a:endParaRPr lang="en-US" sz="996">
                <a:solidFill>
                  <a:srgbClr val="000000"/>
                </a:solidFill>
              </a:endParaRPr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E41DA4B6-B050-4B49-BA07-EB231E2283D3}"/>
                </a:ext>
              </a:extLst>
            </p:cNvPr>
            <p:cNvGrpSpPr/>
            <p:nvPr/>
          </p:nvGrpSpPr>
          <p:grpSpPr>
            <a:xfrm>
              <a:off x="544859" y="832020"/>
              <a:ext cx="1739835" cy="1100447"/>
              <a:chOff x="544859" y="832020"/>
              <a:chExt cx="1739835" cy="1100447"/>
            </a:xfrm>
          </p:grpSpPr>
          <p:sp>
            <p:nvSpPr>
              <p:cNvPr id="46" name="TextBox 3">
                <a:extLst>
                  <a:ext uri="{FF2B5EF4-FFF2-40B4-BE49-F238E27FC236}">
                    <a16:creationId xmlns:a16="http://schemas.microsoft.com/office/drawing/2014/main" id="{B9D1AE56-9AE2-4E08-8608-3B66A9CE6D59}"/>
                  </a:ext>
                </a:extLst>
              </p:cNvPr>
              <p:cNvSpPr txBox="1"/>
              <p:nvPr/>
            </p:nvSpPr>
            <p:spPr>
              <a:xfrm>
                <a:off x="918936" y="870899"/>
                <a:ext cx="1365758" cy="290208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pPr>
                  <a:lnSpc>
                    <a:spcPts val="1100"/>
                  </a:lnSpc>
                </a:pP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= Veoneer responsibility</a:t>
                </a:r>
              </a:p>
              <a:p>
                <a:pPr>
                  <a:lnSpc>
                    <a:spcPts val="1150"/>
                  </a:lnSpc>
                </a:pPr>
                <a:endParaRPr lang="en-US" sz="996">
                  <a:solidFill>
                    <a:srgbClr val="000000"/>
                  </a:solidFill>
                </a:endParaRPr>
              </a:p>
            </p:txBody>
          </p:sp>
          <p:sp>
            <p:nvSpPr>
              <p:cNvPr id="47" name="TextBox 4">
                <a:extLst>
                  <a:ext uri="{FF2B5EF4-FFF2-40B4-BE49-F238E27FC236}">
                    <a16:creationId xmlns:a16="http://schemas.microsoft.com/office/drawing/2014/main" id="{D5F42F7F-6E63-483E-BF98-2C65DADB9A25}"/>
                  </a:ext>
                </a:extLst>
              </p:cNvPr>
              <p:cNvSpPr txBox="1"/>
              <p:nvPr/>
            </p:nvSpPr>
            <p:spPr>
              <a:xfrm>
                <a:off x="927100" y="1240971"/>
                <a:ext cx="1295226" cy="297710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pPr>
                  <a:lnSpc>
                    <a:spcPts val="1200"/>
                  </a:lnSpc>
                  <a:tabLst>
                    <a:tab pos="139700" algn="l"/>
                  </a:tabLst>
                </a:pP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= Joined responsibility,</a:t>
                </a:r>
                <a:br>
                  <a:rPr lang="en-US" sz="996">
                    <a:solidFill>
                      <a:srgbClr val="000000"/>
                    </a:solidFill>
                    <a:latin typeface="Times New Roman"/>
                  </a:rPr>
                </a:b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	lead by Veoneer</a:t>
                </a:r>
                <a:endParaRPr lang="en-US" sz="996">
                  <a:solidFill>
                    <a:srgbClr val="000000"/>
                  </a:solidFill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4ED3DAD4-D983-414D-9D2D-AE3DBE188188}"/>
                  </a:ext>
                </a:extLst>
              </p:cNvPr>
              <p:cNvSpPr/>
              <p:nvPr/>
            </p:nvSpPr>
            <p:spPr>
              <a:xfrm>
                <a:off x="546100" y="832020"/>
                <a:ext cx="260974" cy="245435"/>
              </a:xfrm>
              <a:prstGeom prst="rect">
                <a:avLst/>
              </a:prstGeom>
              <a:solidFill>
                <a:schemeClr val="accent6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116328BD-1926-496B-B8BB-E103017AA73A}"/>
                  </a:ext>
                </a:extLst>
              </p:cNvPr>
              <p:cNvSpPr/>
              <p:nvPr/>
            </p:nvSpPr>
            <p:spPr>
              <a:xfrm>
                <a:off x="544859" y="1242708"/>
                <a:ext cx="260974" cy="245435"/>
              </a:xfrm>
              <a:prstGeom prst="rect">
                <a:avLst/>
              </a:prstGeom>
              <a:solidFill>
                <a:srgbClr val="99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CF272088-2FA3-469D-9CCA-49C3F175A5FD}"/>
                  </a:ext>
                </a:extLst>
              </p:cNvPr>
              <p:cNvSpPr/>
              <p:nvPr/>
            </p:nvSpPr>
            <p:spPr>
              <a:xfrm>
                <a:off x="546100" y="1687032"/>
                <a:ext cx="260974" cy="245435"/>
              </a:xfrm>
              <a:prstGeom prst="rect">
                <a:avLst/>
              </a:prstGeom>
              <a:solidFill>
                <a:srgbClr val="F8FDB3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</p:grp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F4E38B-4343-4649-90EB-88ECDBDE229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2AE93E-F0EB-427B-816C-0C9DCFCD4F9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585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9957-70B9-4A40-B9DC-9A50BE0F7F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248981" y="6665884"/>
            <a:ext cx="52900" cy="123111"/>
          </a:xfrm>
        </p:spPr>
        <p:txBody>
          <a:bodyPr/>
          <a:lstStyle/>
          <a:p>
            <a:fld id="{07CEE681-EA8A-4B77-829B-1539858EA44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Title 16">
            <a:extLst>
              <a:ext uri="{FF2B5EF4-FFF2-40B4-BE49-F238E27FC236}">
                <a16:creationId xmlns:a16="http://schemas.microsoft.com/office/drawing/2014/main" id="{7BAAF3BC-B6D7-438F-AED1-4838C629F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0814" y="97361"/>
            <a:ext cx="8071810" cy="443198"/>
          </a:xfrm>
        </p:spPr>
        <p:txBody>
          <a:bodyPr/>
          <a:lstStyle/>
          <a:p>
            <a:r>
              <a:rPr lang="en-US" altLang="zh-CN" b="1"/>
              <a:t>VSDP: Process Flow-Chart (3/8)</a:t>
            </a:r>
            <a:endParaRPr lang="en-US"/>
          </a:p>
        </p:txBody>
      </p:sp>
      <p:sp>
        <p:nvSpPr>
          <p:cNvPr id="24" name="TextBox 29">
            <a:extLst>
              <a:ext uri="{FF2B5EF4-FFF2-40B4-BE49-F238E27FC236}">
                <a16:creationId xmlns:a16="http://schemas.microsoft.com/office/drawing/2014/main" id="{3902678E-0F30-489C-8392-75500127446F}"/>
              </a:ext>
            </a:extLst>
          </p:cNvPr>
          <p:cNvSpPr txBox="1"/>
          <p:nvPr/>
        </p:nvSpPr>
        <p:spPr>
          <a:xfrm>
            <a:off x="4318000" y="6894257"/>
            <a:ext cx="17272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1006" b="1">
                <a:solidFill>
                  <a:srgbClr val="000000"/>
                </a:solidFill>
                <a:latin typeface="Arial Bold"/>
                <a:cs typeface="Arial Bold"/>
              </a:rPr>
              <a:t>PRIVATE/PROPRIETARY</a:t>
            </a:r>
          </a:p>
          <a:p>
            <a:pPr>
              <a:lnSpc>
                <a:spcPts val="1150"/>
              </a:lnSpc>
            </a:pPr>
            <a:endParaRPr lang="en-CA" sz="996">
              <a:solidFill>
                <a:srgbClr val="000000"/>
              </a:solidFill>
            </a:endParaRPr>
          </a:p>
        </p:txBody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84FBFCB6-9531-488E-B9BB-3DAADB34E93F}"/>
              </a:ext>
            </a:extLst>
          </p:cNvPr>
          <p:cNvGrpSpPr/>
          <p:nvPr/>
        </p:nvGrpSpPr>
        <p:grpSpPr>
          <a:xfrm>
            <a:off x="2495600" y="776187"/>
            <a:ext cx="6784606" cy="5827456"/>
            <a:chOff x="2495600" y="776187"/>
            <a:chExt cx="6784606" cy="582745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10152EA-D780-4318-BA76-BE54F08AF6CF}"/>
                </a:ext>
              </a:extLst>
            </p:cNvPr>
            <p:cNvSpPr/>
            <p:nvPr/>
          </p:nvSpPr>
          <p:spPr>
            <a:xfrm>
              <a:off x="7698042" y="3968019"/>
              <a:ext cx="1582164" cy="928987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Review-Process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9D0B66D-E1C7-49B6-B697-A0DCED97996F}"/>
                </a:ext>
              </a:extLst>
            </p:cNvPr>
            <p:cNvSpPr/>
            <p:nvPr/>
          </p:nvSpPr>
          <p:spPr>
            <a:xfrm>
              <a:off x="7890584" y="2814006"/>
              <a:ext cx="1265405" cy="686635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1000" b="1">
                  <a:solidFill>
                    <a:schemeClr val="tx1"/>
                  </a:solidFill>
                </a:rPr>
                <a:t>VPDS / VSM</a:t>
              </a:r>
            </a:p>
            <a:p>
              <a:r>
                <a:rPr lang="en-US" altLang="zh-CN" sz="1000" b="1">
                  <a:solidFill>
                    <a:schemeClr val="tx1"/>
                  </a:solidFill>
                </a:rPr>
                <a:t>Presentation and</a:t>
              </a:r>
            </a:p>
            <a:p>
              <a:r>
                <a:rPr lang="en-US" altLang="zh-CN" sz="1000" b="1">
                  <a:solidFill>
                    <a:schemeClr val="tx1"/>
                  </a:solidFill>
                </a:rPr>
                <a:t>Training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4ADFD2-F9BD-445A-B56C-D5DD519DF919}"/>
                </a:ext>
              </a:extLst>
            </p:cNvPr>
            <p:cNvSpPr/>
            <p:nvPr/>
          </p:nvSpPr>
          <p:spPr>
            <a:xfrm>
              <a:off x="4840747" y="4946575"/>
              <a:ext cx="1867539" cy="780340"/>
            </a:xfrm>
            <a:prstGeom prst="rect">
              <a:avLst/>
            </a:prstGeom>
            <a:solidFill>
              <a:srgbClr val="F8FDB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PM-System and</a:t>
              </a:r>
            </a:p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Standard-Project-Plan</a:t>
              </a:r>
            </a:p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introduction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FB41A7C-7E5E-4570-AA87-2EBA95222492}"/>
                </a:ext>
              </a:extLst>
            </p:cNvPr>
            <p:cNvSpPr/>
            <p:nvPr/>
          </p:nvSpPr>
          <p:spPr>
            <a:xfrm>
              <a:off x="4697545" y="3968021"/>
              <a:ext cx="2331077" cy="484035"/>
            </a:xfrm>
            <a:prstGeom prst="rect">
              <a:avLst/>
            </a:prstGeom>
            <a:solidFill>
              <a:srgbClr val="F8FDB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1000" b="1">
                  <a:solidFill>
                    <a:schemeClr val="tx1"/>
                  </a:solidFill>
                </a:rPr>
                <a:t>PM-System and</a:t>
              </a:r>
            </a:p>
            <a:p>
              <a:r>
                <a:rPr lang="en-US" altLang="zh-CN" sz="1000" b="1">
                  <a:solidFill>
                    <a:schemeClr val="tx1"/>
                  </a:solidFill>
                </a:rPr>
                <a:t>Standard-Project-Plan Development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CD9D438-D674-4AC3-8A29-BC49BA9F2BBE}"/>
                </a:ext>
              </a:extLst>
            </p:cNvPr>
            <p:cNvSpPr/>
            <p:nvPr/>
          </p:nvSpPr>
          <p:spPr>
            <a:xfrm>
              <a:off x="6283019" y="2929821"/>
              <a:ext cx="1145893" cy="465315"/>
            </a:xfrm>
            <a:prstGeom prst="rect">
              <a:avLst/>
            </a:prstGeom>
            <a:solidFill>
              <a:srgbClr val="F8FDB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1000" b="1">
                  <a:solidFill>
                    <a:schemeClr val="tx1"/>
                  </a:solidFill>
                </a:rPr>
                <a:t>Support Request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14" name="Flowchart: Document 13">
              <a:extLst>
                <a:ext uri="{FF2B5EF4-FFF2-40B4-BE49-F238E27FC236}">
                  <a16:creationId xmlns:a16="http://schemas.microsoft.com/office/drawing/2014/main" id="{F4198F21-7528-4E43-8069-4E195A174D19}"/>
                </a:ext>
              </a:extLst>
            </p:cNvPr>
            <p:cNvSpPr/>
            <p:nvPr/>
          </p:nvSpPr>
          <p:spPr>
            <a:xfrm>
              <a:off x="2495600" y="6054100"/>
              <a:ext cx="1594196" cy="444500"/>
            </a:xfrm>
            <a:prstGeom prst="flowChartDocument">
              <a:avLst/>
            </a:prstGeom>
            <a:solidFill>
              <a:srgbClr val="F8FDB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1000">
                  <a:solidFill>
                    <a:schemeClr val="tx1"/>
                  </a:solidFill>
                </a:rPr>
                <a:t>Regular Action Plan</a:t>
              </a:r>
            </a:p>
            <a:p>
              <a:r>
                <a:rPr lang="en-US" altLang="zh-CN" sz="1000">
                  <a:solidFill>
                    <a:schemeClr val="tx1"/>
                  </a:solidFill>
                </a:rPr>
                <a:t>Update</a:t>
              </a:r>
            </a:p>
          </p:txBody>
        </p:sp>
        <p:sp>
          <p:nvSpPr>
            <p:cNvPr id="15" name="Flowchart: Document 14">
              <a:extLst>
                <a:ext uri="{FF2B5EF4-FFF2-40B4-BE49-F238E27FC236}">
                  <a16:creationId xmlns:a16="http://schemas.microsoft.com/office/drawing/2014/main" id="{69598977-CB9C-425F-B6EE-54F1D27767D8}"/>
                </a:ext>
              </a:extLst>
            </p:cNvPr>
            <p:cNvSpPr/>
            <p:nvPr/>
          </p:nvSpPr>
          <p:spPr>
            <a:xfrm>
              <a:off x="2495600" y="5175238"/>
              <a:ext cx="1594196" cy="800100"/>
            </a:xfrm>
            <a:prstGeom prst="flowChartDocument">
              <a:avLst/>
            </a:prstGeom>
            <a:solidFill>
              <a:srgbClr val="F8FDB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1000">
                  <a:solidFill>
                    <a:srgbClr val="000000"/>
                  </a:solidFill>
                </a:rPr>
                <a:t>Supplier Specific PM-System-Instruction</a:t>
              </a:r>
            </a:p>
            <a:p>
              <a:r>
                <a:rPr lang="en-US" altLang="zh-CN" sz="1000">
                  <a:solidFill>
                    <a:srgbClr val="000000"/>
                  </a:solidFill>
                </a:rPr>
                <a:t>and Standard-Project-</a:t>
              </a:r>
            </a:p>
            <a:p>
              <a:r>
                <a:rPr lang="en-US" altLang="zh-CN" sz="1000">
                  <a:solidFill>
                    <a:srgbClr val="000000"/>
                  </a:solidFill>
                </a:rPr>
                <a:t>Plan</a:t>
              </a:r>
            </a:p>
          </p:txBody>
        </p:sp>
        <p:sp>
          <p:nvSpPr>
            <p:cNvPr id="16" name="Flowchart: Preparation 15">
              <a:extLst>
                <a:ext uri="{FF2B5EF4-FFF2-40B4-BE49-F238E27FC236}">
                  <a16:creationId xmlns:a16="http://schemas.microsoft.com/office/drawing/2014/main" id="{1A8227A9-5AEE-4930-B46B-4D697BA72343}"/>
                </a:ext>
              </a:extLst>
            </p:cNvPr>
            <p:cNvSpPr/>
            <p:nvPr/>
          </p:nvSpPr>
          <p:spPr>
            <a:xfrm>
              <a:off x="3235020" y="2897575"/>
              <a:ext cx="2344164" cy="505861"/>
            </a:xfrm>
            <a:prstGeom prst="flowChartPreparation">
              <a:avLst/>
            </a:prstGeom>
            <a:solidFill>
              <a:srgbClr val="F8FDB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Veoneer`s support needed?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18" name="Flowchart: Document 17">
              <a:extLst>
                <a:ext uri="{FF2B5EF4-FFF2-40B4-BE49-F238E27FC236}">
                  <a16:creationId xmlns:a16="http://schemas.microsoft.com/office/drawing/2014/main" id="{B7A3B687-E57B-4B62-8AFB-D9AECC073A8A}"/>
                </a:ext>
              </a:extLst>
            </p:cNvPr>
            <p:cNvSpPr/>
            <p:nvPr/>
          </p:nvSpPr>
          <p:spPr>
            <a:xfrm>
              <a:off x="2498417" y="4109945"/>
              <a:ext cx="1594196" cy="965200"/>
            </a:xfrm>
            <a:prstGeom prst="flowChartDocument">
              <a:avLst/>
            </a:prstGeom>
            <a:solidFill>
              <a:srgbClr val="F8FDB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1000">
                  <a:solidFill>
                    <a:srgbClr val="000000"/>
                  </a:solidFill>
                </a:rPr>
                <a:t>Supplier Specific</a:t>
              </a:r>
            </a:p>
            <a:p>
              <a:r>
                <a:rPr lang="en-US" altLang="zh-CN" sz="1000">
                  <a:solidFill>
                    <a:srgbClr val="000000"/>
                  </a:solidFill>
                </a:rPr>
                <a:t>PM-System-Instruction and Standard-Project- Plan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62C00F9-76E7-4706-9D6E-6B1D48EB9ADC}"/>
                </a:ext>
              </a:extLst>
            </p:cNvPr>
            <p:cNvSpPr/>
            <p:nvPr/>
          </p:nvSpPr>
          <p:spPr>
            <a:xfrm>
              <a:off x="4714167" y="2154025"/>
              <a:ext cx="3431894" cy="431800"/>
            </a:xfrm>
            <a:prstGeom prst="rect">
              <a:avLst/>
            </a:prstGeom>
            <a:solidFill>
              <a:srgbClr val="F8FDB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Analysis of Development-Process and PPAP-Audit</a:t>
              </a:r>
            </a:p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and Action Plan Definition (Supplier)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BEA95BCB-664A-4021-B0B6-06F5584B6245}"/>
                </a:ext>
              </a:extLst>
            </p:cNvPr>
            <p:cNvSpPr/>
            <p:nvPr/>
          </p:nvSpPr>
          <p:spPr>
            <a:xfrm>
              <a:off x="4931547" y="1501322"/>
              <a:ext cx="3002898" cy="399843"/>
            </a:xfrm>
            <a:prstGeom prst="rect">
              <a:avLst/>
            </a:prstGeom>
            <a:solidFill>
              <a:srgbClr val="F8FDB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Track 1: Project-Management-System</a:t>
              </a:r>
            </a:p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Development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21" name="TextBox 11">
              <a:extLst>
                <a:ext uri="{FF2B5EF4-FFF2-40B4-BE49-F238E27FC236}">
                  <a16:creationId xmlns:a16="http://schemas.microsoft.com/office/drawing/2014/main" id="{470EBA0C-45C1-4E79-9BDF-9602898A8DBB}"/>
                </a:ext>
              </a:extLst>
            </p:cNvPr>
            <p:cNvSpPr txBox="1"/>
            <p:nvPr/>
          </p:nvSpPr>
          <p:spPr>
            <a:xfrm>
              <a:off x="5203520" y="3561448"/>
              <a:ext cx="189154" cy="359073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pPr>
                <a:lnSpc>
                  <a:spcPts val="1400"/>
                </a:lnSpc>
              </a:pPr>
              <a:r>
                <a:rPr lang="en-US" sz="1211" b="1">
                  <a:solidFill>
                    <a:srgbClr val="000000"/>
                  </a:solidFill>
                  <a:cs typeface="Arial Bold"/>
                </a:rPr>
                <a:t>No</a:t>
              </a:r>
            </a:p>
            <a:p>
              <a:pPr>
                <a:lnSpc>
                  <a:spcPts val="1380"/>
                </a:lnSpc>
              </a:pPr>
              <a:endParaRPr lang="en-US" sz="1201">
                <a:solidFill>
                  <a:srgbClr val="000000"/>
                </a:solidFill>
              </a:endParaRPr>
            </a:p>
          </p:txBody>
        </p:sp>
        <p:sp>
          <p:nvSpPr>
            <p:cNvPr id="22" name="TextBox 12">
              <a:extLst>
                <a:ext uri="{FF2B5EF4-FFF2-40B4-BE49-F238E27FC236}">
                  <a16:creationId xmlns:a16="http://schemas.microsoft.com/office/drawing/2014/main" id="{5EE4D450-9F1B-4846-8DEA-C62E69FFF511}"/>
                </a:ext>
              </a:extLst>
            </p:cNvPr>
            <p:cNvSpPr txBox="1"/>
            <p:nvPr/>
          </p:nvSpPr>
          <p:spPr>
            <a:xfrm>
              <a:off x="5785974" y="3002855"/>
              <a:ext cx="229230" cy="282129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pPr>
                <a:lnSpc>
                  <a:spcPts val="1100"/>
                </a:lnSpc>
              </a:pPr>
              <a:r>
                <a:rPr lang="en-US" sz="1000" b="1">
                  <a:solidFill>
                    <a:srgbClr val="000000"/>
                  </a:solidFill>
                  <a:cs typeface="Arial Bold"/>
                </a:rPr>
                <a:t>YES</a:t>
              </a:r>
            </a:p>
            <a:p>
              <a:pPr>
                <a:lnSpc>
                  <a:spcPts val="1080"/>
                </a:lnSpc>
              </a:pPr>
              <a:endParaRPr lang="en-US" sz="1000">
                <a:solidFill>
                  <a:srgbClr val="000000"/>
                </a:solidFill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1D4ECFC0-CF16-4EDB-9517-C8894AA2EE0E}"/>
                </a:ext>
              </a:extLst>
            </p:cNvPr>
            <p:cNvSpPr/>
            <p:nvPr/>
          </p:nvSpPr>
          <p:spPr>
            <a:xfrm>
              <a:off x="6054172" y="776187"/>
              <a:ext cx="792088" cy="46414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</a:rPr>
                <a:t>C1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68815FA2-D607-4C36-AB8E-3457BDDF23CB}"/>
                </a:ext>
              </a:extLst>
            </p:cNvPr>
            <p:cNvSpPr/>
            <p:nvPr/>
          </p:nvSpPr>
          <p:spPr>
            <a:xfrm>
              <a:off x="6778432" y="6242445"/>
              <a:ext cx="623658" cy="36119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</a:rPr>
                <a:t>D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70E87BBA-E437-44B6-9AE4-FEC2D1D9724F}"/>
                </a:ext>
              </a:extLst>
            </p:cNvPr>
            <p:cNvCxnSpPr>
              <a:cxnSpLocks/>
            </p:cNvCxnSpPr>
            <p:nvPr/>
          </p:nvCxnSpPr>
          <p:spPr>
            <a:xfrm>
              <a:off x="6414212" y="1231668"/>
              <a:ext cx="0" cy="26399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62E6C587-2AAE-4BAE-AB8C-6C30D40CAF4B}"/>
                </a:ext>
              </a:extLst>
            </p:cNvPr>
            <p:cNvCxnSpPr>
              <a:cxnSpLocks/>
            </p:cNvCxnSpPr>
            <p:nvPr/>
          </p:nvCxnSpPr>
          <p:spPr>
            <a:xfrm>
              <a:off x="6414212" y="1903776"/>
              <a:ext cx="0" cy="26399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4D4BDB60-3B57-4418-AAF9-13C20F003C81}"/>
                </a:ext>
              </a:extLst>
            </p:cNvPr>
            <p:cNvCxnSpPr>
              <a:cxnSpLocks/>
            </p:cNvCxnSpPr>
            <p:nvPr/>
          </p:nvCxnSpPr>
          <p:spPr>
            <a:xfrm>
              <a:off x="5579184" y="3158421"/>
              <a:ext cx="703835" cy="405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DD0CC377-019A-426A-A4CD-F6D88B935079}"/>
                </a:ext>
              </a:extLst>
            </p:cNvPr>
            <p:cNvCxnSpPr>
              <a:cxnSpLocks/>
              <a:stCxn id="13" idx="3"/>
            </p:cNvCxnSpPr>
            <p:nvPr/>
          </p:nvCxnSpPr>
          <p:spPr>
            <a:xfrm flipV="1">
              <a:off x="7428912" y="3158421"/>
              <a:ext cx="461672" cy="405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94EAC12B-B2B6-49CA-A60B-2080E5780829}"/>
                </a:ext>
              </a:extLst>
            </p:cNvPr>
            <p:cNvCxnSpPr>
              <a:cxnSpLocks/>
            </p:cNvCxnSpPr>
            <p:nvPr/>
          </p:nvCxnSpPr>
          <p:spPr>
            <a:xfrm>
              <a:off x="5113005" y="3403436"/>
              <a:ext cx="0" cy="56040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F2377A4D-691F-48FC-BA57-C12506A5A469}"/>
                </a:ext>
              </a:extLst>
            </p:cNvPr>
            <p:cNvCxnSpPr>
              <a:cxnSpLocks/>
            </p:cNvCxnSpPr>
            <p:nvPr/>
          </p:nvCxnSpPr>
          <p:spPr>
            <a:xfrm>
              <a:off x="8489124" y="3500641"/>
              <a:ext cx="0" cy="46320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051044C6-8322-4DC7-A241-844559878C01}"/>
                </a:ext>
              </a:extLst>
            </p:cNvPr>
            <p:cNvCxnSpPr>
              <a:cxnSpLocks/>
            </p:cNvCxnSpPr>
            <p:nvPr/>
          </p:nvCxnSpPr>
          <p:spPr>
            <a:xfrm>
              <a:off x="7028622" y="4210038"/>
              <a:ext cx="66942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03B6107A-15B0-446A-898D-ADC023A05034}"/>
                </a:ext>
              </a:extLst>
            </p:cNvPr>
            <p:cNvCxnSpPr>
              <a:cxnSpLocks/>
            </p:cNvCxnSpPr>
            <p:nvPr/>
          </p:nvCxnSpPr>
          <p:spPr>
            <a:xfrm>
              <a:off x="5834203" y="4452056"/>
              <a:ext cx="0" cy="52821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448D3CAB-CD4F-4657-92EB-D1ADD49C95DF}"/>
                </a:ext>
              </a:extLst>
            </p:cNvPr>
            <p:cNvCxnSpPr>
              <a:cxnSpLocks/>
            </p:cNvCxnSpPr>
            <p:nvPr/>
          </p:nvCxnSpPr>
          <p:spPr>
            <a:xfrm>
              <a:off x="8489124" y="4897006"/>
              <a:ext cx="0" cy="10783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FC316E13-3897-4DED-AF29-1A7CEFDFF22D}"/>
                </a:ext>
              </a:extLst>
            </p:cNvPr>
            <p:cNvCxnSpPr>
              <a:cxnSpLocks/>
            </p:cNvCxnSpPr>
            <p:nvPr/>
          </p:nvCxnSpPr>
          <p:spPr>
            <a:xfrm>
              <a:off x="5824828" y="5726915"/>
              <a:ext cx="7488" cy="248423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5A2D7303-C5FE-4F38-AA96-25185281F3CF}"/>
                </a:ext>
              </a:extLst>
            </p:cNvPr>
            <p:cNvCxnSpPr>
              <a:cxnSpLocks/>
            </p:cNvCxnSpPr>
            <p:nvPr/>
          </p:nvCxnSpPr>
          <p:spPr>
            <a:xfrm>
              <a:off x="5824828" y="5975338"/>
              <a:ext cx="266429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61B07AB2-80C2-435C-A939-AAD487D8FEE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0581" y="4210038"/>
              <a:ext cx="61696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E1022842-56B1-4E9D-8568-6190FFEE855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9796" y="4592545"/>
              <a:ext cx="3569952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sysDot"/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3F972F18-5A49-4DAD-AB8C-F525381B893A}"/>
                </a:ext>
              </a:extLst>
            </p:cNvPr>
            <p:cNvCxnSpPr>
              <a:cxnSpLocks/>
            </p:cNvCxnSpPr>
            <p:nvPr/>
          </p:nvCxnSpPr>
          <p:spPr>
            <a:xfrm>
              <a:off x="7083191" y="5975338"/>
              <a:ext cx="0" cy="24956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724E9B66-EFD0-408C-97A0-94A998A81773}"/>
                </a:ext>
              </a:extLst>
            </p:cNvPr>
            <p:cNvCxnSpPr>
              <a:cxnSpLocks/>
            </p:cNvCxnSpPr>
            <p:nvPr/>
          </p:nvCxnSpPr>
          <p:spPr>
            <a:xfrm>
              <a:off x="4104932" y="5456707"/>
              <a:ext cx="735815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11281218-69F3-46E3-A698-AFB3088C1C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6140" y="5600588"/>
              <a:ext cx="1887" cy="641857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4DE8700C-478E-45F4-B104-4D3F2A1266F5}"/>
                </a:ext>
              </a:extLst>
            </p:cNvPr>
            <p:cNvCxnSpPr>
              <a:cxnSpLocks/>
            </p:cNvCxnSpPr>
            <p:nvPr/>
          </p:nvCxnSpPr>
          <p:spPr>
            <a:xfrm>
              <a:off x="4616140" y="5600723"/>
              <a:ext cx="20638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BF238533-D747-407D-928F-75F05992AE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104932" y="6242445"/>
              <a:ext cx="511208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ADDB9074-AC77-4A08-8A52-605BC32E8FEA}"/>
                </a:ext>
              </a:extLst>
            </p:cNvPr>
            <p:cNvCxnSpPr>
              <a:cxnSpLocks/>
            </p:cNvCxnSpPr>
            <p:nvPr/>
          </p:nvCxnSpPr>
          <p:spPr>
            <a:xfrm>
              <a:off x="6400892" y="2585825"/>
              <a:ext cx="0" cy="158011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54D6C77F-6ECC-4F7F-8B2E-2CD5436669D4}"/>
                </a:ext>
              </a:extLst>
            </p:cNvPr>
            <p:cNvCxnSpPr>
              <a:cxnSpLocks/>
            </p:cNvCxnSpPr>
            <p:nvPr/>
          </p:nvCxnSpPr>
          <p:spPr>
            <a:xfrm>
              <a:off x="4347626" y="2743836"/>
              <a:ext cx="205326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11AD8FB7-7530-48B1-BEE7-51D431820EA7}"/>
                </a:ext>
              </a:extLst>
            </p:cNvPr>
            <p:cNvCxnSpPr>
              <a:cxnSpLocks/>
            </p:cNvCxnSpPr>
            <p:nvPr/>
          </p:nvCxnSpPr>
          <p:spPr>
            <a:xfrm>
              <a:off x="4347626" y="2743836"/>
              <a:ext cx="0" cy="15373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6810ED67-B8BC-4906-A8B5-EC5BD5407F4D}"/>
                </a:ext>
              </a:extLst>
            </p:cNvPr>
            <p:cNvCxnSpPr>
              <a:cxnSpLocks/>
            </p:cNvCxnSpPr>
            <p:nvPr/>
          </p:nvCxnSpPr>
          <p:spPr>
            <a:xfrm>
              <a:off x="8040216" y="3500641"/>
              <a:ext cx="0" cy="229131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B6211C91-995E-4872-86AB-06F05C34264E}"/>
                </a:ext>
              </a:extLst>
            </p:cNvPr>
            <p:cNvCxnSpPr>
              <a:cxnSpLocks/>
            </p:cNvCxnSpPr>
            <p:nvPr/>
          </p:nvCxnSpPr>
          <p:spPr>
            <a:xfrm>
              <a:off x="6488176" y="3729772"/>
              <a:ext cx="155204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88B0D06C-3748-4655-8907-A16741BDF72B}"/>
                </a:ext>
              </a:extLst>
            </p:cNvPr>
            <p:cNvCxnSpPr>
              <a:cxnSpLocks/>
            </p:cNvCxnSpPr>
            <p:nvPr/>
          </p:nvCxnSpPr>
          <p:spPr>
            <a:xfrm>
              <a:off x="6488176" y="3729772"/>
              <a:ext cx="0" cy="23407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96C58C51-8F5E-4A1E-ADFC-FD6DEC06E066}"/>
              </a:ext>
            </a:extLst>
          </p:cNvPr>
          <p:cNvGrpSpPr/>
          <p:nvPr/>
        </p:nvGrpSpPr>
        <p:grpSpPr>
          <a:xfrm>
            <a:off x="343732" y="886169"/>
            <a:ext cx="1739835" cy="1164480"/>
            <a:chOff x="544859" y="832020"/>
            <a:chExt cx="1739835" cy="1164480"/>
          </a:xfrm>
        </p:grpSpPr>
        <p:sp>
          <p:nvSpPr>
            <p:cNvPr id="57" name="TextBox 5">
              <a:extLst>
                <a:ext uri="{FF2B5EF4-FFF2-40B4-BE49-F238E27FC236}">
                  <a16:creationId xmlns:a16="http://schemas.microsoft.com/office/drawing/2014/main" id="{EBECAFBF-02A4-4C19-9707-8D81AA5D8D91}"/>
                </a:ext>
              </a:extLst>
            </p:cNvPr>
            <p:cNvSpPr txBox="1"/>
            <p:nvPr/>
          </p:nvSpPr>
          <p:spPr>
            <a:xfrm>
              <a:off x="927100" y="1714500"/>
              <a:ext cx="1352934" cy="282000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pPr>
                <a:lnSpc>
                  <a:spcPts val="1100"/>
                </a:lnSpc>
              </a:pPr>
              <a:r>
                <a:rPr lang="en-US" sz="996">
                  <a:solidFill>
                    <a:srgbClr val="000000"/>
                  </a:solidFill>
                  <a:latin typeface="Arial"/>
                  <a:cs typeface="Arial"/>
                </a:rPr>
                <a:t>= Supplier responsibility</a:t>
              </a:r>
            </a:p>
            <a:p>
              <a:pPr>
                <a:lnSpc>
                  <a:spcPts val="1150"/>
                </a:lnSpc>
              </a:pPr>
              <a:endParaRPr lang="en-US" sz="996">
                <a:solidFill>
                  <a:srgbClr val="000000"/>
                </a:solidFill>
              </a:endParaRPr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A23064D6-D5C6-4B80-9755-B1239DE09143}"/>
                </a:ext>
              </a:extLst>
            </p:cNvPr>
            <p:cNvGrpSpPr/>
            <p:nvPr/>
          </p:nvGrpSpPr>
          <p:grpSpPr>
            <a:xfrm>
              <a:off x="544859" y="832020"/>
              <a:ext cx="1739835" cy="1100447"/>
              <a:chOff x="544859" y="832020"/>
              <a:chExt cx="1739835" cy="1100447"/>
            </a:xfrm>
          </p:grpSpPr>
          <p:sp>
            <p:nvSpPr>
              <p:cNvPr id="59" name="TextBox 3">
                <a:extLst>
                  <a:ext uri="{FF2B5EF4-FFF2-40B4-BE49-F238E27FC236}">
                    <a16:creationId xmlns:a16="http://schemas.microsoft.com/office/drawing/2014/main" id="{C164412C-06F2-47CD-811A-17B8F76BB575}"/>
                  </a:ext>
                </a:extLst>
              </p:cNvPr>
              <p:cNvSpPr txBox="1"/>
              <p:nvPr/>
            </p:nvSpPr>
            <p:spPr>
              <a:xfrm>
                <a:off x="918936" y="870899"/>
                <a:ext cx="1365758" cy="290208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pPr>
                  <a:lnSpc>
                    <a:spcPts val="1100"/>
                  </a:lnSpc>
                </a:pP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= Veoneer responsibility</a:t>
                </a:r>
              </a:p>
              <a:p>
                <a:pPr>
                  <a:lnSpc>
                    <a:spcPts val="1150"/>
                  </a:lnSpc>
                </a:pPr>
                <a:endParaRPr lang="en-US" sz="996">
                  <a:solidFill>
                    <a:srgbClr val="000000"/>
                  </a:solidFill>
                </a:endParaRPr>
              </a:p>
            </p:txBody>
          </p:sp>
          <p:sp>
            <p:nvSpPr>
              <p:cNvPr id="60" name="TextBox 4">
                <a:extLst>
                  <a:ext uri="{FF2B5EF4-FFF2-40B4-BE49-F238E27FC236}">
                    <a16:creationId xmlns:a16="http://schemas.microsoft.com/office/drawing/2014/main" id="{4C44A422-C21C-4BFB-8258-58BFE07C69F7}"/>
                  </a:ext>
                </a:extLst>
              </p:cNvPr>
              <p:cNvSpPr txBox="1"/>
              <p:nvPr/>
            </p:nvSpPr>
            <p:spPr>
              <a:xfrm>
                <a:off x="927100" y="1240971"/>
                <a:ext cx="1295226" cy="297710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pPr>
                  <a:lnSpc>
                    <a:spcPts val="1200"/>
                  </a:lnSpc>
                  <a:tabLst>
                    <a:tab pos="139700" algn="l"/>
                  </a:tabLst>
                </a:pP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= Joined responsibility,</a:t>
                </a:r>
                <a:br>
                  <a:rPr lang="en-US" sz="996">
                    <a:solidFill>
                      <a:srgbClr val="000000"/>
                    </a:solidFill>
                    <a:latin typeface="Times New Roman"/>
                  </a:rPr>
                </a:b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	lead by Veoneer</a:t>
                </a:r>
                <a:endParaRPr lang="en-US" sz="996">
                  <a:solidFill>
                    <a:srgbClr val="000000"/>
                  </a:solidFill>
                </a:endParaRP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BBA4A533-71AF-451D-BAD2-AD432AC32EF9}"/>
                  </a:ext>
                </a:extLst>
              </p:cNvPr>
              <p:cNvSpPr/>
              <p:nvPr/>
            </p:nvSpPr>
            <p:spPr>
              <a:xfrm>
                <a:off x="546100" y="832020"/>
                <a:ext cx="260974" cy="245435"/>
              </a:xfrm>
              <a:prstGeom prst="rect">
                <a:avLst/>
              </a:prstGeom>
              <a:solidFill>
                <a:schemeClr val="accent6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12208DED-896B-4C97-BCFB-CFF64F4692D1}"/>
                  </a:ext>
                </a:extLst>
              </p:cNvPr>
              <p:cNvSpPr/>
              <p:nvPr/>
            </p:nvSpPr>
            <p:spPr>
              <a:xfrm>
                <a:off x="544859" y="1242708"/>
                <a:ext cx="260974" cy="245435"/>
              </a:xfrm>
              <a:prstGeom prst="rect">
                <a:avLst/>
              </a:prstGeom>
              <a:solidFill>
                <a:srgbClr val="99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AA4E0785-C00F-424D-898D-EC6BE728F3C1}"/>
                  </a:ext>
                </a:extLst>
              </p:cNvPr>
              <p:cNvSpPr/>
              <p:nvPr/>
            </p:nvSpPr>
            <p:spPr>
              <a:xfrm>
                <a:off x="546100" y="1687032"/>
                <a:ext cx="260974" cy="245435"/>
              </a:xfrm>
              <a:prstGeom prst="rect">
                <a:avLst/>
              </a:prstGeom>
              <a:solidFill>
                <a:srgbClr val="F8FDB3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</p:grp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EC57A7-E3B6-4778-8C63-652CA625027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56E524-087F-417A-8B9A-8B35996F64E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772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9957-70B9-4A40-B9DC-9A50BE0F7F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248981" y="6665884"/>
            <a:ext cx="52900" cy="123111"/>
          </a:xfrm>
        </p:spPr>
        <p:txBody>
          <a:bodyPr/>
          <a:lstStyle/>
          <a:p>
            <a:fld id="{07CEE681-EA8A-4B77-829B-1539858EA44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Title 16">
            <a:extLst>
              <a:ext uri="{FF2B5EF4-FFF2-40B4-BE49-F238E27FC236}">
                <a16:creationId xmlns:a16="http://schemas.microsoft.com/office/drawing/2014/main" id="{7BAAF3BC-B6D7-438F-AED1-4838C629F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0814" y="97361"/>
            <a:ext cx="8071810" cy="443198"/>
          </a:xfrm>
        </p:spPr>
        <p:txBody>
          <a:bodyPr/>
          <a:lstStyle/>
          <a:p>
            <a:r>
              <a:rPr lang="en-US" altLang="zh-CN" b="1"/>
              <a:t>VSDP: Process Flow-Chart (4/8)</a:t>
            </a:r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F53BDF6-E630-4CF8-82BD-0A1E7066B795}"/>
              </a:ext>
            </a:extLst>
          </p:cNvPr>
          <p:cNvGrpSpPr/>
          <p:nvPr/>
        </p:nvGrpSpPr>
        <p:grpSpPr>
          <a:xfrm>
            <a:off x="2340134" y="836712"/>
            <a:ext cx="6883151" cy="5387465"/>
            <a:chOff x="1801546" y="836712"/>
            <a:chExt cx="6883151" cy="5387465"/>
          </a:xfrm>
        </p:grpSpPr>
        <p:sp>
          <p:nvSpPr>
            <p:cNvPr id="7" name="Flowchart: Document 6">
              <a:extLst>
                <a:ext uri="{FF2B5EF4-FFF2-40B4-BE49-F238E27FC236}">
                  <a16:creationId xmlns:a16="http://schemas.microsoft.com/office/drawing/2014/main" id="{B498FF2A-F4C7-40AA-AAE7-7C1D72D0FEF2}"/>
                </a:ext>
              </a:extLst>
            </p:cNvPr>
            <p:cNvSpPr/>
            <p:nvPr/>
          </p:nvSpPr>
          <p:spPr>
            <a:xfrm>
              <a:off x="1801546" y="4927494"/>
              <a:ext cx="1296144" cy="772808"/>
            </a:xfrm>
            <a:prstGeom prst="flowChartDocument">
              <a:avLst/>
            </a:prstGeom>
            <a:solidFill>
              <a:srgbClr val="F8FDB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>
                  <a:solidFill>
                    <a:schemeClr val="tx1"/>
                  </a:solidFill>
                  <a:cs typeface="Arial"/>
                </a:rPr>
                <a:t>Regular Action Plan</a:t>
              </a:r>
              <a:br>
                <a:rPr lang="en-US" altLang="zh-CN" sz="1000">
                  <a:solidFill>
                    <a:schemeClr val="tx1"/>
                  </a:solidFill>
                </a:rPr>
              </a:br>
              <a:r>
                <a:rPr lang="en-US" altLang="zh-CN" sz="1000">
                  <a:solidFill>
                    <a:schemeClr val="tx1"/>
                  </a:solidFill>
                  <a:cs typeface="Arial"/>
                </a:rPr>
                <a:t>Update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9" name="Flowchart: Process 8">
              <a:extLst>
                <a:ext uri="{FF2B5EF4-FFF2-40B4-BE49-F238E27FC236}">
                  <a16:creationId xmlns:a16="http://schemas.microsoft.com/office/drawing/2014/main" id="{DE603ADF-B820-41F0-B080-AD17E58E9E65}"/>
                </a:ext>
              </a:extLst>
            </p:cNvPr>
            <p:cNvSpPr/>
            <p:nvPr/>
          </p:nvSpPr>
          <p:spPr>
            <a:xfrm>
              <a:off x="7051324" y="3555082"/>
              <a:ext cx="1633373" cy="831382"/>
            </a:xfrm>
            <a:prstGeom prst="flowChartProcess">
              <a:avLst/>
            </a:prstGeom>
            <a:solidFill>
              <a:srgbClr val="F8FDB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  <a:cs typeface="Arial Bold"/>
                </a:rPr>
                <a:t>Use of external consultancy company</a:t>
              </a:r>
              <a:br>
                <a:rPr lang="en-US" altLang="zh-CN" sz="1000">
                  <a:solidFill>
                    <a:schemeClr val="tx1"/>
                  </a:solidFill>
                </a:rPr>
              </a:br>
              <a:r>
                <a:rPr lang="en-US" altLang="zh-CN" sz="1000" b="1">
                  <a:solidFill>
                    <a:schemeClr val="tx1"/>
                  </a:solidFill>
                  <a:cs typeface="Arial Bold"/>
                </a:rPr>
                <a:t>under supplier`s responsibility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10" name="Flowchart: Process 9">
              <a:extLst>
                <a:ext uri="{FF2B5EF4-FFF2-40B4-BE49-F238E27FC236}">
                  <a16:creationId xmlns:a16="http://schemas.microsoft.com/office/drawing/2014/main" id="{1289D29D-3FBD-4B86-BC98-4FC280E2454A}"/>
                </a:ext>
              </a:extLst>
            </p:cNvPr>
            <p:cNvSpPr/>
            <p:nvPr/>
          </p:nvSpPr>
          <p:spPr>
            <a:xfrm>
              <a:off x="4207954" y="4962291"/>
              <a:ext cx="1714500" cy="595136"/>
            </a:xfrm>
            <a:prstGeom prst="flowChartProcess">
              <a:avLst/>
            </a:prstGeom>
            <a:solidFill>
              <a:srgbClr val="F8FDB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  <a:cs typeface="Arial Bold"/>
                </a:rPr>
                <a:t>Corrective Action</a:t>
              </a:r>
              <a:br>
                <a:rPr lang="en-US" altLang="zh-CN" sz="1000">
                  <a:solidFill>
                    <a:schemeClr val="tx1"/>
                  </a:solidFill>
                </a:rPr>
              </a:br>
              <a:r>
                <a:rPr lang="en-US" altLang="zh-CN" sz="1000" b="1">
                  <a:solidFill>
                    <a:schemeClr val="tx1"/>
                  </a:solidFill>
                  <a:cs typeface="Arial Bold"/>
                </a:rPr>
                <a:t>Implementation</a:t>
              </a:r>
            </a:p>
          </p:txBody>
        </p:sp>
        <p:sp>
          <p:nvSpPr>
            <p:cNvPr id="11" name="Flowchart: Preparation 10">
              <a:extLst>
                <a:ext uri="{FF2B5EF4-FFF2-40B4-BE49-F238E27FC236}">
                  <a16:creationId xmlns:a16="http://schemas.microsoft.com/office/drawing/2014/main" id="{B4261EA6-A7A6-4634-999C-884F9BA708B0}"/>
                </a:ext>
              </a:extLst>
            </p:cNvPr>
            <p:cNvSpPr/>
            <p:nvPr/>
          </p:nvSpPr>
          <p:spPr>
            <a:xfrm>
              <a:off x="3858704" y="3582441"/>
              <a:ext cx="2413000" cy="783661"/>
            </a:xfrm>
            <a:prstGeom prst="flowChartPreparation">
              <a:avLst/>
            </a:prstGeom>
            <a:solidFill>
              <a:srgbClr val="F8FDB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  <a:cs typeface="Arial Bold"/>
                </a:rPr>
                <a:t>Does Supplier need further support or training ?</a:t>
              </a:r>
            </a:p>
          </p:txBody>
        </p:sp>
        <p:sp>
          <p:nvSpPr>
            <p:cNvPr id="12" name="Flowchart: Process 11">
              <a:extLst>
                <a:ext uri="{FF2B5EF4-FFF2-40B4-BE49-F238E27FC236}">
                  <a16:creationId xmlns:a16="http://schemas.microsoft.com/office/drawing/2014/main" id="{F1DD46F1-D4B4-4D40-88AC-4ED2C6A399E4}"/>
                </a:ext>
              </a:extLst>
            </p:cNvPr>
            <p:cNvSpPr/>
            <p:nvPr/>
          </p:nvSpPr>
          <p:spPr>
            <a:xfrm>
              <a:off x="3726213" y="2368404"/>
              <a:ext cx="2677982" cy="671156"/>
            </a:xfrm>
            <a:prstGeom prst="flowChartProcess">
              <a:avLst/>
            </a:prstGeom>
            <a:solidFill>
              <a:srgbClr val="F8FDB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  <a:cs typeface="Arial Bold"/>
                </a:rPr>
                <a:t>Analysis of VS 002-QM-Process-</a:t>
              </a:r>
              <a:br>
                <a:rPr lang="en-US" altLang="zh-CN" sz="1000">
                  <a:solidFill>
                    <a:schemeClr val="tx1"/>
                  </a:solidFill>
                </a:rPr>
              </a:br>
              <a:r>
                <a:rPr lang="en-US" altLang="zh-CN" sz="1000" b="1">
                  <a:solidFill>
                    <a:schemeClr val="tx1"/>
                  </a:solidFill>
                  <a:cs typeface="Arial Bold"/>
                </a:rPr>
                <a:t>Audit and Action Plan Definition (Supplier)</a:t>
              </a:r>
            </a:p>
          </p:txBody>
        </p:sp>
        <p:sp>
          <p:nvSpPr>
            <p:cNvPr id="13" name="Flowchart: Process 12">
              <a:extLst>
                <a:ext uri="{FF2B5EF4-FFF2-40B4-BE49-F238E27FC236}">
                  <a16:creationId xmlns:a16="http://schemas.microsoft.com/office/drawing/2014/main" id="{0076AB17-2699-4079-B157-AA5EBF537069}"/>
                </a:ext>
              </a:extLst>
            </p:cNvPr>
            <p:cNvSpPr/>
            <p:nvPr/>
          </p:nvSpPr>
          <p:spPr>
            <a:xfrm>
              <a:off x="4093096" y="1476326"/>
              <a:ext cx="1944216" cy="482873"/>
            </a:xfrm>
            <a:prstGeom prst="flowChartProcess">
              <a:avLst/>
            </a:prstGeom>
            <a:solidFill>
              <a:srgbClr val="F8FDB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  <a:cs typeface="Arial Bold"/>
                </a:rPr>
                <a:t>Track 2: QM-System</a:t>
              </a:r>
              <a:br>
                <a:rPr lang="en-US" altLang="zh-CN" sz="1000">
                  <a:solidFill>
                    <a:schemeClr val="tx1"/>
                  </a:solidFill>
                </a:rPr>
              </a:br>
              <a:r>
                <a:rPr lang="en-US" altLang="zh-CN" sz="1000" b="1">
                  <a:solidFill>
                    <a:schemeClr val="tx1"/>
                  </a:solidFill>
                  <a:cs typeface="Arial Bold"/>
                </a:rPr>
                <a:t>Development</a:t>
              </a:r>
            </a:p>
          </p:txBody>
        </p:sp>
        <p:sp>
          <p:nvSpPr>
            <p:cNvPr id="15" name="TextBox 13">
              <a:extLst>
                <a:ext uri="{FF2B5EF4-FFF2-40B4-BE49-F238E27FC236}">
                  <a16:creationId xmlns:a16="http://schemas.microsoft.com/office/drawing/2014/main" id="{4686D613-C3A8-4526-8240-916ED53AC40F}"/>
                </a:ext>
              </a:extLst>
            </p:cNvPr>
            <p:cNvSpPr txBox="1"/>
            <p:nvPr/>
          </p:nvSpPr>
          <p:spPr>
            <a:xfrm>
              <a:off x="4765324" y="4529323"/>
              <a:ext cx="238824" cy="339837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1400"/>
                </a:lnSpc>
              </a:pPr>
              <a:r>
                <a:rPr lang="en-US" sz="1000" b="1">
                  <a:solidFill>
                    <a:srgbClr val="000000"/>
                  </a:solidFill>
                  <a:cs typeface="Arial Bold"/>
                </a:rPr>
                <a:t>No</a:t>
              </a:r>
            </a:p>
            <a:p>
              <a:pPr>
                <a:lnSpc>
                  <a:spcPts val="1380"/>
                </a:lnSpc>
              </a:pPr>
              <a:endParaRPr lang="en-US" sz="1000">
                <a:solidFill>
                  <a:srgbClr val="000000"/>
                </a:solidFill>
              </a:endParaRPr>
            </a:p>
          </p:txBody>
        </p:sp>
        <p:sp>
          <p:nvSpPr>
            <p:cNvPr id="16" name="TextBox 17">
              <a:extLst>
                <a:ext uri="{FF2B5EF4-FFF2-40B4-BE49-F238E27FC236}">
                  <a16:creationId xmlns:a16="http://schemas.microsoft.com/office/drawing/2014/main" id="{23BCE8D8-2E05-4342-8045-F1AC962F239B}"/>
                </a:ext>
              </a:extLst>
            </p:cNvPr>
            <p:cNvSpPr txBox="1"/>
            <p:nvPr/>
          </p:nvSpPr>
          <p:spPr>
            <a:xfrm>
              <a:off x="6559166" y="3765516"/>
              <a:ext cx="593662" cy="527580"/>
            </a:xfrm>
            <a:prstGeom prst="rect">
              <a:avLst/>
            </a:prstGeom>
            <a:noFill/>
          </p:spPr>
          <p:txBody>
            <a:bodyPr vert="horz" wrap="square" lIns="0" tIns="0" rIns="0" bIns="0" rtlCol="0">
              <a:spAutoFit/>
            </a:bodyPr>
            <a:lstStyle/>
            <a:p>
              <a:pPr>
                <a:lnSpc>
                  <a:spcPts val="1400"/>
                </a:lnSpc>
                <a:tabLst>
                  <a:tab pos="952500" algn="l"/>
                </a:tabLst>
              </a:pPr>
              <a:r>
                <a:rPr lang="en-US" sz="1000" b="1">
                  <a:solidFill>
                    <a:srgbClr val="000000"/>
                  </a:solidFill>
                  <a:cs typeface="Arial Bold"/>
                </a:rPr>
                <a:t>YES	</a:t>
              </a:r>
            </a:p>
            <a:p>
              <a:pPr>
                <a:lnSpc>
                  <a:spcPts val="1380"/>
                </a:lnSpc>
              </a:pPr>
              <a:endParaRPr lang="en-US" sz="1000">
                <a:solidFill>
                  <a:srgbClr val="000000"/>
                </a:solidFill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E6495CBD-166B-4302-A689-03E1C391558F}"/>
                </a:ext>
              </a:extLst>
            </p:cNvPr>
            <p:cNvSpPr/>
            <p:nvPr/>
          </p:nvSpPr>
          <p:spPr>
            <a:xfrm>
              <a:off x="4787822" y="5843177"/>
              <a:ext cx="575940" cy="3810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</a:rPr>
                <a:t>D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FBF298E5-71D4-40BA-98C0-29330CAF30E9}"/>
                </a:ext>
              </a:extLst>
            </p:cNvPr>
            <p:cNvCxnSpPr>
              <a:cxnSpLocks/>
            </p:cNvCxnSpPr>
            <p:nvPr/>
          </p:nvCxnSpPr>
          <p:spPr>
            <a:xfrm>
              <a:off x="5067133" y="1959199"/>
              <a:ext cx="0" cy="3969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C72FD72C-AF12-4428-BF64-F039E2B12A38}"/>
                </a:ext>
              </a:extLst>
            </p:cNvPr>
            <p:cNvCxnSpPr>
              <a:cxnSpLocks/>
            </p:cNvCxnSpPr>
            <p:nvPr/>
          </p:nvCxnSpPr>
          <p:spPr>
            <a:xfrm>
              <a:off x="5070079" y="3039560"/>
              <a:ext cx="0" cy="53579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D2489D1E-AB77-43A5-B441-257DFCC60450}"/>
                </a:ext>
              </a:extLst>
            </p:cNvPr>
            <p:cNvCxnSpPr>
              <a:cxnSpLocks/>
              <a:stCxn id="11" idx="3"/>
            </p:cNvCxnSpPr>
            <p:nvPr/>
          </p:nvCxnSpPr>
          <p:spPr>
            <a:xfrm>
              <a:off x="6271704" y="3974272"/>
              <a:ext cx="76040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966C817C-84BE-4E06-B710-D5114B8A773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97690" y="5259859"/>
              <a:ext cx="111026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23808D80-C6A6-4146-B2E4-CF77E3D3B114}"/>
                </a:ext>
              </a:extLst>
            </p:cNvPr>
            <p:cNvCxnSpPr>
              <a:cxnSpLocks/>
            </p:cNvCxnSpPr>
            <p:nvPr/>
          </p:nvCxnSpPr>
          <p:spPr>
            <a:xfrm>
              <a:off x="5067133" y="4365104"/>
              <a:ext cx="0" cy="60497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AA8C3D47-9BF9-4B54-9913-35CE95EC23D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055592" y="4674496"/>
              <a:ext cx="290496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EB270501-B560-463D-80A4-394EE9C0C329}"/>
                </a:ext>
              </a:extLst>
            </p:cNvPr>
            <p:cNvCxnSpPr>
              <a:cxnSpLocks/>
            </p:cNvCxnSpPr>
            <p:nvPr/>
          </p:nvCxnSpPr>
          <p:spPr>
            <a:xfrm>
              <a:off x="7960552" y="4386464"/>
              <a:ext cx="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32F7CB7F-0DA5-4900-8B06-D32F0C8CA6AA}"/>
                </a:ext>
              </a:extLst>
            </p:cNvPr>
            <p:cNvSpPr/>
            <p:nvPr/>
          </p:nvSpPr>
          <p:spPr>
            <a:xfrm>
              <a:off x="4742768" y="836712"/>
              <a:ext cx="575940" cy="3810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</a:rPr>
                <a:t>C2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76B160F6-9506-47B0-9F17-CE9EFB5F2C71}"/>
                </a:ext>
              </a:extLst>
            </p:cNvPr>
            <p:cNvCxnSpPr>
              <a:cxnSpLocks/>
            </p:cNvCxnSpPr>
            <p:nvPr/>
          </p:nvCxnSpPr>
          <p:spPr>
            <a:xfrm>
              <a:off x="5055592" y="1227883"/>
              <a:ext cx="0" cy="248443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49D6ABA2-A6A5-4C37-89DF-3DB4C234073D}"/>
                </a:ext>
              </a:extLst>
            </p:cNvPr>
            <p:cNvCxnSpPr>
              <a:cxnSpLocks/>
            </p:cNvCxnSpPr>
            <p:nvPr/>
          </p:nvCxnSpPr>
          <p:spPr>
            <a:xfrm>
              <a:off x="5067133" y="5557427"/>
              <a:ext cx="0" cy="28575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1B1EB994-F15F-4647-952A-90A11C850370}"/>
              </a:ext>
            </a:extLst>
          </p:cNvPr>
          <p:cNvGrpSpPr/>
          <p:nvPr/>
        </p:nvGrpSpPr>
        <p:grpSpPr>
          <a:xfrm>
            <a:off x="343732" y="886169"/>
            <a:ext cx="1739835" cy="1164480"/>
            <a:chOff x="544859" y="832020"/>
            <a:chExt cx="1739835" cy="1164480"/>
          </a:xfrm>
        </p:grpSpPr>
        <p:sp>
          <p:nvSpPr>
            <p:cNvPr id="41" name="TextBox 5">
              <a:extLst>
                <a:ext uri="{FF2B5EF4-FFF2-40B4-BE49-F238E27FC236}">
                  <a16:creationId xmlns:a16="http://schemas.microsoft.com/office/drawing/2014/main" id="{1597918F-FDEF-4088-A107-1DCEDDA0866E}"/>
                </a:ext>
              </a:extLst>
            </p:cNvPr>
            <p:cNvSpPr txBox="1"/>
            <p:nvPr/>
          </p:nvSpPr>
          <p:spPr>
            <a:xfrm>
              <a:off x="927100" y="1714500"/>
              <a:ext cx="1352934" cy="282000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pPr>
                <a:lnSpc>
                  <a:spcPts val="1100"/>
                </a:lnSpc>
              </a:pPr>
              <a:r>
                <a:rPr lang="en-US" sz="996">
                  <a:solidFill>
                    <a:srgbClr val="000000"/>
                  </a:solidFill>
                  <a:latin typeface="Arial"/>
                  <a:cs typeface="Arial"/>
                </a:rPr>
                <a:t>= Supplier responsibility</a:t>
              </a:r>
            </a:p>
            <a:p>
              <a:pPr>
                <a:lnSpc>
                  <a:spcPts val="1150"/>
                </a:lnSpc>
              </a:pPr>
              <a:endParaRPr lang="en-US" sz="996">
                <a:solidFill>
                  <a:srgbClr val="000000"/>
                </a:solidFill>
              </a:endParaRPr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5F87AB3B-0103-4649-919A-7E1CDF7898C3}"/>
                </a:ext>
              </a:extLst>
            </p:cNvPr>
            <p:cNvGrpSpPr/>
            <p:nvPr/>
          </p:nvGrpSpPr>
          <p:grpSpPr>
            <a:xfrm>
              <a:off x="544859" y="832020"/>
              <a:ext cx="1739835" cy="1100447"/>
              <a:chOff x="544859" y="832020"/>
              <a:chExt cx="1739835" cy="1100447"/>
            </a:xfrm>
          </p:grpSpPr>
          <p:sp>
            <p:nvSpPr>
              <p:cNvPr id="43" name="TextBox 3">
                <a:extLst>
                  <a:ext uri="{FF2B5EF4-FFF2-40B4-BE49-F238E27FC236}">
                    <a16:creationId xmlns:a16="http://schemas.microsoft.com/office/drawing/2014/main" id="{0EC0028E-3FDB-4410-A180-616C60DC17CC}"/>
                  </a:ext>
                </a:extLst>
              </p:cNvPr>
              <p:cNvSpPr txBox="1"/>
              <p:nvPr/>
            </p:nvSpPr>
            <p:spPr>
              <a:xfrm>
                <a:off x="918936" y="870899"/>
                <a:ext cx="1365758" cy="290208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pPr>
                  <a:lnSpc>
                    <a:spcPts val="1100"/>
                  </a:lnSpc>
                </a:pP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= Veoneer responsibility</a:t>
                </a:r>
              </a:p>
              <a:p>
                <a:pPr>
                  <a:lnSpc>
                    <a:spcPts val="1150"/>
                  </a:lnSpc>
                </a:pPr>
                <a:endParaRPr lang="en-US" sz="996">
                  <a:solidFill>
                    <a:srgbClr val="000000"/>
                  </a:solidFill>
                </a:endParaRPr>
              </a:p>
            </p:txBody>
          </p:sp>
          <p:sp>
            <p:nvSpPr>
              <p:cNvPr id="44" name="TextBox 4">
                <a:extLst>
                  <a:ext uri="{FF2B5EF4-FFF2-40B4-BE49-F238E27FC236}">
                    <a16:creationId xmlns:a16="http://schemas.microsoft.com/office/drawing/2014/main" id="{82FCA4C3-CFBF-4DDD-A99E-40C88C1261A6}"/>
                  </a:ext>
                </a:extLst>
              </p:cNvPr>
              <p:cNvSpPr txBox="1"/>
              <p:nvPr/>
            </p:nvSpPr>
            <p:spPr>
              <a:xfrm>
                <a:off x="927100" y="1240971"/>
                <a:ext cx="1295226" cy="297710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pPr>
                  <a:lnSpc>
                    <a:spcPts val="1200"/>
                  </a:lnSpc>
                  <a:tabLst>
                    <a:tab pos="139700" algn="l"/>
                  </a:tabLst>
                </a:pP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= Joined responsibility,</a:t>
                </a:r>
                <a:br>
                  <a:rPr lang="en-US" sz="996">
                    <a:solidFill>
                      <a:srgbClr val="000000"/>
                    </a:solidFill>
                    <a:latin typeface="Times New Roman"/>
                  </a:rPr>
                </a:b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	lead by Veoneer</a:t>
                </a:r>
                <a:endParaRPr lang="en-US" sz="996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F2D60025-6B5D-417F-977F-08C662583156}"/>
                  </a:ext>
                </a:extLst>
              </p:cNvPr>
              <p:cNvSpPr/>
              <p:nvPr/>
            </p:nvSpPr>
            <p:spPr>
              <a:xfrm>
                <a:off x="546100" y="832020"/>
                <a:ext cx="260974" cy="245435"/>
              </a:xfrm>
              <a:prstGeom prst="rect">
                <a:avLst/>
              </a:prstGeom>
              <a:solidFill>
                <a:schemeClr val="accent6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18E84FAA-32AB-4E3D-B2A4-49A2A1A2A014}"/>
                  </a:ext>
                </a:extLst>
              </p:cNvPr>
              <p:cNvSpPr/>
              <p:nvPr/>
            </p:nvSpPr>
            <p:spPr>
              <a:xfrm>
                <a:off x="544859" y="1242708"/>
                <a:ext cx="260974" cy="245435"/>
              </a:xfrm>
              <a:prstGeom prst="rect">
                <a:avLst/>
              </a:prstGeom>
              <a:solidFill>
                <a:srgbClr val="99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C159F6CE-42CC-49B4-A830-9F22AD7C59A3}"/>
                  </a:ext>
                </a:extLst>
              </p:cNvPr>
              <p:cNvSpPr/>
              <p:nvPr/>
            </p:nvSpPr>
            <p:spPr>
              <a:xfrm>
                <a:off x="546100" y="1687032"/>
                <a:ext cx="260974" cy="245435"/>
              </a:xfrm>
              <a:prstGeom prst="rect">
                <a:avLst/>
              </a:prstGeom>
              <a:solidFill>
                <a:srgbClr val="F8FDB3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</p:grp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39767B-AA2E-4F23-825C-E1899681279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479F76-766A-4361-B2AF-D1A4B8E7F48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996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9957-70B9-4A40-B9DC-9A50BE0F7F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7CEE681-EA8A-4B77-829B-1539858EA44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Title 16">
            <a:extLst>
              <a:ext uri="{FF2B5EF4-FFF2-40B4-BE49-F238E27FC236}">
                <a16:creationId xmlns:a16="http://schemas.microsoft.com/office/drawing/2014/main" id="{7BAAF3BC-B6D7-438F-AED1-4838C629F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0814" y="97361"/>
            <a:ext cx="8071810" cy="443198"/>
          </a:xfrm>
        </p:spPr>
        <p:txBody>
          <a:bodyPr/>
          <a:lstStyle/>
          <a:p>
            <a:r>
              <a:rPr lang="en-US" altLang="zh-CN" b="1"/>
              <a:t>VSDP: Process Flow-Chart (5/8)</a:t>
            </a:r>
            <a:endParaRPr lang="en-U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662ED1F-6216-4BF1-A603-34878DAF1D44}"/>
              </a:ext>
            </a:extLst>
          </p:cNvPr>
          <p:cNvGrpSpPr/>
          <p:nvPr/>
        </p:nvGrpSpPr>
        <p:grpSpPr>
          <a:xfrm>
            <a:off x="2135560" y="966519"/>
            <a:ext cx="7296269" cy="5273405"/>
            <a:chOff x="1505176" y="857250"/>
            <a:chExt cx="7296269" cy="5273405"/>
          </a:xfrm>
        </p:grpSpPr>
        <p:sp>
          <p:nvSpPr>
            <p:cNvPr id="7" name="Flowchart: Document 6">
              <a:extLst>
                <a:ext uri="{FF2B5EF4-FFF2-40B4-BE49-F238E27FC236}">
                  <a16:creationId xmlns:a16="http://schemas.microsoft.com/office/drawing/2014/main" id="{D8E19B0E-EFFE-4CF0-B59A-924234301A37}"/>
                </a:ext>
              </a:extLst>
            </p:cNvPr>
            <p:cNvSpPr/>
            <p:nvPr/>
          </p:nvSpPr>
          <p:spPr>
            <a:xfrm>
              <a:off x="1505176" y="4153559"/>
              <a:ext cx="1723824" cy="631676"/>
            </a:xfrm>
            <a:prstGeom prst="flowChartDocument">
              <a:avLst/>
            </a:prstGeom>
            <a:solidFill>
              <a:srgbClr val="99FF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>
                  <a:solidFill>
                    <a:schemeClr val="tx1"/>
                  </a:solidFill>
                  <a:cs typeface="Arial"/>
                </a:rPr>
                <a:t>Supplier VES-Workshop-Report</a:t>
              </a:r>
            </a:p>
          </p:txBody>
        </p:sp>
        <p:sp>
          <p:nvSpPr>
            <p:cNvPr id="9" name="Flowchart: Process 8">
              <a:extLst>
                <a:ext uri="{FF2B5EF4-FFF2-40B4-BE49-F238E27FC236}">
                  <a16:creationId xmlns:a16="http://schemas.microsoft.com/office/drawing/2014/main" id="{384871DB-29E7-43A8-B635-12798659BC6A}"/>
                </a:ext>
              </a:extLst>
            </p:cNvPr>
            <p:cNvSpPr/>
            <p:nvPr/>
          </p:nvSpPr>
          <p:spPr>
            <a:xfrm>
              <a:off x="3969538" y="4320604"/>
              <a:ext cx="2425700" cy="1089595"/>
            </a:xfrm>
            <a:prstGeom prst="flowChartProcess">
              <a:avLst/>
            </a:prstGeom>
            <a:solidFill>
              <a:srgbClr val="99FF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1000" b="1">
                  <a:solidFill>
                    <a:schemeClr val="tx1"/>
                  </a:solidFill>
                  <a:cs typeface="Arial Bold"/>
                </a:rPr>
                <a:t>Launch of VES Workshop</a:t>
              </a:r>
              <a:r>
                <a:rPr lang="en-US" altLang="zh-CN" sz="1000" b="1">
                  <a:solidFill>
                    <a:srgbClr val="000000"/>
                  </a:solidFill>
                  <a:cs typeface="Arial Bold"/>
                </a:rPr>
                <a:t> </a:t>
              </a:r>
            </a:p>
            <a:p>
              <a:pPr marL="171450" indent="-171450">
                <a:buFontTx/>
                <a:buChar char="‒"/>
              </a:pPr>
              <a:r>
                <a:rPr lang="en-US" altLang="zh-CN" sz="1000" b="1">
                  <a:solidFill>
                    <a:srgbClr val="000000"/>
                  </a:solidFill>
                  <a:cs typeface="Arial Bold"/>
                </a:rPr>
                <a:t>Set up and train the Team on VES basis + appropriate tools</a:t>
              </a:r>
            </a:p>
            <a:p>
              <a:pPr marL="171450" indent="-171450">
                <a:buFontTx/>
                <a:buChar char="‒"/>
              </a:pPr>
              <a:r>
                <a:rPr lang="en-US" altLang="zh-CN" sz="1000" b="1">
                  <a:solidFill>
                    <a:srgbClr val="000000"/>
                  </a:solidFill>
                  <a:cs typeface="Arial Bold"/>
                </a:rPr>
                <a:t>Analysis of existing situation</a:t>
              </a:r>
            </a:p>
            <a:p>
              <a:pPr marL="171450" indent="-171450">
                <a:buFontTx/>
                <a:buChar char="‒"/>
              </a:pPr>
              <a:r>
                <a:rPr lang="en-US" altLang="zh-CN" sz="1000" b="1">
                  <a:solidFill>
                    <a:srgbClr val="000000"/>
                  </a:solidFill>
                  <a:cs typeface="Arial Bold"/>
                </a:rPr>
                <a:t>Definition indicators and targets</a:t>
              </a:r>
            </a:p>
            <a:p>
              <a:pPr marL="171450" indent="-171450">
                <a:buFontTx/>
                <a:buChar char="‒"/>
              </a:pPr>
              <a:r>
                <a:rPr lang="en-US" altLang="zh-CN" sz="1000" b="1">
                  <a:solidFill>
                    <a:srgbClr val="000000"/>
                  </a:solidFill>
                  <a:cs typeface="Arial Bold"/>
                </a:rPr>
                <a:t>Improvement Action Plan</a:t>
              </a:r>
              <a:endParaRPr lang="en-US" altLang="zh-CN" sz="1000" b="1">
                <a:solidFill>
                  <a:schemeClr val="tx1"/>
                </a:solidFill>
                <a:cs typeface="Arial Bold"/>
              </a:endParaRPr>
            </a:p>
          </p:txBody>
        </p:sp>
        <p:sp>
          <p:nvSpPr>
            <p:cNvPr id="10" name="Flowchart: Process 9">
              <a:extLst>
                <a:ext uri="{FF2B5EF4-FFF2-40B4-BE49-F238E27FC236}">
                  <a16:creationId xmlns:a16="http://schemas.microsoft.com/office/drawing/2014/main" id="{C6D501E7-775F-48B9-9144-74B01BC712B7}"/>
                </a:ext>
              </a:extLst>
            </p:cNvPr>
            <p:cNvSpPr/>
            <p:nvPr/>
          </p:nvSpPr>
          <p:spPr>
            <a:xfrm>
              <a:off x="4178300" y="3185096"/>
              <a:ext cx="1905347" cy="825500"/>
            </a:xfrm>
            <a:prstGeom prst="flowChartProcess">
              <a:avLst/>
            </a:prstGeom>
            <a:solidFill>
              <a:srgbClr val="99FF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  <a:cs typeface="Arial Bold"/>
                </a:rPr>
                <a:t>Manufacturing-System (VES) Road-Map Definition </a:t>
              </a:r>
              <a:r>
                <a:rPr lang="en-US" altLang="zh-CN" sz="1000">
                  <a:solidFill>
                    <a:schemeClr val="tx1"/>
                  </a:solidFill>
                  <a:cs typeface="Arial"/>
                </a:rPr>
                <a:t>(e.g.</a:t>
              </a:r>
              <a:br>
                <a:rPr lang="en-US" altLang="zh-CN" sz="1000">
                  <a:solidFill>
                    <a:schemeClr val="tx1"/>
                  </a:solidFill>
                </a:rPr>
              </a:br>
              <a:r>
                <a:rPr lang="en-US" altLang="zh-CN" sz="1000">
                  <a:solidFill>
                    <a:schemeClr val="tx1"/>
                  </a:solidFill>
                  <a:cs typeface="Arial"/>
                </a:rPr>
                <a:t>Supplier Visit at Veoneer)</a:t>
              </a:r>
            </a:p>
          </p:txBody>
        </p:sp>
        <p:sp>
          <p:nvSpPr>
            <p:cNvPr id="11" name="Flowchart: Process 10">
              <a:extLst>
                <a:ext uri="{FF2B5EF4-FFF2-40B4-BE49-F238E27FC236}">
                  <a16:creationId xmlns:a16="http://schemas.microsoft.com/office/drawing/2014/main" id="{9B3ADE69-7C49-474A-BFDD-76C5AB62B2A3}"/>
                </a:ext>
              </a:extLst>
            </p:cNvPr>
            <p:cNvSpPr/>
            <p:nvPr/>
          </p:nvSpPr>
          <p:spPr>
            <a:xfrm>
              <a:off x="4038600" y="2283395"/>
              <a:ext cx="1905347" cy="716409"/>
            </a:xfrm>
            <a:prstGeom prst="flowChartProcess">
              <a:avLst/>
            </a:prstGeom>
            <a:solidFill>
              <a:srgbClr val="99FF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  <a:cs typeface="Arial Bold"/>
                </a:rPr>
                <a:t>Selection of VES axis/</a:t>
              </a:r>
              <a:br>
                <a:rPr lang="en-US" altLang="zh-CN" sz="1000">
                  <a:solidFill>
                    <a:schemeClr val="tx1"/>
                  </a:solidFill>
                </a:rPr>
              </a:br>
              <a:r>
                <a:rPr lang="en-US" altLang="zh-CN" sz="1000" b="1">
                  <a:solidFill>
                    <a:schemeClr val="tx1"/>
                  </a:solidFill>
                  <a:cs typeface="Arial Bold"/>
                </a:rPr>
                <a:t>disciplines </a:t>
              </a:r>
              <a:r>
                <a:rPr lang="en-US" altLang="zh-CN" sz="1000" b="1">
                  <a:solidFill>
                    <a:srgbClr val="000000"/>
                  </a:solidFill>
                  <a:cs typeface="Arial Bold"/>
                </a:rPr>
                <a:t>to be developed</a:t>
              </a:r>
              <a:endParaRPr lang="en-US" altLang="zh-CN" sz="1000" b="1">
                <a:solidFill>
                  <a:schemeClr val="tx1"/>
                </a:solidFill>
                <a:cs typeface="Arial Bold"/>
              </a:endParaRPr>
            </a:p>
          </p:txBody>
        </p:sp>
        <p:sp>
          <p:nvSpPr>
            <p:cNvPr id="12" name="Flowchart: Document 11">
              <a:extLst>
                <a:ext uri="{FF2B5EF4-FFF2-40B4-BE49-F238E27FC236}">
                  <a16:creationId xmlns:a16="http://schemas.microsoft.com/office/drawing/2014/main" id="{F8A644E2-5108-4064-A19E-B28D9B80F44E}"/>
                </a:ext>
              </a:extLst>
            </p:cNvPr>
            <p:cNvSpPr/>
            <p:nvPr/>
          </p:nvSpPr>
          <p:spPr>
            <a:xfrm>
              <a:off x="1505176" y="5029572"/>
              <a:ext cx="1723824" cy="631676"/>
            </a:xfrm>
            <a:prstGeom prst="flowChartDocument">
              <a:avLst/>
            </a:prstGeom>
            <a:solidFill>
              <a:srgbClr val="F8FDB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>
                  <a:solidFill>
                    <a:schemeClr val="tx1"/>
                  </a:solidFill>
                  <a:cs typeface="Arial"/>
                </a:rPr>
                <a:t>Supplier Action-Plan and its Regular Update</a:t>
              </a:r>
              <a:endParaRPr lang="en-US" altLang="zh-CN" sz="1000">
                <a:solidFill>
                  <a:schemeClr val="tx1"/>
                </a:solidFill>
              </a:endParaRPr>
            </a:p>
          </p:txBody>
        </p:sp>
        <p:sp>
          <p:nvSpPr>
            <p:cNvPr id="13" name="Flowchart: Process 12">
              <a:extLst>
                <a:ext uri="{FF2B5EF4-FFF2-40B4-BE49-F238E27FC236}">
                  <a16:creationId xmlns:a16="http://schemas.microsoft.com/office/drawing/2014/main" id="{01F07357-D72A-4D73-B2C6-FBC8AD53F71B}"/>
                </a:ext>
              </a:extLst>
            </p:cNvPr>
            <p:cNvSpPr/>
            <p:nvPr/>
          </p:nvSpPr>
          <p:spPr>
            <a:xfrm>
              <a:off x="3975100" y="1447800"/>
              <a:ext cx="2182649" cy="653455"/>
            </a:xfrm>
            <a:prstGeom prst="flowChartProcess">
              <a:avLst/>
            </a:prstGeom>
            <a:solidFill>
              <a:srgbClr val="F8FDB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  <a:cs typeface="Arial Bold"/>
                </a:rPr>
                <a:t>Track 3: Manufacturing-</a:t>
              </a:r>
              <a:br>
                <a:rPr lang="en-US" altLang="zh-CN" sz="1000">
                  <a:solidFill>
                    <a:schemeClr val="tx1"/>
                  </a:solidFill>
                </a:rPr>
              </a:br>
              <a:r>
                <a:rPr lang="en-US" altLang="zh-CN" sz="1000" b="1">
                  <a:solidFill>
                    <a:schemeClr val="tx1"/>
                  </a:solidFill>
                  <a:cs typeface="Arial Bold"/>
                </a:rPr>
                <a:t>System (VES) Development</a:t>
              </a:r>
              <a:endParaRPr lang="en-US" altLang="zh-CN"/>
            </a:p>
          </p:txBody>
        </p:sp>
        <p:sp>
          <p:nvSpPr>
            <p:cNvPr id="15" name="TextBox 24">
              <a:extLst>
                <a:ext uri="{FF2B5EF4-FFF2-40B4-BE49-F238E27FC236}">
                  <a16:creationId xmlns:a16="http://schemas.microsoft.com/office/drawing/2014/main" id="{B679B168-717E-41A2-92A8-161D46CB7B9A}"/>
                </a:ext>
              </a:extLst>
            </p:cNvPr>
            <p:cNvSpPr txBox="1"/>
            <p:nvPr/>
          </p:nvSpPr>
          <p:spPr>
            <a:xfrm>
              <a:off x="7135855" y="4389168"/>
              <a:ext cx="1453924" cy="290208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pPr>
                <a:lnSpc>
                  <a:spcPts val="1100"/>
                </a:lnSpc>
              </a:pPr>
              <a:r>
                <a:rPr lang="en-US" sz="996">
                  <a:solidFill>
                    <a:srgbClr val="000000"/>
                  </a:solidFill>
                  <a:cs typeface="Arial"/>
                </a:rPr>
                <a:t>VES-Workshop-Guideline</a:t>
              </a:r>
            </a:p>
            <a:p>
              <a:pPr>
                <a:lnSpc>
                  <a:spcPts val="1150"/>
                </a:lnSpc>
              </a:pPr>
              <a:endParaRPr lang="en-US" sz="996">
                <a:solidFill>
                  <a:srgbClr val="000000"/>
                </a:solidFill>
              </a:endParaRPr>
            </a:p>
          </p:txBody>
        </p:sp>
        <p:sp>
          <p:nvSpPr>
            <p:cNvPr id="16" name="Flowchart: Document 15">
              <a:extLst>
                <a:ext uri="{FF2B5EF4-FFF2-40B4-BE49-F238E27FC236}">
                  <a16:creationId xmlns:a16="http://schemas.microsoft.com/office/drawing/2014/main" id="{4B8C8297-A694-4A26-A1C5-B2BB2F1E6EFA}"/>
                </a:ext>
              </a:extLst>
            </p:cNvPr>
            <p:cNvSpPr/>
            <p:nvPr/>
          </p:nvSpPr>
          <p:spPr>
            <a:xfrm>
              <a:off x="6896099" y="2311619"/>
              <a:ext cx="1905346" cy="732097"/>
            </a:xfrm>
            <a:prstGeom prst="flowChartDocumen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1000">
                  <a:solidFill>
                    <a:schemeClr val="tx1"/>
                  </a:solidFill>
                  <a:cs typeface="Arial"/>
                </a:rPr>
                <a:t>VES-Survey-Radar-Diagram</a:t>
              </a:r>
            </a:p>
          </p:txBody>
        </p:sp>
        <p:sp>
          <p:nvSpPr>
            <p:cNvPr id="17" name="Flowchart: Document 16">
              <a:extLst>
                <a:ext uri="{FF2B5EF4-FFF2-40B4-BE49-F238E27FC236}">
                  <a16:creationId xmlns:a16="http://schemas.microsoft.com/office/drawing/2014/main" id="{A1966BA9-DC46-4A1C-8556-D2A65C550063}"/>
                </a:ext>
              </a:extLst>
            </p:cNvPr>
            <p:cNvSpPr/>
            <p:nvPr/>
          </p:nvSpPr>
          <p:spPr>
            <a:xfrm>
              <a:off x="7023100" y="4243819"/>
              <a:ext cx="1679434" cy="680226"/>
            </a:xfrm>
            <a:prstGeom prst="flowChartDocumen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zh-CN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17A8E237-1F9E-4D66-8D1F-0F47E6FDD2DC}"/>
                </a:ext>
              </a:extLst>
            </p:cNvPr>
            <p:cNvSpPr/>
            <p:nvPr/>
          </p:nvSpPr>
          <p:spPr>
            <a:xfrm>
              <a:off x="4757593" y="857250"/>
              <a:ext cx="648072" cy="3429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</a:rPr>
                <a:t>C3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AE17055-4BA2-4984-AD1C-80EF216723F3}"/>
                </a:ext>
              </a:extLst>
            </p:cNvPr>
            <p:cNvSpPr/>
            <p:nvPr/>
          </p:nvSpPr>
          <p:spPr>
            <a:xfrm>
              <a:off x="4727848" y="5736086"/>
              <a:ext cx="720080" cy="394569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</a:rPr>
                <a:t>D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F20AA26D-C107-4BB8-83A3-BD3F7E850203}"/>
                </a:ext>
              </a:extLst>
            </p:cNvPr>
            <p:cNvCxnSpPr>
              <a:cxnSpLocks/>
              <a:stCxn id="18" idx="4"/>
            </p:cNvCxnSpPr>
            <p:nvPr/>
          </p:nvCxnSpPr>
          <p:spPr>
            <a:xfrm flipH="1">
              <a:off x="5077355" y="1200150"/>
              <a:ext cx="4274" cy="23450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947D6075-C399-4B02-A2AB-C1815F27CFBA}"/>
                </a:ext>
              </a:extLst>
            </p:cNvPr>
            <p:cNvCxnSpPr>
              <a:cxnSpLocks/>
            </p:cNvCxnSpPr>
            <p:nvPr/>
          </p:nvCxnSpPr>
          <p:spPr>
            <a:xfrm>
              <a:off x="5087747" y="5410199"/>
              <a:ext cx="0" cy="33315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5AD40023-FD0C-4809-8309-3683ECDD957E}"/>
                </a:ext>
              </a:extLst>
            </p:cNvPr>
            <p:cNvCxnSpPr>
              <a:cxnSpLocks/>
            </p:cNvCxnSpPr>
            <p:nvPr/>
          </p:nvCxnSpPr>
          <p:spPr>
            <a:xfrm>
              <a:off x="5067289" y="4027390"/>
              <a:ext cx="0" cy="30470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3C982333-19B6-49B8-9F5E-A1D6CD87FA6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974845" y="2599651"/>
              <a:ext cx="914997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DC96C8ED-3A22-483F-80C0-DE2CBB5BBD1E}"/>
                </a:ext>
              </a:extLst>
            </p:cNvPr>
            <p:cNvCxnSpPr>
              <a:cxnSpLocks/>
            </p:cNvCxnSpPr>
            <p:nvPr/>
          </p:nvCxnSpPr>
          <p:spPr>
            <a:xfrm>
              <a:off x="5084408" y="2090763"/>
              <a:ext cx="0" cy="1919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E84D0A64-DBF6-49B4-BB9F-5A6FDC219F4D}"/>
                </a:ext>
              </a:extLst>
            </p:cNvPr>
            <p:cNvCxnSpPr>
              <a:cxnSpLocks/>
            </p:cNvCxnSpPr>
            <p:nvPr/>
          </p:nvCxnSpPr>
          <p:spPr>
            <a:xfrm>
              <a:off x="5085306" y="2990074"/>
              <a:ext cx="0" cy="19194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540D452F-E1BD-4C1C-9C9C-5D3AB5B38A5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90747" y="4534272"/>
              <a:ext cx="624955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88AD5185-B11D-49EA-BF3F-9A62A0E5468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15354" y="4432560"/>
              <a:ext cx="75619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F90B0B3B-5028-4157-A36E-CA4E3A76DA9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09979" y="5263072"/>
              <a:ext cx="756196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99538A27-AD10-405F-A563-80454D0F8BE2}"/>
              </a:ext>
            </a:extLst>
          </p:cNvPr>
          <p:cNvGrpSpPr/>
          <p:nvPr/>
        </p:nvGrpSpPr>
        <p:grpSpPr>
          <a:xfrm>
            <a:off x="343732" y="886169"/>
            <a:ext cx="1739835" cy="1164480"/>
            <a:chOff x="544859" y="832020"/>
            <a:chExt cx="1739835" cy="1164480"/>
          </a:xfrm>
        </p:grpSpPr>
        <p:sp>
          <p:nvSpPr>
            <p:cNvPr id="38" name="TextBox 5">
              <a:extLst>
                <a:ext uri="{FF2B5EF4-FFF2-40B4-BE49-F238E27FC236}">
                  <a16:creationId xmlns:a16="http://schemas.microsoft.com/office/drawing/2014/main" id="{29A3EF4E-E2E9-4DB1-9C9C-6E228DF35473}"/>
                </a:ext>
              </a:extLst>
            </p:cNvPr>
            <p:cNvSpPr txBox="1"/>
            <p:nvPr/>
          </p:nvSpPr>
          <p:spPr>
            <a:xfrm>
              <a:off x="927100" y="1714500"/>
              <a:ext cx="1352934" cy="282000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pPr>
                <a:lnSpc>
                  <a:spcPts val="1100"/>
                </a:lnSpc>
              </a:pPr>
              <a:r>
                <a:rPr lang="en-US" sz="996">
                  <a:solidFill>
                    <a:srgbClr val="000000"/>
                  </a:solidFill>
                  <a:latin typeface="Arial"/>
                  <a:cs typeface="Arial"/>
                </a:rPr>
                <a:t>= Supplier responsibility</a:t>
              </a:r>
            </a:p>
            <a:p>
              <a:pPr>
                <a:lnSpc>
                  <a:spcPts val="1150"/>
                </a:lnSpc>
              </a:pPr>
              <a:endParaRPr lang="en-US" sz="996">
                <a:solidFill>
                  <a:srgbClr val="000000"/>
                </a:solidFill>
              </a:endParaRPr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686DD31B-BCEB-40C2-9037-490BA9882CC7}"/>
                </a:ext>
              </a:extLst>
            </p:cNvPr>
            <p:cNvGrpSpPr/>
            <p:nvPr/>
          </p:nvGrpSpPr>
          <p:grpSpPr>
            <a:xfrm>
              <a:off x="544859" y="832020"/>
              <a:ext cx="1739835" cy="1100447"/>
              <a:chOff x="544859" y="832020"/>
              <a:chExt cx="1739835" cy="1100447"/>
            </a:xfrm>
          </p:grpSpPr>
          <p:sp>
            <p:nvSpPr>
              <p:cNvPr id="40" name="TextBox 3">
                <a:extLst>
                  <a:ext uri="{FF2B5EF4-FFF2-40B4-BE49-F238E27FC236}">
                    <a16:creationId xmlns:a16="http://schemas.microsoft.com/office/drawing/2014/main" id="{32BB498C-D97C-4EFB-8D8C-D5CFC632C023}"/>
                  </a:ext>
                </a:extLst>
              </p:cNvPr>
              <p:cNvSpPr txBox="1"/>
              <p:nvPr/>
            </p:nvSpPr>
            <p:spPr>
              <a:xfrm>
                <a:off x="918936" y="870899"/>
                <a:ext cx="1365758" cy="290208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pPr>
                  <a:lnSpc>
                    <a:spcPts val="1100"/>
                  </a:lnSpc>
                </a:pP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= Veoneer responsibility</a:t>
                </a:r>
              </a:p>
              <a:p>
                <a:pPr>
                  <a:lnSpc>
                    <a:spcPts val="1150"/>
                  </a:lnSpc>
                </a:pPr>
                <a:endParaRPr lang="en-US" sz="996">
                  <a:solidFill>
                    <a:srgbClr val="000000"/>
                  </a:solidFill>
                </a:endParaRPr>
              </a:p>
            </p:txBody>
          </p:sp>
          <p:sp>
            <p:nvSpPr>
              <p:cNvPr id="41" name="TextBox 4">
                <a:extLst>
                  <a:ext uri="{FF2B5EF4-FFF2-40B4-BE49-F238E27FC236}">
                    <a16:creationId xmlns:a16="http://schemas.microsoft.com/office/drawing/2014/main" id="{C7E36567-BEC3-4C43-B159-9AA3AB7A249F}"/>
                  </a:ext>
                </a:extLst>
              </p:cNvPr>
              <p:cNvSpPr txBox="1"/>
              <p:nvPr/>
            </p:nvSpPr>
            <p:spPr>
              <a:xfrm>
                <a:off x="927100" y="1240971"/>
                <a:ext cx="1295226" cy="297710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pPr>
                  <a:lnSpc>
                    <a:spcPts val="1200"/>
                  </a:lnSpc>
                  <a:tabLst>
                    <a:tab pos="139700" algn="l"/>
                  </a:tabLst>
                </a:pP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= Joined responsibility,</a:t>
                </a:r>
                <a:br>
                  <a:rPr lang="en-US" sz="996">
                    <a:solidFill>
                      <a:srgbClr val="000000"/>
                    </a:solidFill>
                    <a:latin typeface="Times New Roman"/>
                  </a:rPr>
                </a:b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	lead by Veoneer</a:t>
                </a:r>
                <a:endParaRPr lang="en-US" sz="996">
                  <a:solidFill>
                    <a:srgbClr val="000000"/>
                  </a:solidFill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DAA079DC-9450-4FBF-B6FA-1247E70BA633}"/>
                  </a:ext>
                </a:extLst>
              </p:cNvPr>
              <p:cNvSpPr/>
              <p:nvPr/>
            </p:nvSpPr>
            <p:spPr>
              <a:xfrm>
                <a:off x="546100" y="832020"/>
                <a:ext cx="260974" cy="245435"/>
              </a:xfrm>
              <a:prstGeom prst="rect">
                <a:avLst/>
              </a:prstGeom>
              <a:solidFill>
                <a:schemeClr val="accent6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7FB1029F-CDD7-4E5E-B3CC-945907207F89}"/>
                  </a:ext>
                </a:extLst>
              </p:cNvPr>
              <p:cNvSpPr/>
              <p:nvPr/>
            </p:nvSpPr>
            <p:spPr>
              <a:xfrm>
                <a:off x="544859" y="1242708"/>
                <a:ext cx="260974" cy="245435"/>
              </a:xfrm>
              <a:prstGeom prst="rect">
                <a:avLst/>
              </a:prstGeom>
              <a:solidFill>
                <a:srgbClr val="99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6920E770-327C-4802-8E7A-EB3FF90400FD}"/>
                  </a:ext>
                </a:extLst>
              </p:cNvPr>
              <p:cNvSpPr/>
              <p:nvPr/>
            </p:nvSpPr>
            <p:spPr>
              <a:xfrm>
                <a:off x="546100" y="1687032"/>
                <a:ext cx="260974" cy="245435"/>
              </a:xfrm>
              <a:prstGeom prst="rect">
                <a:avLst/>
              </a:prstGeom>
              <a:solidFill>
                <a:srgbClr val="F8FDB3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</p:grp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040682-7A5D-4A2F-8237-30C8205E1B7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8909D2-1598-4FC3-B1D4-29921A10D25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861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9957-70B9-4A40-B9DC-9A50BE0F7F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248981" y="6665884"/>
            <a:ext cx="52900" cy="123111"/>
          </a:xfrm>
        </p:spPr>
        <p:txBody>
          <a:bodyPr/>
          <a:lstStyle/>
          <a:p>
            <a:fld id="{07CEE681-EA8A-4B77-829B-1539858EA44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Title 16">
            <a:extLst>
              <a:ext uri="{FF2B5EF4-FFF2-40B4-BE49-F238E27FC236}">
                <a16:creationId xmlns:a16="http://schemas.microsoft.com/office/drawing/2014/main" id="{7BAAF3BC-B6D7-438F-AED1-4838C629F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0814" y="97361"/>
            <a:ext cx="8071810" cy="443198"/>
          </a:xfrm>
        </p:spPr>
        <p:txBody>
          <a:bodyPr/>
          <a:lstStyle/>
          <a:p>
            <a:r>
              <a:rPr lang="en-US" altLang="zh-CN" b="1"/>
              <a:t>VSDP: Process Flow-Chart (6/8)</a:t>
            </a:r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3224B3C6-4958-449D-8A12-65552E7BE9B6}"/>
              </a:ext>
            </a:extLst>
          </p:cNvPr>
          <p:cNvGrpSpPr/>
          <p:nvPr/>
        </p:nvGrpSpPr>
        <p:grpSpPr>
          <a:xfrm>
            <a:off x="1847528" y="1016595"/>
            <a:ext cx="8352928" cy="5376656"/>
            <a:chOff x="1847528" y="1016595"/>
            <a:chExt cx="8352928" cy="5376656"/>
          </a:xfrm>
        </p:grpSpPr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CA632426-3FA6-4D87-BDBC-A3C1D7A53B6A}"/>
                </a:ext>
              </a:extLst>
            </p:cNvPr>
            <p:cNvCxnSpPr>
              <a:cxnSpLocks/>
            </p:cNvCxnSpPr>
            <p:nvPr/>
          </p:nvCxnSpPr>
          <p:spPr>
            <a:xfrm>
              <a:off x="3396492" y="2344556"/>
              <a:ext cx="2064441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83AA2C8-BFE4-411E-BCA8-238E92873F66}"/>
                </a:ext>
              </a:extLst>
            </p:cNvPr>
            <p:cNvSpPr/>
            <p:nvPr/>
          </p:nvSpPr>
          <p:spPr>
            <a:xfrm>
              <a:off x="4445863" y="4629906"/>
              <a:ext cx="2002783" cy="909213"/>
            </a:xfrm>
            <a:prstGeom prst="rect">
              <a:avLst/>
            </a:prstGeom>
            <a:solidFill>
              <a:schemeClr val="accent6">
                <a:lumMod val="9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1000" b="1">
                  <a:solidFill>
                    <a:srgbClr val="000000"/>
                  </a:solidFill>
                  <a:cs typeface="Calibri" panose="020F0502020204030204" pitchFamily="34" charset="0"/>
                </a:rPr>
                <a:t>Supplier Status</a:t>
              </a:r>
            </a:p>
            <a:p>
              <a:pPr marL="228600" indent="-228600">
                <a:buFont typeface="+mj-lt"/>
                <a:buAutoNum type="alphaLcParenR"/>
              </a:pPr>
              <a:r>
                <a:rPr lang="en-US" altLang="zh-CN" sz="1000" b="1">
                  <a:solidFill>
                    <a:srgbClr val="000000"/>
                  </a:solidFill>
                  <a:cs typeface="Calibri" panose="020F0502020204030204" pitchFamily="34" charset="0"/>
                </a:rPr>
                <a:t>Evaluation</a:t>
              </a:r>
            </a:p>
            <a:p>
              <a:pPr marL="228600" indent="-228600">
                <a:buFont typeface="+mj-lt"/>
                <a:buAutoNum type="alphaLcParenR"/>
              </a:pPr>
              <a:r>
                <a:rPr lang="en-US" altLang="zh-CN" sz="1000" b="1">
                  <a:solidFill>
                    <a:srgbClr val="000000"/>
                  </a:solidFill>
                  <a:cs typeface="Calibri" panose="020F0502020204030204" pitchFamily="34" charset="0"/>
                </a:rPr>
                <a:t>Documentation</a:t>
              </a:r>
            </a:p>
            <a:p>
              <a:pPr marL="228600" indent="-228600">
                <a:buFont typeface="+mj-lt"/>
                <a:buAutoNum type="alphaLcParenR"/>
              </a:pPr>
              <a:r>
                <a:rPr lang="en-US" altLang="zh-CN" sz="1000" b="1">
                  <a:solidFill>
                    <a:srgbClr val="000000"/>
                  </a:solidFill>
                  <a:cs typeface="Calibri" panose="020F0502020204030204" pitchFamily="34" charset="0"/>
                </a:rPr>
                <a:t>Notification</a:t>
              </a:r>
              <a:endParaRPr lang="en-US" altLang="zh-CN" sz="1000">
                <a:solidFill>
                  <a:schemeClr val="tx1"/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9" name="Flowchart: Document 8">
              <a:extLst>
                <a:ext uri="{FF2B5EF4-FFF2-40B4-BE49-F238E27FC236}">
                  <a16:creationId xmlns:a16="http://schemas.microsoft.com/office/drawing/2014/main" id="{AFF93351-F8F9-49AF-AB9D-81017C933D51}"/>
                </a:ext>
              </a:extLst>
            </p:cNvPr>
            <p:cNvSpPr/>
            <p:nvPr/>
          </p:nvSpPr>
          <p:spPr>
            <a:xfrm>
              <a:off x="8846930" y="2597745"/>
              <a:ext cx="1353526" cy="689845"/>
            </a:xfrm>
            <a:prstGeom prst="flowChartDocument">
              <a:avLst/>
            </a:prstGeom>
            <a:solidFill>
              <a:srgbClr val="F8FDB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>
                  <a:solidFill>
                    <a:srgbClr val="000000"/>
                  </a:solidFill>
                  <a:cs typeface="Calibri" panose="020F0502020204030204" pitchFamily="34" charset="0"/>
                </a:rPr>
                <a:t>VSDP-Status-Report-Update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A530F87-5BF5-4A3A-A88C-DB78566F9BA0}"/>
                </a:ext>
              </a:extLst>
            </p:cNvPr>
            <p:cNvSpPr/>
            <p:nvPr/>
          </p:nvSpPr>
          <p:spPr>
            <a:xfrm>
              <a:off x="6903954" y="2548279"/>
              <a:ext cx="1587604" cy="792187"/>
            </a:xfrm>
            <a:prstGeom prst="rect">
              <a:avLst/>
            </a:prstGeom>
            <a:solidFill>
              <a:srgbClr val="F8FDB3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rgbClr val="000000"/>
                  </a:solidFill>
                  <a:cs typeface="Calibri" panose="020F0502020204030204" pitchFamily="34" charset="0"/>
                </a:rPr>
                <a:t>Monthly reporting on SD- measurables</a:t>
              </a:r>
              <a:endParaRPr lang="en-US" altLang="zh-CN" sz="1000">
                <a:solidFill>
                  <a:srgbClr val="000000"/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11" name="Flowchart: Document 10">
              <a:extLst>
                <a:ext uri="{FF2B5EF4-FFF2-40B4-BE49-F238E27FC236}">
                  <a16:creationId xmlns:a16="http://schemas.microsoft.com/office/drawing/2014/main" id="{9DDC14FF-4821-4ADA-90E8-E6289D8C0C13}"/>
                </a:ext>
              </a:extLst>
            </p:cNvPr>
            <p:cNvSpPr/>
            <p:nvPr/>
          </p:nvSpPr>
          <p:spPr>
            <a:xfrm>
              <a:off x="1847528" y="3200400"/>
              <a:ext cx="1754708" cy="502245"/>
            </a:xfrm>
            <a:prstGeom prst="flowChartDocument">
              <a:avLst/>
            </a:prstGeom>
            <a:solidFill>
              <a:srgbClr val="99FF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>
                  <a:solidFill>
                    <a:srgbClr val="000000"/>
                  </a:solidFill>
                  <a:cs typeface="Calibri" panose="020F0502020204030204" pitchFamily="34" charset="0"/>
                </a:rPr>
                <a:t>Follow-up-Meeting-Report</a:t>
              </a:r>
              <a:endParaRPr lang="en-US" altLang="zh-CN" sz="1000">
                <a:solidFill>
                  <a:schemeClr val="tx1"/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6FF5BA5-3E68-4156-82CD-F32DBA4243B7}"/>
                </a:ext>
              </a:extLst>
            </p:cNvPr>
            <p:cNvSpPr/>
            <p:nvPr/>
          </p:nvSpPr>
          <p:spPr>
            <a:xfrm>
              <a:off x="4069596" y="2546368"/>
              <a:ext cx="2769344" cy="1736072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1000" b="1">
                  <a:solidFill>
                    <a:schemeClr val="tx1"/>
                  </a:solidFill>
                  <a:cs typeface="Calibri" panose="020F0502020204030204" pitchFamily="34" charset="0"/>
                </a:rPr>
                <a:t>Planning and execution of regular</a:t>
              </a:r>
              <a:br>
                <a:rPr lang="en-US" altLang="zh-CN" sz="1000">
                  <a:solidFill>
                    <a:schemeClr val="tx1"/>
                  </a:solidFill>
                  <a:cs typeface="Calibri" panose="020F0502020204030204" pitchFamily="34" charset="0"/>
                </a:rPr>
              </a:br>
              <a:r>
                <a:rPr lang="en-US" altLang="zh-CN" sz="1000" b="1">
                  <a:solidFill>
                    <a:schemeClr val="tx1"/>
                  </a:solidFill>
                  <a:cs typeface="Calibri" panose="020F0502020204030204" pitchFamily="34" charset="0"/>
                </a:rPr>
                <a:t>Follow-up meetings with Supplier:</a:t>
              </a:r>
            </a:p>
            <a:p>
              <a:pPr marL="228600" indent="-228600">
                <a:buFont typeface="+mj-lt"/>
                <a:buAutoNum type="alphaLcParenR"/>
              </a:pPr>
              <a:r>
                <a:rPr lang="en-US" altLang="zh-CN" sz="1000" b="1">
                  <a:solidFill>
                    <a:schemeClr val="tx1"/>
                  </a:solidFill>
                  <a:cs typeface="Calibri" panose="020F0502020204030204" pitchFamily="34" charset="0"/>
                </a:rPr>
                <a:t>Presentation of SD-measurables</a:t>
              </a:r>
            </a:p>
            <a:p>
              <a:pPr marL="228600" indent="-228600">
                <a:buFont typeface="+mj-lt"/>
                <a:buAutoNum type="alphaLcParenR"/>
              </a:pPr>
              <a:r>
                <a:rPr lang="en-US" altLang="zh-CN" sz="1000" b="1">
                  <a:solidFill>
                    <a:schemeClr val="tx1"/>
                  </a:solidFill>
                  <a:cs typeface="Calibri" panose="020F0502020204030204" pitchFamily="34" charset="0"/>
                </a:rPr>
                <a:t>Supplier Action Plan progress reporting</a:t>
              </a:r>
            </a:p>
            <a:p>
              <a:pPr marL="228600" indent="-228600">
                <a:buFont typeface="+mj-lt"/>
                <a:buAutoNum type="alphaLcParenR"/>
              </a:pPr>
              <a:r>
                <a:rPr lang="en-US" altLang="zh-CN" sz="1000" b="1">
                  <a:solidFill>
                    <a:schemeClr val="tx1"/>
                  </a:solidFill>
                  <a:cs typeface="Calibri" panose="020F0502020204030204" pitchFamily="34" charset="0"/>
                </a:rPr>
                <a:t>Re-evaluation of Diagnosis Surveys</a:t>
              </a:r>
              <a:br>
                <a:rPr lang="en-US" altLang="zh-CN" sz="1000">
                  <a:solidFill>
                    <a:schemeClr val="tx1"/>
                  </a:solidFill>
                  <a:cs typeface="Calibri" panose="020F0502020204030204" pitchFamily="34" charset="0"/>
                </a:rPr>
              </a:br>
              <a:r>
                <a:rPr lang="en-US" altLang="zh-CN" sz="1000" b="1">
                  <a:solidFill>
                    <a:schemeClr val="tx1"/>
                  </a:solidFill>
                  <a:cs typeface="Calibri" panose="020F0502020204030204" pitchFamily="34" charset="0"/>
                </a:rPr>
                <a:t>and Audit Reports</a:t>
              </a:r>
            </a:p>
            <a:p>
              <a:pPr marL="228600" indent="-228600">
                <a:buFont typeface="+mj-lt"/>
                <a:buAutoNum type="alphaLcParenR"/>
              </a:pPr>
              <a:r>
                <a:rPr lang="en-US" altLang="zh-CN" sz="1000" b="1">
                  <a:solidFill>
                    <a:schemeClr val="tx1"/>
                  </a:solidFill>
                  <a:cs typeface="Calibri" panose="020F0502020204030204" pitchFamily="34" charset="0"/>
                </a:rPr>
                <a:t>Comparison with defined target level</a:t>
              </a:r>
              <a:endParaRPr lang="en-US" altLang="zh-CN" sz="1000">
                <a:solidFill>
                  <a:schemeClr val="tx1"/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1E05091-A719-439D-8DEB-659436D95B08}"/>
                </a:ext>
              </a:extLst>
            </p:cNvPr>
            <p:cNvSpPr/>
            <p:nvPr/>
          </p:nvSpPr>
          <p:spPr>
            <a:xfrm>
              <a:off x="4059436" y="1659837"/>
              <a:ext cx="2756644" cy="455308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  <a:cs typeface="Calibri" panose="020F0502020204030204" pitchFamily="34" charset="0"/>
                </a:rPr>
                <a:t>Progress Monitoring Process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F74C063-F73E-4894-BEB3-0A7750771CBB}"/>
                </a:ext>
              </a:extLst>
            </p:cNvPr>
            <p:cNvSpPr/>
            <p:nvPr/>
          </p:nvSpPr>
          <p:spPr>
            <a:xfrm>
              <a:off x="5062736" y="1016595"/>
              <a:ext cx="828092" cy="45085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  <a:cs typeface="Calibri" panose="020F0502020204030204" pitchFamily="34" charset="0"/>
                </a:rPr>
                <a:t>C4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BCA21C01-C3FB-4373-82AA-562BD8D36258}"/>
                </a:ext>
              </a:extLst>
            </p:cNvPr>
            <p:cNvSpPr/>
            <p:nvPr/>
          </p:nvSpPr>
          <p:spPr>
            <a:xfrm>
              <a:off x="2615055" y="2146300"/>
              <a:ext cx="798885" cy="45144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  <a:cs typeface="Calibri" panose="020F0502020204030204" pitchFamily="34" charset="0"/>
                </a:rPr>
                <a:t>E</a:t>
              </a:r>
            </a:p>
          </p:txBody>
        </p:sp>
        <p:sp>
          <p:nvSpPr>
            <p:cNvPr id="16" name="Flowchart: Document 15">
              <a:extLst>
                <a:ext uri="{FF2B5EF4-FFF2-40B4-BE49-F238E27FC236}">
                  <a16:creationId xmlns:a16="http://schemas.microsoft.com/office/drawing/2014/main" id="{A58A2954-6186-4D74-B040-6A0C33DABECB}"/>
                </a:ext>
              </a:extLst>
            </p:cNvPr>
            <p:cNvSpPr/>
            <p:nvPr/>
          </p:nvSpPr>
          <p:spPr>
            <a:xfrm>
              <a:off x="7982890" y="3702645"/>
              <a:ext cx="1497486" cy="596900"/>
            </a:xfrm>
            <a:prstGeom prst="flowChartDocumen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>
                  <a:solidFill>
                    <a:srgbClr val="000000"/>
                  </a:solidFill>
                  <a:cs typeface="Calibri" panose="020F0502020204030204" pitchFamily="34" charset="0"/>
                </a:rPr>
                <a:t>VSDP-Review-Guideline</a:t>
              </a: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EE01C9B0-9770-42E6-BC55-5687DB45229F}"/>
                </a:ext>
              </a:extLst>
            </p:cNvPr>
            <p:cNvSpPr/>
            <p:nvPr/>
          </p:nvSpPr>
          <p:spPr>
            <a:xfrm>
              <a:off x="5026669" y="5885251"/>
              <a:ext cx="828092" cy="5080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  <a:cs typeface="Calibri" panose="020F0502020204030204" pitchFamily="34" charset="0"/>
                </a:rPr>
                <a:t>D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747E73C3-3798-406C-994D-8DE56046B319}"/>
                </a:ext>
              </a:extLst>
            </p:cNvPr>
            <p:cNvCxnSpPr>
              <a:cxnSpLocks/>
            </p:cNvCxnSpPr>
            <p:nvPr/>
          </p:nvCxnSpPr>
          <p:spPr>
            <a:xfrm>
              <a:off x="5472961" y="4301571"/>
              <a:ext cx="0" cy="30470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2070996F-922D-458F-BEBE-2F99C2045D0E}"/>
                </a:ext>
              </a:extLst>
            </p:cNvPr>
            <p:cNvCxnSpPr>
              <a:cxnSpLocks/>
            </p:cNvCxnSpPr>
            <p:nvPr/>
          </p:nvCxnSpPr>
          <p:spPr>
            <a:xfrm>
              <a:off x="5447255" y="2119885"/>
              <a:ext cx="0" cy="405568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C269A392-6809-477E-A505-F4EF368C298B}"/>
                </a:ext>
              </a:extLst>
            </p:cNvPr>
            <p:cNvCxnSpPr>
              <a:cxnSpLocks/>
            </p:cNvCxnSpPr>
            <p:nvPr/>
          </p:nvCxnSpPr>
          <p:spPr>
            <a:xfrm>
              <a:off x="5461431" y="1462739"/>
              <a:ext cx="0" cy="2289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8067B896-D750-4C2A-B646-90239C253D5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38940" y="3979236"/>
              <a:ext cx="113443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0C42040B-EAF1-446F-B2FE-7EC800C0D99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593872" y="3411370"/>
              <a:ext cx="447042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956A4677-CA2F-450E-A124-ABD34F842B5E}"/>
                </a:ext>
              </a:extLst>
            </p:cNvPr>
            <p:cNvCxnSpPr>
              <a:cxnSpLocks/>
            </p:cNvCxnSpPr>
            <p:nvPr/>
          </p:nvCxnSpPr>
          <p:spPr>
            <a:xfrm>
              <a:off x="7675413" y="2214654"/>
              <a:ext cx="0" cy="30470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EA3B972A-D388-46A1-8441-C332C74C007D}"/>
                </a:ext>
              </a:extLst>
            </p:cNvPr>
            <p:cNvCxnSpPr>
              <a:cxnSpLocks/>
            </p:cNvCxnSpPr>
            <p:nvPr/>
          </p:nvCxnSpPr>
          <p:spPr>
            <a:xfrm>
              <a:off x="5441685" y="2225897"/>
              <a:ext cx="222614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500C7DE5-7FA5-4C25-BF22-AE3F8ED82DB9}"/>
                </a:ext>
              </a:extLst>
            </p:cNvPr>
            <p:cNvCxnSpPr>
              <a:cxnSpLocks/>
            </p:cNvCxnSpPr>
            <p:nvPr/>
          </p:nvCxnSpPr>
          <p:spPr>
            <a:xfrm>
              <a:off x="8491558" y="2944372"/>
              <a:ext cx="334242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D4A74820-FD7B-4FDA-8F5B-9AB97101251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472961" y="4400493"/>
              <a:ext cx="2207215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11DD522C-3DB9-45DA-B3D9-34356DA0D603}"/>
                </a:ext>
              </a:extLst>
            </p:cNvPr>
            <p:cNvCxnSpPr>
              <a:cxnSpLocks/>
              <a:stCxn id="10" idx="2"/>
            </p:cNvCxnSpPr>
            <p:nvPr/>
          </p:nvCxnSpPr>
          <p:spPr>
            <a:xfrm flipH="1">
              <a:off x="7680176" y="3340466"/>
              <a:ext cx="17580" cy="1070723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275B8242-F66A-4DB1-970B-1931DF1A82EB}"/>
                </a:ext>
              </a:extLst>
            </p:cNvPr>
            <p:cNvCxnSpPr>
              <a:cxnSpLocks/>
            </p:cNvCxnSpPr>
            <p:nvPr/>
          </p:nvCxnSpPr>
          <p:spPr>
            <a:xfrm>
              <a:off x="5440715" y="5539119"/>
              <a:ext cx="0" cy="31708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8D7CCBEA-852A-4205-BAF9-916FB3409884}"/>
              </a:ext>
            </a:extLst>
          </p:cNvPr>
          <p:cNvGrpSpPr/>
          <p:nvPr/>
        </p:nvGrpSpPr>
        <p:grpSpPr>
          <a:xfrm>
            <a:off x="343732" y="886169"/>
            <a:ext cx="1739835" cy="1164480"/>
            <a:chOff x="544859" y="832020"/>
            <a:chExt cx="1739835" cy="1164480"/>
          </a:xfrm>
        </p:grpSpPr>
        <p:sp>
          <p:nvSpPr>
            <p:cNvPr id="46" name="TextBox 5">
              <a:extLst>
                <a:ext uri="{FF2B5EF4-FFF2-40B4-BE49-F238E27FC236}">
                  <a16:creationId xmlns:a16="http://schemas.microsoft.com/office/drawing/2014/main" id="{0927E464-8432-40D3-AB02-9350CA396C98}"/>
                </a:ext>
              </a:extLst>
            </p:cNvPr>
            <p:cNvSpPr txBox="1"/>
            <p:nvPr/>
          </p:nvSpPr>
          <p:spPr>
            <a:xfrm>
              <a:off x="927100" y="1714500"/>
              <a:ext cx="1352934" cy="282000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pPr>
                <a:lnSpc>
                  <a:spcPts val="1100"/>
                </a:lnSpc>
              </a:pPr>
              <a:r>
                <a:rPr lang="en-US" sz="996">
                  <a:solidFill>
                    <a:srgbClr val="000000"/>
                  </a:solidFill>
                  <a:latin typeface="Arial"/>
                  <a:cs typeface="Arial"/>
                </a:rPr>
                <a:t>= Supplier responsibility</a:t>
              </a:r>
            </a:p>
            <a:p>
              <a:pPr>
                <a:lnSpc>
                  <a:spcPts val="1150"/>
                </a:lnSpc>
              </a:pPr>
              <a:endParaRPr lang="en-US" sz="996">
                <a:solidFill>
                  <a:srgbClr val="000000"/>
                </a:solidFill>
              </a:endParaRP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D1498304-7D3B-403E-BF23-BE6B60CC478C}"/>
                </a:ext>
              </a:extLst>
            </p:cNvPr>
            <p:cNvGrpSpPr/>
            <p:nvPr/>
          </p:nvGrpSpPr>
          <p:grpSpPr>
            <a:xfrm>
              <a:off x="544859" y="832020"/>
              <a:ext cx="1739835" cy="1100447"/>
              <a:chOff x="544859" y="832020"/>
              <a:chExt cx="1739835" cy="1100447"/>
            </a:xfrm>
          </p:grpSpPr>
          <p:sp>
            <p:nvSpPr>
              <p:cNvPr id="48" name="TextBox 3">
                <a:extLst>
                  <a:ext uri="{FF2B5EF4-FFF2-40B4-BE49-F238E27FC236}">
                    <a16:creationId xmlns:a16="http://schemas.microsoft.com/office/drawing/2014/main" id="{0492CEE9-BA7E-491B-A578-C88DC0030375}"/>
                  </a:ext>
                </a:extLst>
              </p:cNvPr>
              <p:cNvSpPr txBox="1"/>
              <p:nvPr/>
            </p:nvSpPr>
            <p:spPr>
              <a:xfrm>
                <a:off x="918936" y="870899"/>
                <a:ext cx="1365758" cy="290208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pPr>
                  <a:lnSpc>
                    <a:spcPts val="1100"/>
                  </a:lnSpc>
                </a:pP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= Veoneer responsibility</a:t>
                </a:r>
              </a:p>
              <a:p>
                <a:pPr>
                  <a:lnSpc>
                    <a:spcPts val="1150"/>
                  </a:lnSpc>
                </a:pPr>
                <a:endParaRPr lang="en-US" sz="996">
                  <a:solidFill>
                    <a:srgbClr val="000000"/>
                  </a:solidFill>
                </a:endParaRPr>
              </a:p>
            </p:txBody>
          </p:sp>
          <p:sp>
            <p:nvSpPr>
              <p:cNvPr id="49" name="TextBox 4">
                <a:extLst>
                  <a:ext uri="{FF2B5EF4-FFF2-40B4-BE49-F238E27FC236}">
                    <a16:creationId xmlns:a16="http://schemas.microsoft.com/office/drawing/2014/main" id="{6B9C56EA-B19C-4597-8C48-6227CCA1F497}"/>
                  </a:ext>
                </a:extLst>
              </p:cNvPr>
              <p:cNvSpPr txBox="1"/>
              <p:nvPr/>
            </p:nvSpPr>
            <p:spPr>
              <a:xfrm>
                <a:off x="927100" y="1240971"/>
                <a:ext cx="1295226" cy="297710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pPr>
                  <a:lnSpc>
                    <a:spcPts val="1200"/>
                  </a:lnSpc>
                  <a:tabLst>
                    <a:tab pos="139700" algn="l"/>
                  </a:tabLst>
                </a:pP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= Joined responsibility,</a:t>
                </a:r>
                <a:br>
                  <a:rPr lang="en-US" sz="996">
                    <a:solidFill>
                      <a:srgbClr val="000000"/>
                    </a:solidFill>
                    <a:latin typeface="Times New Roman"/>
                  </a:rPr>
                </a:b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	lead by Veoneer</a:t>
                </a:r>
                <a:endParaRPr lang="en-US" sz="996">
                  <a:solidFill>
                    <a:srgbClr val="000000"/>
                  </a:solidFill>
                </a:endParaRP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1BC97068-1692-4388-AC8F-54D5D4AA5FE7}"/>
                  </a:ext>
                </a:extLst>
              </p:cNvPr>
              <p:cNvSpPr/>
              <p:nvPr/>
            </p:nvSpPr>
            <p:spPr>
              <a:xfrm>
                <a:off x="546100" y="832020"/>
                <a:ext cx="260974" cy="245435"/>
              </a:xfrm>
              <a:prstGeom prst="rect">
                <a:avLst/>
              </a:prstGeom>
              <a:solidFill>
                <a:schemeClr val="accent6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B8F66F5B-2012-4551-8A1F-150BBDBAA404}"/>
                  </a:ext>
                </a:extLst>
              </p:cNvPr>
              <p:cNvSpPr/>
              <p:nvPr/>
            </p:nvSpPr>
            <p:spPr>
              <a:xfrm>
                <a:off x="544859" y="1242708"/>
                <a:ext cx="260974" cy="245435"/>
              </a:xfrm>
              <a:prstGeom prst="rect">
                <a:avLst/>
              </a:prstGeom>
              <a:solidFill>
                <a:srgbClr val="99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90E7DCD2-C63D-42C6-824B-BE8EC84155E2}"/>
                  </a:ext>
                </a:extLst>
              </p:cNvPr>
              <p:cNvSpPr/>
              <p:nvPr/>
            </p:nvSpPr>
            <p:spPr>
              <a:xfrm>
                <a:off x="546100" y="1687032"/>
                <a:ext cx="260974" cy="245435"/>
              </a:xfrm>
              <a:prstGeom prst="rect">
                <a:avLst/>
              </a:prstGeom>
              <a:solidFill>
                <a:srgbClr val="F8FDB3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</p:grp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B4CA8E-4171-4FB9-BC7D-BFA70A2AA91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578CE5-9FCC-4A8A-85DC-1DC3320B8A5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53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F9957-70B9-4A40-B9DC-9A50BE0F7F0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248981" y="6665884"/>
            <a:ext cx="52900" cy="123111"/>
          </a:xfrm>
        </p:spPr>
        <p:txBody>
          <a:bodyPr/>
          <a:lstStyle/>
          <a:p>
            <a:fld id="{07CEE681-EA8A-4B77-829B-1539858EA44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Title 16">
            <a:extLst>
              <a:ext uri="{FF2B5EF4-FFF2-40B4-BE49-F238E27FC236}">
                <a16:creationId xmlns:a16="http://schemas.microsoft.com/office/drawing/2014/main" id="{7BAAF3BC-B6D7-438F-AED1-4838C629F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0814" y="97361"/>
            <a:ext cx="8071810" cy="443198"/>
          </a:xfrm>
        </p:spPr>
        <p:txBody>
          <a:bodyPr/>
          <a:lstStyle/>
          <a:p>
            <a:r>
              <a:rPr lang="en-US" altLang="zh-CN" b="1"/>
              <a:t>VSDP: Process Flow-Chart (7/8)</a:t>
            </a:r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F95263D5-9289-4193-BBFB-3B21F109FD2E}"/>
              </a:ext>
            </a:extLst>
          </p:cNvPr>
          <p:cNvGrpSpPr/>
          <p:nvPr/>
        </p:nvGrpSpPr>
        <p:grpSpPr>
          <a:xfrm>
            <a:off x="2783632" y="1318534"/>
            <a:ext cx="7128792" cy="5015938"/>
            <a:chOff x="2783632" y="1318534"/>
            <a:chExt cx="7128792" cy="501593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D522411-7FFE-4758-9F43-3DBB4A495C34}"/>
                </a:ext>
              </a:extLst>
            </p:cNvPr>
            <p:cNvSpPr/>
            <p:nvPr/>
          </p:nvSpPr>
          <p:spPr>
            <a:xfrm>
              <a:off x="2892784" y="2226486"/>
              <a:ext cx="1162050" cy="643419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  <a:cs typeface="Calibri" panose="020F0502020204030204" pitchFamily="34" charset="0"/>
                </a:rPr>
                <a:t>Program Continuation</a:t>
              </a:r>
            </a:p>
          </p:txBody>
        </p:sp>
        <p:sp>
          <p:nvSpPr>
            <p:cNvPr id="9" name="Flowchart: Process 8">
              <a:extLst>
                <a:ext uri="{FF2B5EF4-FFF2-40B4-BE49-F238E27FC236}">
                  <a16:creationId xmlns:a16="http://schemas.microsoft.com/office/drawing/2014/main" id="{7C96B5FB-9E28-4E73-AB9F-73C8AD483EDC}"/>
                </a:ext>
              </a:extLst>
            </p:cNvPr>
            <p:cNvSpPr/>
            <p:nvPr/>
          </p:nvSpPr>
          <p:spPr>
            <a:xfrm>
              <a:off x="4079776" y="4399531"/>
              <a:ext cx="2948915" cy="1165550"/>
            </a:xfrm>
            <a:prstGeom prst="flowChartProcess">
              <a:avLst/>
            </a:prstGeom>
            <a:solidFill>
              <a:schemeClr val="accent6">
                <a:lumMod val="9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zh-CN" sz="1000" b="1">
                  <a:solidFill>
                    <a:schemeClr val="tx1"/>
                  </a:solidFill>
                  <a:cs typeface="Calibri" panose="020F0502020204030204" pitchFamily="34" charset="0"/>
                </a:rPr>
                <a:t>Program Completion:</a:t>
              </a:r>
            </a:p>
            <a:p>
              <a:pPr marL="228600" indent="-228600">
                <a:buFont typeface="+mj-lt"/>
                <a:buAutoNum type="alphaLcParenR"/>
              </a:pPr>
              <a:r>
                <a:rPr lang="en-US" altLang="zh-CN" sz="1000" b="1">
                  <a:solidFill>
                    <a:schemeClr val="tx1"/>
                  </a:solidFill>
                  <a:cs typeface="Calibri" panose="020F0502020204030204" pitchFamily="34" charset="0"/>
                </a:rPr>
                <a:t>Supplier Status and Consequence Definition, Documentation and Notification</a:t>
              </a:r>
            </a:p>
            <a:p>
              <a:pPr marL="228600" indent="-228600">
                <a:buFont typeface="+mj-lt"/>
                <a:buAutoNum type="alphaLcParenR"/>
              </a:pPr>
              <a:r>
                <a:rPr lang="en-US" altLang="zh-CN" sz="1000" b="1">
                  <a:solidFill>
                    <a:schemeClr val="tx1"/>
                  </a:solidFill>
                  <a:cs typeface="Calibri" panose="020F0502020204030204" pitchFamily="34" charset="0"/>
                </a:rPr>
                <a:t>Status-Certificate for Supplier</a:t>
              </a:r>
            </a:p>
          </p:txBody>
        </p:sp>
        <p:sp>
          <p:nvSpPr>
            <p:cNvPr id="10" name="Flowchart: Process 9">
              <a:extLst>
                <a:ext uri="{FF2B5EF4-FFF2-40B4-BE49-F238E27FC236}">
                  <a16:creationId xmlns:a16="http://schemas.microsoft.com/office/drawing/2014/main" id="{EA3CBB13-1BC0-47C6-BF57-C2BD9381E62A}"/>
                </a:ext>
              </a:extLst>
            </p:cNvPr>
            <p:cNvSpPr/>
            <p:nvPr/>
          </p:nvSpPr>
          <p:spPr>
            <a:xfrm>
              <a:off x="8616280" y="2204864"/>
              <a:ext cx="1296144" cy="637782"/>
            </a:xfrm>
            <a:prstGeom prst="flowChartProcess">
              <a:avLst/>
            </a:prstGeom>
            <a:solidFill>
              <a:schemeClr val="accent6">
                <a:lumMod val="9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rgbClr val="000000"/>
                  </a:solidFill>
                  <a:cs typeface="Calibri" panose="020F0502020204030204" pitchFamily="34" charset="0"/>
                </a:rPr>
                <a:t>Definition and Start of Consequence</a:t>
              </a:r>
              <a:br>
                <a:rPr lang="en-US" altLang="zh-CN" sz="1000">
                  <a:solidFill>
                    <a:srgbClr val="000000"/>
                  </a:solidFill>
                  <a:cs typeface="Calibri" panose="020F0502020204030204" pitchFamily="34" charset="0"/>
                </a:rPr>
              </a:br>
              <a:r>
                <a:rPr lang="en-US" altLang="zh-CN" sz="1000" b="1">
                  <a:solidFill>
                    <a:srgbClr val="000000"/>
                  </a:solidFill>
                  <a:cs typeface="Calibri" panose="020F0502020204030204" pitchFamily="34" charset="0"/>
                </a:rPr>
                <a:t>Strategy</a:t>
              </a:r>
              <a:endParaRPr lang="en-US" altLang="zh-CN" sz="1000">
                <a:cs typeface="Calibri" panose="020F0502020204030204" pitchFamily="34" charset="0"/>
              </a:endParaRPr>
            </a:p>
          </p:txBody>
        </p:sp>
        <p:sp>
          <p:nvSpPr>
            <p:cNvPr id="11" name="Flowchart: Process 10">
              <a:extLst>
                <a:ext uri="{FF2B5EF4-FFF2-40B4-BE49-F238E27FC236}">
                  <a16:creationId xmlns:a16="http://schemas.microsoft.com/office/drawing/2014/main" id="{05993F37-8D3F-48C4-82EA-F47989B1855F}"/>
                </a:ext>
              </a:extLst>
            </p:cNvPr>
            <p:cNvSpPr/>
            <p:nvPr/>
          </p:nvSpPr>
          <p:spPr>
            <a:xfrm>
              <a:off x="6960096" y="2204864"/>
              <a:ext cx="1066774" cy="637782"/>
            </a:xfrm>
            <a:prstGeom prst="flowChartProcess">
              <a:avLst/>
            </a:prstGeom>
            <a:solidFill>
              <a:schemeClr val="accent6">
                <a:lumMod val="9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  <a:cs typeface="Calibri" panose="020F0502020204030204" pitchFamily="34" charset="0"/>
                </a:rPr>
                <a:t>Program</a:t>
              </a:r>
            </a:p>
            <a:p>
              <a:pPr algn="ctr"/>
              <a:r>
                <a:rPr lang="en-US" altLang="zh-CN" sz="1000" b="1">
                  <a:solidFill>
                    <a:schemeClr val="tx1"/>
                  </a:solidFill>
                  <a:cs typeface="Calibri" panose="020F0502020204030204" pitchFamily="34" charset="0"/>
                </a:rPr>
                <a:t>Termination</a:t>
              </a:r>
              <a:endParaRPr lang="en-US" altLang="zh-CN" sz="1000">
                <a:solidFill>
                  <a:schemeClr val="tx1"/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12" name="Flowchart: Decision 11">
              <a:extLst>
                <a:ext uri="{FF2B5EF4-FFF2-40B4-BE49-F238E27FC236}">
                  <a16:creationId xmlns:a16="http://schemas.microsoft.com/office/drawing/2014/main" id="{572B4B47-80B9-4AFB-AFC5-EEE2D78955FA}"/>
                </a:ext>
              </a:extLst>
            </p:cNvPr>
            <p:cNvSpPr/>
            <p:nvPr/>
          </p:nvSpPr>
          <p:spPr>
            <a:xfrm>
              <a:off x="4559881" y="2010612"/>
              <a:ext cx="1960467" cy="1052284"/>
            </a:xfrm>
            <a:prstGeom prst="flowChartDecision">
              <a:avLst/>
            </a:prstGeom>
            <a:solidFill>
              <a:schemeClr val="accent6">
                <a:lumMod val="9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000" b="1">
                  <a:solidFill>
                    <a:schemeClr val="tx1"/>
                  </a:solidFill>
                  <a:cs typeface="Calibri" panose="020F0502020204030204" pitchFamily="34" charset="0"/>
                </a:rPr>
                <a:t>Consequence Decision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D446159-8018-42CB-B1CA-9F90A91D8822}"/>
                </a:ext>
              </a:extLst>
            </p:cNvPr>
            <p:cNvSpPr/>
            <p:nvPr/>
          </p:nvSpPr>
          <p:spPr>
            <a:xfrm>
              <a:off x="5163377" y="5877272"/>
              <a:ext cx="776091" cy="45720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  <a:cs typeface="Calibri" panose="020F0502020204030204" pitchFamily="34" charset="0"/>
                </a:rPr>
                <a:t>F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FC4DAC1-926A-4F07-920B-75C2AE6B1B43}"/>
                </a:ext>
              </a:extLst>
            </p:cNvPr>
            <p:cNvSpPr/>
            <p:nvPr/>
          </p:nvSpPr>
          <p:spPr>
            <a:xfrm>
              <a:off x="3160498" y="1447585"/>
              <a:ext cx="648072" cy="42123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  <a:cs typeface="Calibri" panose="020F0502020204030204" pitchFamily="34" charset="0"/>
                </a:rPr>
                <a:t>E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5E1283C7-18A1-4039-864D-A09CE6BB1992}"/>
                </a:ext>
              </a:extLst>
            </p:cNvPr>
            <p:cNvSpPr/>
            <p:nvPr/>
          </p:nvSpPr>
          <p:spPr>
            <a:xfrm>
              <a:off x="5212460" y="1318534"/>
              <a:ext cx="648072" cy="42123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  <a:cs typeface="Calibri" panose="020F0502020204030204" pitchFamily="34" charset="0"/>
                </a:rPr>
                <a:t>D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F11E854-1AC1-4161-A560-609A17873F51}"/>
                </a:ext>
              </a:extLst>
            </p:cNvPr>
            <p:cNvSpPr/>
            <p:nvPr/>
          </p:nvSpPr>
          <p:spPr>
            <a:xfrm>
              <a:off x="2783632" y="3194895"/>
              <a:ext cx="700902" cy="41481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1200" b="1">
                  <a:solidFill>
                    <a:schemeClr val="tx1"/>
                  </a:solidFill>
                  <a:cs typeface="Calibri" panose="020F0502020204030204" pitchFamily="34" charset="0"/>
                </a:rPr>
                <a:t>A</a:t>
              </a: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525DA4C4-BF4D-4796-9EBB-7145A148A9F7}"/>
                </a:ext>
              </a:extLst>
            </p:cNvPr>
            <p:cNvCxnSpPr>
              <a:cxnSpLocks/>
            </p:cNvCxnSpPr>
            <p:nvPr/>
          </p:nvCxnSpPr>
          <p:spPr>
            <a:xfrm>
              <a:off x="5551423" y="3062896"/>
              <a:ext cx="0" cy="132401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D31D3CC3-94DD-4D25-AC49-0F6A8FEAE8E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73809" y="3389170"/>
              <a:ext cx="2043699" cy="4647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9175AFEF-5ADA-4433-8EC5-AA451560C13A}"/>
                </a:ext>
              </a:extLst>
            </p:cNvPr>
            <p:cNvCxnSpPr>
              <a:cxnSpLocks/>
            </p:cNvCxnSpPr>
            <p:nvPr/>
          </p:nvCxnSpPr>
          <p:spPr>
            <a:xfrm>
              <a:off x="6520348" y="2536448"/>
              <a:ext cx="451365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AD029576-77BC-4A6A-88CC-73AAD1A963D7}"/>
                </a:ext>
              </a:extLst>
            </p:cNvPr>
            <p:cNvCxnSpPr>
              <a:cxnSpLocks/>
            </p:cNvCxnSpPr>
            <p:nvPr/>
          </p:nvCxnSpPr>
          <p:spPr>
            <a:xfrm>
              <a:off x="8026870" y="2520937"/>
              <a:ext cx="58941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B427EC58-EE67-4E13-ADD7-C6CA6FD3B29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42907" y="2536448"/>
              <a:ext cx="5169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DF1F4055-8C1F-41BC-BF33-694371D48C2B}"/>
                </a:ext>
              </a:extLst>
            </p:cNvPr>
            <p:cNvCxnSpPr>
              <a:cxnSpLocks/>
            </p:cNvCxnSpPr>
            <p:nvPr/>
          </p:nvCxnSpPr>
          <p:spPr>
            <a:xfrm>
              <a:off x="5551423" y="5565081"/>
              <a:ext cx="0" cy="312191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F21F8E5F-6034-469C-A72D-CB0F88832527}"/>
                </a:ext>
              </a:extLst>
            </p:cNvPr>
            <p:cNvCxnSpPr>
              <a:cxnSpLocks/>
              <a:stCxn id="15" idx="4"/>
            </p:cNvCxnSpPr>
            <p:nvPr/>
          </p:nvCxnSpPr>
          <p:spPr>
            <a:xfrm>
              <a:off x="5536496" y="1739768"/>
              <a:ext cx="3619" cy="26095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041BD052-5468-4862-B789-A2AD243500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73809" y="1874098"/>
              <a:ext cx="0" cy="330766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FB798532-7339-4C4D-A827-81BE1849F1FE}"/>
              </a:ext>
            </a:extLst>
          </p:cNvPr>
          <p:cNvGrpSpPr/>
          <p:nvPr/>
        </p:nvGrpSpPr>
        <p:grpSpPr>
          <a:xfrm>
            <a:off x="343732" y="886169"/>
            <a:ext cx="1739835" cy="1164480"/>
            <a:chOff x="544859" y="832020"/>
            <a:chExt cx="1739835" cy="1164480"/>
          </a:xfrm>
        </p:grpSpPr>
        <p:sp>
          <p:nvSpPr>
            <p:cNvPr id="42" name="TextBox 5">
              <a:extLst>
                <a:ext uri="{FF2B5EF4-FFF2-40B4-BE49-F238E27FC236}">
                  <a16:creationId xmlns:a16="http://schemas.microsoft.com/office/drawing/2014/main" id="{D1C56698-F15A-4FFF-A189-0DDD8813A8EA}"/>
                </a:ext>
              </a:extLst>
            </p:cNvPr>
            <p:cNvSpPr txBox="1"/>
            <p:nvPr/>
          </p:nvSpPr>
          <p:spPr>
            <a:xfrm>
              <a:off x="927100" y="1714500"/>
              <a:ext cx="1352934" cy="282000"/>
            </a:xfrm>
            <a:prstGeom prst="rect">
              <a:avLst/>
            </a:prstGeom>
            <a:noFill/>
          </p:spPr>
          <p:txBody>
            <a:bodyPr vert="horz" wrap="none" lIns="0" tIns="0" rIns="0" bIns="0" rtlCol="0">
              <a:spAutoFit/>
            </a:bodyPr>
            <a:lstStyle/>
            <a:p>
              <a:pPr>
                <a:lnSpc>
                  <a:spcPts val="1100"/>
                </a:lnSpc>
              </a:pPr>
              <a:r>
                <a:rPr lang="en-US" sz="996">
                  <a:solidFill>
                    <a:srgbClr val="000000"/>
                  </a:solidFill>
                  <a:latin typeface="Arial"/>
                  <a:cs typeface="Arial"/>
                </a:rPr>
                <a:t>= Supplier responsibility</a:t>
              </a:r>
            </a:p>
            <a:p>
              <a:pPr>
                <a:lnSpc>
                  <a:spcPts val="1150"/>
                </a:lnSpc>
              </a:pPr>
              <a:endParaRPr lang="en-US" sz="996">
                <a:solidFill>
                  <a:srgbClr val="000000"/>
                </a:solidFill>
              </a:endParaRPr>
            </a:p>
          </p:txBody>
        </p: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2EE09246-078E-4267-A0B6-89D0E984565E}"/>
                </a:ext>
              </a:extLst>
            </p:cNvPr>
            <p:cNvGrpSpPr/>
            <p:nvPr/>
          </p:nvGrpSpPr>
          <p:grpSpPr>
            <a:xfrm>
              <a:off x="544859" y="832020"/>
              <a:ext cx="1739835" cy="1100447"/>
              <a:chOff x="544859" y="832020"/>
              <a:chExt cx="1739835" cy="1100447"/>
            </a:xfrm>
          </p:grpSpPr>
          <p:sp>
            <p:nvSpPr>
              <p:cNvPr id="44" name="TextBox 3">
                <a:extLst>
                  <a:ext uri="{FF2B5EF4-FFF2-40B4-BE49-F238E27FC236}">
                    <a16:creationId xmlns:a16="http://schemas.microsoft.com/office/drawing/2014/main" id="{362E33D8-78DC-42F3-BF89-289B2FF67008}"/>
                  </a:ext>
                </a:extLst>
              </p:cNvPr>
              <p:cNvSpPr txBox="1"/>
              <p:nvPr/>
            </p:nvSpPr>
            <p:spPr>
              <a:xfrm>
                <a:off x="918936" y="870899"/>
                <a:ext cx="1365758" cy="290208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pPr>
                  <a:lnSpc>
                    <a:spcPts val="1100"/>
                  </a:lnSpc>
                </a:pP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= Veoneer responsibility</a:t>
                </a:r>
              </a:p>
              <a:p>
                <a:pPr>
                  <a:lnSpc>
                    <a:spcPts val="1150"/>
                  </a:lnSpc>
                </a:pPr>
                <a:endParaRPr lang="en-US" sz="996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TextBox 4">
                <a:extLst>
                  <a:ext uri="{FF2B5EF4-FFF2-40B4-BE49-F238E27FC236}">
                    <a16:creationId xmlns:a16="http://schemas.microsoft.com/office/drawing/2014/main" id="{A0D6D540-51C1-4D3C-A1A8-DC3C87830098}"/>
                  </a:ext>
                </a:extLst>
              </p:cNvPr>
              <p:cNvSpPr txBox="1"/>
              <p:nvPr/>
            </p:nvSpPr>
            <p:spPr>
              <a:xfrm>
                <a:off x="927100" y="1240971"/>
                <a:ext cx="1295226" cy="297710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/>
              <a:p>
                <a:pPr>
                  <a:lnSpc>
                    <a:spcPts val="1200"/>
                  </a:lnSpc>
                  <a:tabLst>
                    <a:tab pos="139700" algn="l"/>
                  </a:tabLst>
                </a:pP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= Joined responsibility,</a:t>
                </a:r>
                <a:br>
                  <a:rPr lang="en-US" sz="996">
                    <a:solidFill>
                      <a:srgbClr val="000000"/>
                    </a:solidFill>
                    <a:latin typeface="Times New Roman"/>
                  </a:rPr>
                </a:br>
                <a:r>
                  <a:rPr lang="en-US" sz="996">
                    <a:solidFill>
                      <a:srgbClr val="000000"/>
                    </a:solidFill>
                    <a:latin typeface="Arial"/>
                    <a:cs typeface="Arial"/>
                  </a:rPr>
                  <a:t>	lead by Veoneer</a:t>
                </a:r>
                <a:endParaRPr lang="en-US" sz="996">
                  <a:solidFill>
                    <a:srgbClr val="000000"/>
                  </a:solidFill>
                </a:endParaRP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37FC7B09-E6BD-4A71-915C-0DB551C5149A}"/>
                  </a:ext>
                </a:extLst>
              </p:cNvPr>
              <p:cNvSpPr/>
              <p:nvPr/>
            </p:nvSpPr>
            <p:spPr>
              <a:xfrm>
                <a:off x="546100" y="832020"/>
                <a:ext cx="260974" cy="245435"/>
              </a:xfrm>
              <a:prstGeom prst="rect">
                <a:avLst/>
              </a:prstGeom>
              <a:solidFill>
                <a:schemeClr val="accent6">
                  <a:lumMod val="9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92C3DB6B-3451-4708-ABB2-C4ECAEB93135}"/>
                  </a:ext>
                </a:extLst>
              </p:cNvPr>
              <p:cNvSpPr/>
              <p:nvPr/>
            </p:nvSpPr>
            <p:spPr>
              <a:xfrm>
                <a:off x="544859" y="1242708"/>
                <a:ext cx="260974" cy="245435"/>
              </a:xfrm>
              <a:prstGeom prst="rect">
                <a:avLst/>
              </a:prstGeom>
              <a:solidFill>
                <a:srgbClr val="99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788F5BB0-74DC-4CFD-986D-1C89F6123949}"/>
                  </a:ext>
                </a:extLst>
              </p:cNvPr>
              <p:cNvSpPr/>
              <p:nvPr/>
            </p:nvSpPr>
            <p:spPr>
              <a:xfrm>
                <a:off x="546100" y="1687032"/>
                <a:ext cx="260974" cy="245435"/>
              </a:xfrm>
              <a:prstGeom prst="rect">
                <a:avLst/>
              </a:prstGeom>
              <a:solidFill>
                <a:srgbClr val="F8FDB3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altLang="zh-CN"/>
              </a:p>
            </p:txBody>
          </p:sp>
        </p:grp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0DF20B-4459-4C47-A735-BB4D662DE3B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en-US"/>
              <a:t>Feb-2020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DB698A-CECC-4702-ADB4-1FB99779331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Veoneer Supplier Development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369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OTERLOCK" val="N"/>
</p:tagLst>
</file>

<file path=ppt/theme/theme1.xml><?xml version="1.0" encoding="utf-8"?>
<a:theme xmlns:a="http://schemas.openxmlformats.org/drawingml/2006/main" name="Veoneer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0799A"/>
      </a:hlink>
      <a:folHlink>
        <a:srgbClr val="7F7F7F"/>
      </a:folHlink>
    </a:clrScheme>
    <a:fontScheme name="Veoneer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solidFill>
          <a:schemeClr val="accent4"/>
        </a:solidFill>
        <a:ln>
          <a:noFill/>
        </a:ln>
      </a:spPr>
      <a:bodyPr rtlCol="0" anchor="ctr">
        <a:noAutofit/>
      </a:bodyPr>
      <a:lstStyle>
        <a:defPPr algn="ctr">
          <a:spcBef>
            <a:spcPts val="600"/>
          </a:spcBef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rtlCol="0">
        <a:spAutoFit/>
      </a:bodyPr>
      <a:lstStyle>
        <a:defPPr algn="l">
          <a:spcBef>
            <a:spcPts val="600"/>
          </a:spcBef>
          <a:buClr>
            <a:schemeClr val="accent4"/>
          </a:buClr>
          <a:defRPr dirty="0" smtClean="0"/>
        </a:defPPr>
      </a:lstStyle>
    </a:txDef>
  </a:objectDefaults>
  <a:extraClrSchemeLst/>
  <a:custClrLst>
    <a:custClr name="Black">
      <a:srgbClr val="000000"/>
    </a:custClr>
    <a:custClr name="2">
      <a:srgbClr val="8F0043"/>
    </a:custClr>
    <a:custClr name="3">
      <a:srgbClr val="BC668E"/>
    </a:custClr>
    <a:custClr name="4">
      <a:srgbClr val="D8A6BD"/>
    </a:custClr>
    <a:custClr name="5">
      <a:srgbClr val="EB5A50"/>
    </a:custClr>
    <a:custClr name="6">
      <a:srgbClr val="F39C96"/>
    </a:custClr>
    <a:custClr name="7">
      <a:srgbClr val="F9CECA"/>
    </a:custClr>
    <a:custClr name="8">
      <a:srgbClr val="FFC638"/>
    </a:custClr>
    <a:custClr name="9">
      <a:srgbClr val="FFDD88"/>
    </a:custClr>
    <a:custClr name="10">
      <a:srgbClr val="FFEBB9"/>
    </a:custClr>
  </a:custClrLst>
  <a:extLst>
    <a:ext uri="{05A4C25C-085E-4340-85A3-A5531E510DB2}">
      <thm15:themeFamily xmlns:thm15="http://schemas.microsoft.com/office/thememl/2012/main" name="Veoneer PPT-Mall 2018_3.potx" id="{5CEF7A95-253F-470F-9ED4-A8CA712387D4}" vid="{242A0A39-E301-4B15-B526-56D0DA0D703D}"/>
    </a:ext>
  </a:extLst>
</a:theme>
</file>

<file path=ppt/theme/theme2.xml><?xml version="1.0" encoding="utf-8"?>
<a:theme xmlns:a="http://schemas.openxmlformats.org/drawingml/2006/main" name="Office-tema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67991"/>
      </a:hlink>
      <a:folHlink>
        <a:srgbClr val="7F7F7F"/>
      </a:folHlink>
    </a:clrScheme>
    <a:fontScheme name="Anpassat 23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Veoneer">
      <a:dk1>
        <a:srgbClr val="323232"/>
      </a:dk1>
      <a:lt1>
        <a:srgbClr val="FFFFFF"/>
      </a:lt1>
      <a:dk2>
        <a:srgbClr val="DADADA"/>
      </a:dk2>
      <a:lt2>
        <a:srgbClr val="9D9D9D"/>
      </a:lt2>
      <a:accent1>
        <a:srgbClr val="001F47"/>
      </a:accent1>
      <a:accent2>
        <a:srgbClr val="60799A"/>
      </a:accent2>
      <a:accent3>
        <a:srgbClr val="AABAD2"/>
      </a:accent3>
      <a:accent4>
        <a:srgbClr val="6BB7AF"/>
      </a:accent4>
      <a:accent5>
        <a:srgbClr val="A6D4CF"/>
      </a:accent5>
      <a:accent6>
        <a:srgbClr val="D3E7E3"/>
      </a:accent6>
      <a:hlink>
        <a:srgbClr val="667991"/>
      </a:hlink>
      <a:folHlink>
        <a:srgbClr val="7F7F7F"/>
      </a:folHlink>
    </a:clrScheme>
    <a:fontScheme name="Anpassat 23">
      <a:majorFont>
        <a:latin typeface="Barlow SemiBold"/>
        <a:ea typeface=""/>
        <a:cs typeface=""/>
      </a:majorFont>
      <a:minorFont>
        <a:latin typeface="Barl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356306a6-7c5d-45f3-9b8b-d26654707290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6D7FD147DE974EADAEA14F829051CC" ma:contentTypeVersion="5" ma:contentTypeDescription="Create a new document." ma:contentTypeScope="" ma:versionID="090f2295c7f6092ae3a9d5b046c65c7c">
  <xsd:schema xmlns:xsd="http://www.w3.org/2001/XMLSchema" xmlns:xs="http://www.w3.org/2001/XMLSchema" xmlns:p="http://schemas.microsoft.com/office/2006/metadata/properties" xmlns:ns2="356306a6-7c5d-45f3-9b8b-d26654707290" targetNamespace="http://schemas.microsoft.com/office/2006/metadata/properties" ma:root="true" ma:fieldsID="f352d67de826d1b331fcb595a841fc38" ns2:_="">
    <xsd:import namespace="356306a6-7c5d-45f3-9b8b-d266547072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Comment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6306a6-7c5d-45f3-9b8b-d266547072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Comments" ma:index="10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8B9A3F-80A3-467D-B00F-78EB4A22FF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B88FD5-2D44-4960-B816-354920BB726E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468cd3a6-1bea-4023-a31a-b085df1378bc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8FCAE5A-E0F8-4115-9393-A15B2A72A550}"/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420</TotalTime>
  <Words>659</Words>
  <Application>Microsoft Office PowerPoint</Application>
  <PresentationFormat>Widescreen</PresentationFormat>
  <Paragraphs>226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Arial Bold</vt:lpstr>
      <vt:lpstr>Barlow</vt:lpstr>
      <vt:lpstr>Barlow SemiBold</vt:lpstr>
      <vt:lpstr>Times New Roman</vt:lpstr>
      <vt:lpstr>Wingdings</vt:lpstr>
      <vt:lpstr>Veoneer</vt:lpstr>
      <vt:lpstr>Veoneer Supplier Development Program (VSDP) </vt:lpstr>
      <vt:lpstr>VSDP: Program Overview</vt:lpstr>
      <vt:lpstr>PowerPoint Presentation</vt:lpstr>
      <vt:lpstr>PowerPoint Presentation</vt:lpstr>
      <vt:lpstr>VSDP: Process Flow-Chart (3/8)</vt:lpstr>
      <vt:lpstr>VSDP: Process Flow-Chart (4/8)</vt:lpstr>
      <vt:lpstr>VSDP: Process Flow-Chart (5/8)</vt:lpstr>
      <vt:lpstr>VSDP: Process Flow-Chart (6/8)</vt:lpstr>
      <vt:lpstr>VSDP: Process Flow-Chart (7/8)</vt:lpstr>
      <vt:lpstr>VSDP: Process Flow-Chart (8/8)</vt:lpstr>
      <vt:lpstr>Thank You!</vt:lpstr>
    </vt:vector>
  </TitlesOfParts>
  <Company>Veoneer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Jaylynn Wang</dc:creator>
  <cp:lastModifiedBy>Dennis Nielsen</cp:lastModifiedBy>
  <cp:revision>37</cp:revision>
  <dcterms:created xsi:type="dcterms:W3CDTF">2020-03-27T04:36:00Z</dcterms:created>
  <dcterms:modified xsi:type="dcterms:W3CDTF">2020-03-31T06:10:49Z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0x0101001D6D7FD147DE974EADAEA14F829051CC</vt:lpwstr>
  </property>
</Properties>
</file>