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62" r:id="rId16"/>
  </p:sldIdLst>
  <p:sldSz cx="12192000" cy="6858000"/>
  <p:notesSz cx="6858000" cy="9144000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CD9BD-99C9-47FD-BA72-5A542E152E60}" v="1" dt="2020-03-31T06:05:36.511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924" autoAdjust="0"/>
  </p:normalViewPr>
  <p:slideViewPr>
    <p:cSldViewPr showGuides="1">
      <p:cViewPr varScale="1">
        <p:scale>
          <a:sx n="110" d="100"/>
          <a:sy n="110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3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Nielsen" userId="58ac114e-9ad0-4ea3-80e7-5368211cc038" providerId="ADAL" clId="{102CD9BD-99C9-47FD-BA72-5A542E152E60}"/>
    <pc:docChg chg="undo custSel modSld">
      <pc:chgData name="Dennis Nielsen" userId="58ac114e-9ad0-4ea3-80e7-5368211cc038" providerId="ADAL" clId="{102CD9BD-99C9-47FD-BA72-5A542E152E60}" dt="2020-03-31T06:05:16.205" v="16" actId="1076"/>
      <pc:docMkLst>
        <pc:docMk/>
      </pc:docMkLst>
      <pc:sldChg chg="addSp delSp modSp">
        <pc:chgData name="Dennis Nielsen" userId="58ac114e-9ad0-4ea3-80e7-5368211cc038" providerId="ADAL" clId="{102CD9BD-99C9-47FD-BA72-5A542E152E60}" dt="2020-03-31T06:05:16.205" v="16" actId="1076"/>
        <pc:sldMkLst>
          <pc:docMk/>
          <pc:sldMk cId="1116698244" sldId="257"/>
        </pc:sldMkLst>
        <pc:spChg chg="add del mod">
          <ac:chgData name="Dennis Nielsen" userId="58ac114e-9ad0-4ea3-80e7-5368211cc038" providerId="ADAL" clId="{102CD9BD-99C9-47FD-BA72-5A542E152E60}" dt="2020-03-31T06:04:33.935" v="1" actId="478"/>
          <ac:spMkLst>
            <pc:docMk/>
            <pc:sldMk cId="1116698244" sldId="257"/>
            <ac:spMk id="3" creationId="{410FD6EB-A314-4A57-B34B-41D4AE8C070C}"/>
          </ac:spMkLst>
        </pc:spChg>
        <pc:spChg chg="mod">
          <ac:chgData name="Dennis Nielsen" userId="58ac114e-9ad0-4ea3-80e7-5368211cc038" providerId="ADAL" clId="{102CD9BD-99C9-47FD-BA72-5A542E152E60}" dt="2020-03-31T06:05:16.205" v="16" actId="1076"/>
          <ac:spMkLst>
            <pc:docMk/>
            <pc:sldMk cId="1116698244" sldId="257"/>
            <ac:spMk id="5" creationId="{113E3846-0B4B-43A6-8E12-C42EA56C7946}"/>
          </ac:spMkLst>
        </pc:spChg>
        <pc:spChg chg="add del">
          <ac:chgData name="Dennis Nielsen" userId="58ac114e-9ad0-4ea3-80e7-5368211cc038" providerId="ADAL" clId="{102CD9BD-99C9-47FD-BA72-5A542E152E60}" dt="2020-03-31T06:04:33.935" v="1" actId="478"/>
          <ac:spMkLst>
            <pc:docMk/>
            <pc:sldMk cId="1116698244" sldId="257"/>
            <ac:spMk id="22" creationId="{851DA360-4604-4C83-81F4-2B647968FD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169D944-B235-4A18-8468-F72DA3026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4C7A2D-010D-46B7-BC21-84345EF1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C988-F826-4199-93E0-990979D07241}" type="datetimeFigureOut">
              <a:rPr lang="en-US" sz="1050" smtClean="0"/>
              <a:t>3/30/2020</a:t>
            </a:fld>
            <a:endParaRPr lang="en-US" sz="105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E0068-B04C-477B-ABD0-1DD282EA9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4DEEC-7294-4A17-A757-7D777547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42132" y="8685213"/>
            <a:ext cx="8312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7427-D988-4710-9E92-F0F4D82A7875}" type="slidenum">
              <a:rPr lang="en-US" sz="1050" smtClean="0"/>
              <a:t>‹#›</a:t>
            </a:fld>
            <a:endParaRPr lang="en-US" sz="105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40B98E9-B740-4576-821F-8CC166C9A0D4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D5BF00-27A4-4E58-8D4D-8B2B679691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CFA0EA-43B2-4DFE-98B3-A17A4443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3F48698-E339-4250-BF70-2E5F74DA8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C594200-4E66-410C-9C38-6C3D75741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0BFE9B-59D7-4D7B-91E3-C3EBA7E7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4DAC2-B718-4020-ACA1-77492710F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9A2910-C579-491F-A664-D864FCD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8E02222F-50E1-4509-B887-94F5B68096E1}" type="datetimeFigureOut">
              <a:rPr lang="sv-SE" smtClean="0"/>
              <a:pPr/>
              <a:t>2020-03-30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021583" y="8685213"/>
            <a:ext cx="73875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65F7381-3F52-47E1-AECF-CE0731E8E104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E01E7E-1F03-4FE8-90AA-F84AD63C0B62}"/>
              </a:ext>
            </a:extLst>
          </p:cNvPr>
          <p:cNvGrpSpPr/>
          <p:nvPr/>
        </p:nvGrpSpPr>
        <p:grpSpPr>
          <a:xfrm>
            <a:off x="5599329" y="8774141"/>
            <a:ext cx="943519" cy="13263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A58F15F-A7E3-47DE-BEAB-A4476B068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4AC6C-C984-4B64-9031-15ED8DC8F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4443661-978B-47CF-AC9B-F61AA82B9A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CABAFB-F3C9-433D-9246-4883CCBB3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97A2E06-2631-4CC3-A486-F077448CF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E8ADC2-E280-415F-AFF6-FF70E83ED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836AF2-711E-487E-A6FE-592C33FF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7381-3F52-47E1-AECF-CE0731E8E104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2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7381-3F52-47E1-AECF-CE0731E8E10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28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3129C41-1ACD-4F45-A117-8CF52CAE4966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B9113C7-5AFF-4490-8CE9-7AF3E281A2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AA1BF84F-7041-4DE5-8112-C4B3F6CAD1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625D7C-25BD-49D1-A032-420226C30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DC3652A-54D6-41CD-85EB-41C032A6D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42685B0-1672-4DB5-A7FA-FA4317E2A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EF522C-ACE7-4BC6-91D5-72B22408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70EC70-B7E7-444B-BA88-60111334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EAF1189-91AA-434F-9819-108829F9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D5463D-0AF8-4EC1-92FE-A880DE46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5"/>
            <a:ext cx="5184775" cy="378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5"/>
            <a:ext cx="5184775" cy="378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4"/>
            <a:ext cx="5184775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4"/>
            <a:ext cx="5184775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440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897845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541721"/>
            <a:ext cx="5184774" cy="351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362" y="1897845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2" y="2541721"/>
            <a:ext cx="5184775" cy="351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2946D6-9E88-40BE-AF80-752A60FB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F6BEE4-311E-4CA9-AA87-9505E666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08D14-4332-4965-90F2-8E9F3E5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1" pos="3613" userDrawn="1">
          <p15:clr>
            <a:srgbClr val="FBAE40"/>
          </p15:clr>
        </p15:guide>
        <p15:guide id="12" pos="40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81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1F6DF-E3E9-4B16-A020-57094DB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0436-E61A-4EFA-A670-0F86E3AE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0BA-7E79-4D5D-AA32-66564AF5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6769099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6" y="1268414"/>
            <a:ext cx="3744912" cy="478948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628775"/>
            <a:ext cx="6769100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CC6BD74-F2F2-4918-98B7-E3BDC0CB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6769099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5005386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60574"/>
            <a:ext cx="5545139" cy="399732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628775"/>
            <a:ext cx="11090275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7B53CDC-52EC-4ABA-A538-E85C995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8663"/>
            <a:ext cx="12192000" cy="5832685"/>
          </a:xfrm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525484"/>
            <a:ext cx="11090274" cy="55399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Frihandsfigur: Form 15">
            <a:extLst>
              <a:ext uri="{FF2B5EF4-FFF2-40B4-BE49-F238E27FC236}">
                <a16:creationId xmlns:a16="http://schemas.microsoft.com/office/drawing/2014/main" id="{C6054EB1-6E35-4193-95BF-E7F4DFB67847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0898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add closing phrase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29748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closing phrase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565D1EAD-EB7E-4B8E-9959-9040364291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75298E7B-C594-4DDC-BBB4-0EA92FD12E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6E275C0-4614-48D7-A803-A053A5993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43B6D6D-C42F-465C-8ED5-A6E7C4EBB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2F4BCB1-B46E-407A-9599-1DE1D4110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598C792E-67F4-473B-BFAF-4DE94CF5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A23AF8F5-EC32-4447-B772-EA2BB44C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1E0084E-CB6A-4610-AFE1-B41E84F0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A221073-DDCB-48BF-BD29-9974D34B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2E47CC-254C-41EF-A3FE-EC34B7B1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32D215-34B1-4BCC-A9B4-9321CFF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37B83A-4C07-4C63-85DD-6210712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504202C-3D37-41B1-A35C-298D1080C9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968C4B4F-7E3E-4DCA-8FD2-149635B3CE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7197D01-165D-418F-8C88-60BDB0F36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2D5EAA0-3B4C-44F2-A49A-4E6C7C35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EF593979-9CB2-4C0D-BBAD-F62774E16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70BEC5D-925F-44F8-A961-4DF2ECD83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70F3EC5-9D37-44B2-A56B-C9FFF7E5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F424640-F30B-48F3-9263-A4502ADA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85C79C4-3CAA-45D0-8C35-CFC40628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EF3F-B8CE-48F0-951C-AEE64C7258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A66C7D-B3B0-4D56-A84E-1B301E205C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09BDBC-E2C3-4DDE-B6AC-72AFFC6AA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F2BC-EE51-488D-B7B5-7DBAB407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33A5-04BF-45DB-B07E-3A17993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612D-2E11-4653-9FD6-19BAE0D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68413"/>
            <a:ext cx="2628900" cy="4789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1268413"/>
            <a:ext cx="8021637" cy="4789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C9C-FEA3-4301-9970-0627BAF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D984-B50F-44A7-8BAA-E95633AA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EDF-A405-454D-9CAE-7014FE1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7C62954C-88E3-4E4D-B9FD-B7661860E9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AA84D414-2A50-4C3E-94F0-111672F2DB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14CF157-97FC-4768-9A33-DB8CF5F87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5B98D65-1ABF-481F-A75E-04CC8D3A4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9565706-EA65-4499-9C63-4987397CA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7EE7011-CB5E-4946-9879-897643C57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4FF3FDC-1D0F-4DD8-9CAA-9F1F894A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009415C-1F3A-4A22-AF4D-223EBF33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E15B85-4D4D-42ED-BFA4-E5A9F162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1F83F-76FA-4728-9870-AF430D95D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204503-3D55-4DF0-A410-DD0B87CE66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D8002C-AEE9-4859-A0C5-5FED69A3CD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1891DD04-546D-4846-AC63-BBA584E2A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ECC5D20D-8D3C-4DAE-8DCE-724C258336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874156E-BA7C-4585-9840-CAD5E2F2A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941857F-39C5-402C-A69F-72D4C3923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13008E1-0248-44D8-86BE-198D0E0EE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93C44CA-FDF2-4A93-B337-F204996D5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B726D71-2B78-488A-A266-92FDABE8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A9E46A2-4A21-405A-B137-A7DDF8BA8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4414A5AB-E5DE-4C8B-B011-B4AB3052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A124D-81C6-491E-8928-7A62C2F98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109D8-2540-4E0D-A159-97223F4C0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067F8-20F2-41A6-A742-2F60E6EDD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01593-57F4-4F93-A574-C2DEBB93D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3EBC9F-FF99-40B6-9397-B968624184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AF97A-121A-4AF0-8E84-1686C7334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5206E-31D0-4C84-A1D6-E0491F3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8947BA-D4E2-418E-A2E4-119B7D2A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3C779-6E89-495A-A066-D1F404C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+mn-lt"/>
              </a:defRPr>
            </a:lvl1pPr>
          </a:lstStyle>
          <a:p>
            <a:pPr lvl="0"/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41FFD-2DE9-4D35-84B1-46006E1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06A202-68D8-44FC-B0DD-3D61AA5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B7370-E20D-4EA7-81A1-D44A8AC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FFFFFF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B9E836-07E7-44BC-BDDB-F556025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F0EE0D-16AE-4BB6-BA6C-984F21A2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7A166-9AEB-4B2B-963C-DD495AF6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58EB-B969-4E8E-A6DB-53FBBB64F4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196975"/>
            <a:ext cx="1109027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4A6-D057-4E55-817D-EA89E61F8D2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4" y="2060848"/>
            <a:ext cx="11090274" cy="3997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665884"/>
            <a:ext cx="86461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3296" y="6665884"/>
            <a:ext cx="144270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12192000" cy="692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517409" y="265590"/>
            <a:ext cx="1592262" cy="22383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1784" y="6665884"/>
            <a:ext cx="22682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800" baseline="0" noProof="1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rPr>
              <a:t>© 2018 Copyright Veoneer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0144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438" indent="-198438" algn="l" defTabSz="914400" rtl="0" eaLnBrk="1" latinLnBrk="0" hangingPunct="1">
        <a:lnSpc>
          <a:spcPct val="9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19075" algn="l" defTabSz="914400" rtl="0" eaLnBrk="1" latinLnBrk="0" hangingPunct="1">
        <a:lnSpc>
          <a:spcPct val="95000"/>
        </a:lnSpc>
        <a:spcBef>
          <a:spcPts val="600"/>
        </a:spcBef>
        <a:buFont typeface="Barlow" panose="000005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06425" indent="-169863" algn="l" defTabSz="914400" rtl="0" eaLnBrk="1" latinLnBrk="0" hangingPunct="1">
        <a:lnSpc>
          <a:spcPct val="95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47">
          <p15:clr>
            <a:srgbClr val="F26B43"/>
          </p15:clr>
        </p15:guide>
        <p15:guide id="11" pos="7333">
          <p15:clr>
            <a:srgbClr val="F26B43"/>
          </p15:clr>
        </p15:guide>
        <p15:guide id="12" orient="horz" pos="1162">
          <p15:clr>
            <a:srgbClr val="F26B43"/>
          </p15:clr>
        </p15:guide>
        <p15:guide id="13" orient="horz" pos="3816">
          <p15:clr>
            <a:srgbClr val="F26B43"/>
          </p15:clr>
        </p15:guide>
        <p15:guide id="14" orient="horz" pos="754">
          <p15:clr>
            <a:srgbClr val="F26B43"/>
          </p15:clr>
        </p15:guide>
        <p15:guide id="17" orient="horz" pos="1298">
          <p15:clr>
            <a:srgbClr val="F26B43"/>
          </p15:clr>
        </p15:guide>
        <p15:guide id="18" orient="horz" pos="799">
          <p15:clr>
            <a:srgbClr val="F26B43"/>
          </p15:clr>
        </p15:guide>
        <p15:guide id="21" orient="horz" pos="459">
          <p15:clr>
            <a:srgbClr val="F26B43"/>
          </p15:clr>
        </p15:guide>
        <p15:guide id="24" orient="horz" pos="3974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65EBE73-E4B8-483B-9019-C7605555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387831"/>
            <a:ext cx="6057367" cy="2215991"/>
          </a:xfrm>
        </p:spPr>
        <p:txBody>
          <a:bodyPr/>
          <a:lstStyle/>
          <a:p>
            <a:r>
              <a:rPr lang="en-US"/>
              <a:t>Red Bin Audit and Reject Reduction </a:t>
            </a:r>
            <a:br>
              <a:rPr lang="en-US"/>
            </a:br>
            <a:r>
              <a:rPr lang="en-US"/>
              <a:t>Guideline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51DA360-4604-4C83-81F4-2B647968F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February 2020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E801B208-2892-412A-9A8A-6CB8673D32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3846-0B4B-43A6-8E12-C42EA56C79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43472" y="6542773"/>
            <a:ext cx="2773046" cy="246221"/>
          </a:xfrm>
        </p:spPr>
        <p:txBody>
          <a:bodyPr/>
          <a:lstStyle/>
          <a:p>
            <a:r>
              <a:rPr lang="en-US" noProof="0" dirty="0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68C6-42BB-4A3B-A500-90B00996EE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57798" y="6665884"/>
            <a:ext cx="35266" cy="123111"/>
          </a:xfrm>
        </p:spPr>
        <p:txBody>
          <a:bodyPr/>
          <a:lstStyle/>
          <a:p>
            <a:fld id="{7E74F4B1-9ADB-4B50-83D6-797B7B30BE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944" y="6665884"/>
            <a:ext cx="92974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7 – Process flow</a:t>
            </a:r>
          </a:p>
        </p:txBody>
      </p:sp>
      <p:sp>
        <p:nvSpPr>
          <p:cNvPr id="9" name="Text Box 60">
            <a:extLst>
              <a:ext uri="{FF2B5EF4-FFF2-40B4-BE49-F238E27FC236}">
                <a16:creationId xmlns:a16="http://schemas.microsoft.com/office/drawing/2014/main" id="{FBDCE593-53E0-4C8F-ABE8-08640CEF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442" y="734286"/>
            <a:ext cx="746125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Responsible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AE507D3-7DB6-47A9-9D9C-FEED5896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907" y="1865529"/>
            <a:ext cx="1814920" cy="46166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Visit at Supplier</a:t>
            </a:r>
          </a:p>
          <a:p>
            <a:r>
              <a:rPr lang="en-US" sz="800" u="sng" dirty="0"/>
              <a:t>(no visit @ supplier w/o </a:t>
            </a:r>
          </a:p>
          <a:p>
            <a:r>
              <a:rPr lang="en-US" sz="800" u="sng" dirty="0"/>
              <a:t>Red Bin Audit and reject reduction!)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12D8C006-3627-4375-869D-04C59176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67" y="1334361"/>
            <a:ext cx="1143000" cy="3270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Start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D38133C-37D4-46CA-B622-F1790F70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084" y="2551329"/>
            <a:ext cx="1351652" cy="46166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Perform Red Bin Audit and</a:t>
            </a:r>
          </a:p>
          <a:p>
            <a:r>
              <a:rPr lang="en-US" sz="800" dirty="0"/>
              <a:t> reject reduction</a:t>
            </a:r>
          </a:p>
          <a:p>
            <a:r>
              <a:rPr lang="en-US" sz="800" dirty="0"/>
              <a:t>(select process)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CFDA4179-D1E3-4F65-B105-4ED138E6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967" y="2553561"/>
            <a:ext cx="1219200" cy="4572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Use Red Bin Audit and </a:t>
            </a:r>
          </a:p>
          <a:p>
            <a:r>
              <a:rPr lang="en-US" sz="800" dirty="0"/>
              <a:t>reject reduction </a:t>
            </a:r>
          </a:p>
          <a:p>
            <a:r>
              <a:rPr lang="en-US" sz="800" dirty="0"/>
              <a:t>Report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986E99A-96DC-4E6F-86D5-081FBC33D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628" y="3256536"/>
            <a:ext cx="1473480" cy="58477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Agree with supplier about </a:t>
            </a:r>
          </a:p>
          <a:p>
            <a:r>
              <a:rPr lang="en-US" sz="800" dirty="0"/>
              <a:t>the result of  Red Bin Audit </a:t>
            </a:r>
          </a:p>
          <a:p>
            <a:r>
              <a:rPr lang="en-US" sz="800" dirty="0"/>
              <a:t>and reject reduction and all </a:t>
            </a:r>
          </a:p>
          <a:p>
            <a:r>
              <a:rPr lang="en-US" sz="800" dirty="0"/>
              <a:t>findings and needed actions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6BEF35-9E83-4B67-BAC3-318DE901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967" y="3325086"/>
            <a:ext cx="1219200" cy="4572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Sign Red Bin Audit and </a:t>
            </a:r>
          </a:p>
          <a:p>
            <a:r>
              <a:rPr lang="en-US" sz="800" dirty="0"/>
              <a:t>reject reduction </a:t>
            </a:r>
          </a:p>
          <a:p>
            <a:r>
              <a:rPr lang="en-US" sz="800" dirty="0"/>
              <a:t>Report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0FCCA0E-E0F2-4570-846E-7A83E88B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367" y="5982561"/>
            <a:ext cx="1593850" cy="4572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Red Bin Audit and reject </a:t>
            </a:r>
          </a:p>
          <a:p>
            <a:r>
              <a:rPr lang="en-US" sz="800" dirty="0"/>
              <a:t>reduction to be stored in Supplier</a:t>
            </a:r>
          </a:p>
          <a:p>
            <a:r>
              <a:rPr lang="en-US" sz="800" dirty="0"/>
              <a:t>Board and inform CSQ/CDTY </a:t>
            </a:r>
            <a:r>
              <a:rPr lang="en-US" sz="800" dirty="0" err="1"/>
              <a:t>Mgr</a:t>
            </a:r>
            <a:endParaRPr lang="en-US" sz="800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8071A81-9020-4FCD-B993-22779879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15" y="5071049"/>
            <a:ext cx="1378904" cy="58477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Agree with supplier about </a:t>
            </a:r>
          </a:p>
          <a:p>
            <a:r>
              <a:rPr lang="en-US" sz="800" dirty="0"/>
              <a:t>actions (date, </a:t>
            </a:r>
            <a:r>
              <a:rPr lang="en-US" sz="800" dirty="0" err="1"/>
              <a:t>etc</a:t>
            </a:r>
            <a:r>
              <a:rPr lang="en-US" sz="800" dirty="0"/>
              <a:t>) record </a:t>
            </a:r>
          </a:p>
          <a:p>
            <a:r>
              <a:rPr lang="en-US" sz="800" dirty="0"/>
              <a:t>in Red Bin Audit and </a:t>
            </a:r>
          </a:p>
          <a:p>
            <a:r>
              <a:rPr lang="en-US" sz="800" dirty="0"/>
              <a:t>reject reduction report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2177FB68-BB53-4EA4-8B6B-1452AECF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167" y="5982561"/>
            <a:ext cx="1066800" cy="457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b="1" dirty="0"/>
              <a:t>Supplier board </a:t>
            </a:r>
            <a:r>
              <a:rPr lang="en-US" sz="800" b="1" dirty="0" err="1"/>
              <a:t>db</a:t>
            </a:r>
            <a:endParaRPr lang="en-US" sz="800" b="1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0843A59-DDF3-459E-93AD-B1979983E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060" y="923269"/>
            <a:ext cx="1447832" cy="707886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Follow up &amp; Review </a:t>
            </a:r>
          </a:p>
          <a:p>
            <a:r>
              <a:rPr lang="en-US" sz="800" dirty="0"/>
              <a:t>actions of Red Bin Audit and </a:t>
            </a:r>
          </a:p>
          <a:p>
            <a:r>
              <a:rPr lang="en-US" sz="800" dirty="0"/>
              <a:t>reject reduction</a:t>
            </a:r>
          </a:p>
          <a:p>
            <a:r>
              <a:rPr lang="en-US" sz="800" u="sng" dirty="0"/>
              <a:t>(all actions closed:</a:t>
            </a:r>
          </a:p>
          <a:p>
            <a:r>
              <a:rPr lang="en-US" sz="800" u="sng" dirty="0"/>
              <a:t>audit date + 90 days)</a:t>
            </a: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A40770C1-EE94-4BA7-9402-496165D7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67" y="4048986"/>
            <a:ext cx="1143000" cy="914400"/>
          </a:xfrm>
          <a:prstGeom prst="diamond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Follow up </a:t>
            </a:r>
          </a:p>
          <a:p>
            <a:r>
              <a:rPr lang="en-US" sz="800" dirty="0"/>
              <a:t>needed?</a:t>
            </a: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E39F9842-59D3-4D52-94CA-F4369D25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642" y="2615474"/>
            <a:ext cx="1219200" cy="990600"/>
          </a:xfrm>
          <a:prstGeom prst="diamond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Actions done </a:t>
            </a:r>
          </a:p>
          <a:p>
            <a:r>
              <a:rPr lang="en-US" sz="800" dirty="0"/>
              <a:t>And Red Bin </a:t>
            </a:r>
          </a:p>
          <a:p>
            <a:r>
              <a:rPr lang="en-US" sz="800" dirty="0"/>
              <a:t>Audit and reject </a:t>
            </a:r>
          </a:p>
          <a:p>
            <a:r>
              <a:rPr lang="en-US" sz="800" dirty="0"/>
              <a:t>reduction </a:t>
            </a:r>
          </a:p>
          <a:p>
            <a:r>
              <a:rPr lang="en-US" sz="800" dirty="0"/>
              <a:t>closed?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AA0F9954-9713-4C86-A4D3-856FE1AA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164" y="3794342"/>
            <a:ext cx="1754006" cy="46166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Update the Red Bin Audit and reject</a:t>
            </a:r>
          </a:p>
          <a:p>
            <a:r>
              <a:rPr lang="en-US" sz="800" dirty="0"/>
              <a:t> reduction report with your</a:t>
            </a:r>
          </a:p>
          <a:p>
            <a:r>
              <a:rPr lang="en-US" sz="800" dirty="0"/>
              <a:t>remarks and close the audit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76387AA-B26D-4F83-ABA1-8C104214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445" y="4480142"/>
            <a:ext cx="1664238" cy="46166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Updated Red Bin Audit and reject </a:t>
            </a:r>
          </a:p>
          <a:p>
            <a:r>
              <a:rPr lang="en-US" sz="800" dirty="0"/>
              <a:t>reduction to be stored in Supplier</a:t>
            </a:r>
          </a:p>
          <a:p>
            <a:r>
              <a:rPr lang="en-US" sz="800" dirty="0"/>
              <a:t>Board and inform CSQ/CDTY </a:t>
            </a:r>
            <a:r>
              <a:rPr lang="en-US" sz="800" dirty="0" err="1"/>
              <a:t>Mgr</a:t>
            </a:r>
            <a:endParaRPr lang="en-US" sz="800" dirty="0"/>
          </a:p>
        </p:txBody>
      </p:sp>
      <p:sp>
        <p:nvSpPr>
          <p:cNvPr id="25" name="AutoShape 21">
            <a:extLst>
              <a:ext uri="{FF2B5EF4-FFF2-40B4-BE49-F238E27FC236}">
                <a16:creationId xmlns:a16="http://schemas.microsoft.com/office/drawing/2014/main" id="{AADA8105-226C-4507-8A75-BEB1A0A0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042" y="4482374"/>
            <a:ext cx="1066800" cy="4572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b="1" dirty="0"/>
              <a:t>Supplier board </a:t>
            </a:r>
            <a:r>
              <a:rPr lang="en-US" sz="800" b="1" dirty="0" err="1"/>
              <a:t>db</a:t>
            </a:r>
            <a:endParaRPr lang="en-US" sz="800" b="1" dirty="0"/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611F4F5F-1489-4E00-A046-BB8491324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630" y="5220561"/>
            <a:ext cx="1143000" cy="3270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End</a:t>
            </a:r>
          </a:p>
        </p:txBody>
      </p:sp>
      <p:cxnSp>
        <p:nvCxnSpPr>
          <p:cNvPr id="27" name="AutoShape 24">
            <a:extLst>
              <a:ext uri="{FF2B5EF4-FFF2-40B4-BE49-F238E27FC236}">
                <a16:creationId xmlns:a16="http://schemas.microsoft.com/office/drawing/2014/main" id="{BF513ED7-F55B-4BFE-99DC-B3F5ECE0DD6C}"/>
              </a:ext>
            </a:extLst>
          </p:cNvPr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3236367" y="1661386"/>
            <a:ext cx="0" cy="2041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>
            <a:extLst>
              <a:ext uri="{FF2B5EF4-FFF2-40B4-BE49-F238E27FC236}">
                <a16:creationId xmlns:a16="http://schemas.microsoft.com/office/drawing/2014/main" id="{A8F0E606-1040-4169-95ED-7C67B59CFD4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3205910" y="2327194"/>
            <a:ext cx="30457" cy="22413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>
            <a:extLst>
              <a:ext uri="{FF2B5EF4-FFF2-40B4-BE49-F238E27FC236}">
                <a16:creationId xmlns:a16="http://schemas.microsoft.com/office/drawing/2014/main" id="{1571850B-6336-426A-B56C-2B8940F0F041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>
            <a:off x="3205910" y="3012994"/>
            <a:ext cx="30458" cy="24354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>
            <a:extLst>
              <a:ext uri="{FF2B5EF4-FFF2-40B4-BE49-F238E27FC236}">
                <a16:creationId xmlns:a16="http://schemas.microsoft.com/office/drawing/2014/main" id="{CB0EBA2F-309D-4C86-91CE-67C98446D247}"/>
              </a:ext>
            </a:extLst>
          </p:cNvPr>
          <p:cNvCxnSpPr>
            <a:cxnSpLocks noChangeShapeType="1"/>
            <a:stCxn id="14" idx="2"/>
            <a:endCxn id="21" idx="0"/>
          </p:cNvCxnSpPr>
          <p:nvPr/>
        </p:nvCxnSpPr>
        <p:spPr bwMode="auto">
          <a:xfrm flipH="1">
            <a:off x="3236367" y="3841311"/>
            <a:ext cx="1" cy="20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>
            <a:extLst>
              <a:ext uri="{FF2B5EF4-FFF2-40B4-BE49-F238E27FC236}">
                <a16:creationId xmlns:a16="http://schemas.microsoft.com/office/drawing/2014/main" id="{B132C344-0B31-490D-B89F-2782238AD5B6}"/>
              </a:ext>
            </a:extLst>
          </p:cNvPr>
          <p:cNvCxnSpPr>
            <a:cxnSpLocks noChangeShapeType="1"/>
            <a:stCxn id="21" idx="2"/>
            <a:endCxn id="17" idx="0"/>
          </p:cNvCxnSpPr>
          <p:nvPr/>
        </p:nvCxnSpPr>
        <p:spPr bwMode="auto">
          <a:xfrm>
            <a:off x="3236367" y="4963386"/>
            <a:ext cx="0" cy="107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9445CB1B-FE1B-4764-8428-68CAA69BE6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1340" y="5668892"/>
            <a:ext cx="3720" cy="326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0">
            <a:extLst>
              <a:ext uri="{FF2B5EF4-FFF2-40B4-BE49-F238E27FC236}">
                <a16:creationId xmlns:a16="http://schemas.microsoft.com/office/drawing/2014/main" id="{2BE8FBF5-5E85-460C-A798-0D25DD670FD0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 flipV="1">
            <a:off x="3881736" y="2782161"/>
            <a:ext cx="345231" cy="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1">
            <a:extLst>
              <a:ext uri="{FF2B5EF4-FFF2-40B4-BE49-F238E27FC236}">
                <a16:creationId xmlns:a16="http://schemas.microsoft.com/office/drawing/2014/main" id="{48AE1CD2-68BB-4D4D-ADE9-3790BEA0929B}"/>
              </a:ext>
            </a:extLst>
          </p:cNvPr>
          <p:cNvCxnSpPr>
            <a:cxnSpLocks noChangeShapeType="1"/>
            <a:stCxn id="14" idx="3"/>
            <a:endCxn id="15" idx="1"/>
          </p:cNvCxnSpPr>
          <p:nvPr/>
        </p:nvCxnSpPr>
        <p:spPr bwMode="auto">
          <a:xfrm>
            <a:off x="3973108" y="3548924"/>
            <a:ext cx="253859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38B28DBE-E1E6-4773-A134-E5B1A9AC1EBA}"/>
              </a:ext>
            </a:extLst>
          </p:cNvPr>
          <p:cNvCxnSpPr>
            <a:cxnSpLocks noChangeShapeType="1"/>
            <a:stCxn id="16" idx="3"/>
            <a:endCxn id="18" idx="2"/>
          </p:cNvCxnSpPr>
          <p:nvPr/>
        </p:nvCxnSpPr>
        <p:spPr bwMode="auto">
          <a:xfrm>
            <a:off x="4068217" y="6211161"/>
            <a:ext cx="2349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33">
            <a:extLst>
              <a:ext uri="{FF2B5EF4-FFF2-40B4-BE49-F238E27FC236}">
                <a16:creationId xmlns:a16="http://schemas.microsoft.com/office/drawing/2014/main" id="{EDDEB28D-9102-40AD-8E73-B4C421EC15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7486" y="4506186"/>
            <a:ext cx="568325" cy="12509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34">
            <a:extLst>
              <a:ext uri="{FF2B5EF4-FFF2-40B4-BE49-F238E27FC236}">
                <a16:creationId xmlns:a16="http://schemas.microsoft.com/office/drawing/2014/main" id="{B42D5077-AE4B-42A4-923D-333FB192C59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37006" y="5733256"/>
            <a:ext cx="1143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>
            <a:extLst>
              <a:ext uri="{FF2B5EF4-FFF2-40B4-BE49-F238E27FC236}">
                <a16:creationId xmlns:a16="http://schemas.microsoft.com/office/drawing/2014/main" id="{26EA07B9-0997-4740-BE36-CF548C5E6433}"/>
              </a:ext>
            </a:extLst>
          </p:cNvPr>
          <p:cNvCxnSpPr>
            <a:cxnSpLocks noChangeShapeType="1"/>
            <a:stCxn id="16" idx="2"/>
            <a:endCxn id="20" idx="0"/>
          </p:cNvCxnSpPr>
          <p:nvPr/>
        </p:nvCxnSpPr>
        <p:spPr bwMode="auto">
          <a:xfrm rot="5400000" flipH="1" flipV="1">
            <a:off x="2200388" y="1994173"/>
            <a:ext cx="5516492" cy="3374684"/>
          </a:xfrm>
          <a:prstGeom prst="bentConnector5">
            <a:avLst>
              <a:gd name="adj1" fmla="val -4144"/>
              <a:gd name="adj2" fmla="val 51082"/>
              <a:gd name="adj3" fmla="val 10414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7">
            <a:extLst>
              <a:ext uri="{FF2B5EF4-FFF2-40B4-BE49-F238E27FC236}">
                <a16:creationId xmlns:a16="http://schemas.microsoft.com/office/drawing/2014/main" id="{B8CDC895-5DED-4785-9C3E-8F799E01A334}"/>
              </a:ext>
            </a:extLst>
          </p:cNvPr>
          <p:cNvCxnSpPr>
            <a:cxnSpLocks noChangeShapeType="1"/>
            <a:stCxn id="20" idx="2"/>
            <a:endCxn id="22" idx="0"/>
          </p:cNvCxnSpPr>
          <p:nvPr/>
        </p:nvCxnSpPr>
        <p:spPr bwMode="auto">
          <a:xfrm>
            <a:off x="6645976" y="1631155"/>
            <a:ext cx="35266" cy="98431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38">
            <a:extLst>
              <a:ext uri="{FF2B5EF4-FFF2-40B4-BE49-F238E27FC236}">
                <a16:creationId xmlns:a16="http://schemas.microsoft.com/office/drawing/2014/main" id="{6DDC8E8C-C301-4604-96F8-1BC36DC055BB}"/>
              </a:ext>
            </a:extLst>
          </p:cNvPr>
          <p:cNvCxnSpPr>
            <a:cxnSpLocks noChangeShapeType="1"/>
            <a:stCxn id="22" idx="2"/>
            <a:endCxn id="23" idx="0"/>
          </p:cNvCxnSpPr>
          <p:nvPr/>
        </p:nvCxnSpPr>
        <p:spPr bwMode="auto">
          <a:xfrm flipH="1">
            <a:off x="6641167" y="3606074"/>
            <a:ext cx="40075" cy="1882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39">
            <a:extLst>
              <a:ext uri="{FF2B5EF4-FFF2-40B4-BE49-F238E27FC236}">
                <a16:creationId xmlns:a16="http://schemas.microsoft.com/office/drawing/2014/main" id="{14118502-56CA-4EE2-966D-3FBD44F4CA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1241" y="4256007"/>
            <a:ext cx="0" cy="1762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>
            <a:extLst>
              <a:ext uri="{FF2B5EF4-FFF2-40B4-BE49-F238E27FC236}">
                <a16:creationId xmlns:a16="http://schemas.microsoft.com/office/drawing/2014/main" id="{AF2A3AFE-D1B9-4EDE-AF6B-A71E8C36F936}"/>
              </a:ext>
            </a:extLst>
          </p:cNvPr>
          <p:cNvCxnSpPr>
            <a:cxnSpLocks noChangeShapeType="1"/>
            <a:stCxn id="24" idx="2"/>
          </p:cNvCxnSpPr>
          <p:nvPr/>
        </p:nvCxnSpPr>
        <p:spPr bwMode="auto">
          <a:xfrm>
            <a:off x="6639564" y="4941807"/>
            <a:ext cx="0" cy="2994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41">
            <a:extLst>
              <a:ext uri="{FF2B5EF4-FFF2-40B4-BE49-F238E27FC236}">
                <a16:creationId xmlns:a16="http://schemas.microsoft.com/office/drawing/2014/main" id="{459E3554-C956-41F8-A29C-9D4F4B973CAA}"/>
              </a:ext>
            </a:extLst>
          </p:cNvPr>
          <p:cNvCxnSpPr>
            <a:cxnSpLocks noChangeShapeType="1"/>
            <a:stCxn id="24" idx="3"/>
            <a:endCxn id="25" idx="2"/>
          </p:cNvCxnSpPr>
          <p:nvPr/>
        </p:nvCxnSpPr>
        <p:spPr bwMode="auto">
          <a:xfrm flipV="1">
            <a:off x="7471683" y="4710974"/>
            <a:ext cx="276359" cy="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8">
            <a:extLst>
              <a:ext uri="{FF2B5EF4-FFF2-40B4-BE49-F238E27FC236}">
                <a16:creationId xmlns:a16="http://schemas.microsoft.com/office/drawing/2014/main" id="{C3BC3EE7-3B09-44ED-A9BA-7106F40D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642" y="2891699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NO</a:t>
            </a: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5FDCA177-9A5A-4DDB-BDAF-89264A1F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367" y="4887186"/>
            <a:ext cx="3889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YES</a:t>
            </a:r>
          </a:p>
        </p:txBody>
      </p:sp>
      <p:sp>
        <p:nvSpPr>
          <p:cNvPr id="47" name="Text Box 50">
            <a:extLst>
              <a:ext uri="{FF2B5EF4-FFF2-40B4-BE49-F238E27FC236}">
                <a16:creationId xmlns:a16="http://schemas.microsoft.com/office/drawing/2014/main" id="{10F2A9BE-B31A-4749-BDEE-37D31A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667" y="4315686"/>
            <a:ext cx="336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NO</a:t>
            </a:r>
          </a:p>
        </p:txBody>
      </p:sp>
      <p:sp>
        <p:nvSpPr>
          <p:cNvPr id="48" name="Text Box 51">
            <a:extLst>
              <a:ext uri="{FF2B5EF4-FFF2-40B4-BE49-F238E27FC236}">
                <a16:creationId xmlns:a16="http://schemas.microsoft.com/office/drawing/2014/main" id="{404FC3F9-7E15-41EE-9B89-7799D843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192" y="3501299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YES</a:t>
            </a:r>
          </a:p>
        </p:txBody>
      </p:sp>
      <p:sp>
        <p:nvSpPr>
          <p:cNvPr id="49" name="Rectangle 52">
            <a:extLst>
              <a:ext uri="{FF2B5EF4-FFF2-40B4-BE49-F238E27FC236}">
                <a16:creationId xmlns:a16="http://schemas.microsoft.com/office/drawing/2014/main" id="{4CBB72E7-9814-401D-8498-B6F5741C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642" y="2882174"/>
            <a:ext cx="1355725" cy="4572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Agree next steps with </a:t>
            </a:r>
          </a:p>
          <a:p>
            <a:r>
              <a:rPr lang="en-US" sz="800" dirty="0"/>
              <a:t>the supplier incl time frame</a:t>
            </a:r>
          </a:p>
          <a:p>
            <a:r>
              <a:rPr lang="en-US" sz="800" dirty="0"/>
              <a:t> to close the actions</a:t>
            </a:r>
          </a:p>
        </p:txBody>
      </p: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3093E90A-852F-40BA-BC69-4C95F71CC2C0}"/>
              </a:ext>
            </a:extLst>
          </p:cNvPr>
          <p:cNvCxnSpPr>
            <a:cxnSpLocks noChangeShapeType="1"/>
            <a:stCxn id="22" idx="3"/>
            <a:endCxn id="49" idx="1"/>
          </p:cNvCxnSpPr>
          <p:nvPr/>
        </p:nvCxnSpPr>
        <p:spPr bwMode="auto">
          <a:xfrm>
            <a:off x="7290842" y="3110774"/>
            <a:ext cx="304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8A15E7B7-910B-439E-B047-E3474657D41C}"/>
              </a:ext>
            </a:extLst>
          </p:cNvPr>
          <p:cNvCxnSpPr>
            <a:cxnSpLocks noChangeShapeType="1"/>
            <a:stCxn id="65" idx="0"/>
            <a:endCxn id="20" idx="3"/>
          </p:cNvCxnSpPr>
          <p:nvPr/>
        </p:nvCxnSpPr>
        <p:spPr bwMode="auto">
          <a:xfrm rot="16200000" flipV="1">
            <a:off x="7601036" y="1046068"/>
            <a:ext cx="442912" cy="9052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42">
            <a:extLst>
              <a:ext uri="{FF2B5EF4-FFF2-40B4-BE49-F238E27FC236}">
                <a16:creationId xmlns:a16="http://schemas.microsoft.com/office/drawing/2014/main" id="{5454F678-8784-4D94-A348-4F80FA29B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167" y="1420086"/>
            <a:ext cx="746125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Responsible</a:t>
            </a:r>
          </a:p>
        </p:txBody>
      </p:sp>
      <p:cxnSp>
        <p:nvCxnSpPr>
          <p:cNvPr id="53" name="AutoShape 43">
            <a:extLst>
              <a:ext uri="{FF2B5EF4-FFF2-40B4-BE49-F238E27FC236}">
                <a16:creationId xmlns:a16="http://schemas.microsoft.com/office/drawing/2014/main" id="{CC415A9C-99F5-4C77-854A-34E36ABC351B}"/>
              </a:ext>
            </a:extLst>
          </p:cNvPr>
          <p:cNvCxnSpPr>
            <a:cxnSpLocks noChangeShapeType="1"/>
            <a:stCxn id="52" idx="2"/>
          </p:cNvCxnSpPr>
          <p:nvPr/>
        </p:nvCxnSpPr>
        <p:spPr bwMode="auto">
          <a:xfrm>
            <a:off x="2009230" y="1634399"/>
            <a:ext cx="7937" cy="4891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44">
            <a:extLst>
              <a:ext uri="{FF2B5EF4-FFF2-40B4-BE49-F238E27FC236}">
                <a16:creationId xmlns:a16="http://schemas.microsoft.com/office/drawing/2014/main" id="{0652E38B-59A4-4D9C-8118-C34B9F68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592" y="1953486"/>
            <a:ext cx="296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All</a:t>
            </a: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2143869F-A1DB-4700-BE28-3FA4A691F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467" y="2639286"/>
            <a:ext cx="508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56" name="Text Box 46">
            <a:extLst>
              <a:ext uri="{FF2B5EF4-FFF2-40B4-BE49-F238E27FC236}">
                <a16:creationId xmlns:a16="http://schemas.microsoft.com/office/drawing/2014/main" id="{4AD8A8BE-4704-49EC-A5CD-49B2C30A7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467" y="3401286"/>
            <a:ext cx="508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57" name="Text Box 55">
            <a:extLst>
              <a:ext uri="{FF2B5EF4-FFF2-40B4-BE49-F238E27FC236}">
                <a16:creationId xmlns:a16="http://schemas.microsoft.com/office/drawing/2014/main" id="{9D37F338-A057-49AE-8B2D-C0119AA8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467" y="4391886"/>
            <a:ext cx="508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58" name="Text Box 56">
            <a:extLst>
              <a:ext uri="{FF2B5EF4-FFF2-40B4-BE49-F238E27FC236}">
                <a16:creationId xmlns:a16="http://schemas.microsoft.com/office/drawing/2014/main" id="{29038066-49FD-4972-8965-051A081B3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130" y="5211036"/>
            <a:ext cx="595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 +</a:t>
            </a:r>
          </a:p>
          <a:p>
            <a:r>
              <a:rPr lang="en-US" sz="800" dirty="0"/>
              <a:t>Supplier</a:t>
            </a:r>
          </a:p>
        </p:txBody>
      </p:sp>
      <p:sp>
        <p:nvSpPr>
          <p:cNvPr id="59" name="Text Box 57">
            <a:extLst>
              <a:ext uri="{FF2B5EF4-FFF2-40B4-BE49-F238E27FC236}">
                <a16:creationId xmlns:a16="http://schemas.microsoft.com/office/drawing/2014/main" id="{E3E9E6DF-2FB8-464F-A8CB-EBFBCC70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992" y="6068286"/>
            <a:ext cx="508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cxnSp>
        <p:nvCxnSpPr>
          <p:cNvPr id="60" name="AutoShape 61">
            <a:extLst>
              <a:ext uri="{FF2B5EF4-FFF2-40B4-BE49-F238E27FC236}">
                <a16:creationId xmlns:a16="http://schemas.microsoft.com/office/drawing/2014/main" id="{31C89F1B-1006-4834-A3B7-F90EDE687C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78505" y="948599"/>
            <a:ext cx="17462" cy="4598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62">
            <a:extLst>
              <a:ext uri="{FF2B5EF4-FFF2-40B4-BE49-F238E27FC236}">
                <a16:creationId xmlns:a16="http://schemas.microsoft.com/office/drawing/2014/main" id="{D5A57BAC-1796-499A-810C-68BB58A3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980" y="1167674"/>
            <a:ext cx="530225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 err="1"/>
              <a:t>Auditorl</a:t>
            </a:r>
            <a:endParaRPr lang="en-US" sz="800" dirty="0"/>
          </a:p>
        </p:txBody>
      </p:sp>
      <p:sp>
        <p:nvSpPr>
          <p:cNvPr id="62" name="Text Box 63">
            <a:extLst>
              <a:ext uri="{FF2B5EF4-FFF2-40B4-BE49-F238E27FC236}">
                <a16:creationId xmlns:a16="http://schemas.microsoft.com/office/drawing/2014/main" id="{84817E59-36B5-4532-A2D6-609B9CEE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742" y="2043974"/>
            <a:ext cx="5080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63" name="Text Box 64">
            <a:extLst>
              <a:ext uri="{FF2B5EF4-FFF2-40B4-BE49-F238E27FC236}">
                <a16:creationId xmlns:a16="http://schemas.microsoft.com/office/drawing/2014/main" id="{6B6849AC-6DAC-4197-A0B6-ADB1EE9C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742" y="3005999"/>
            <a:ext cx="5080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64" name="Text Box 65">
            <a:extLst>
              <a:ext uri="{FF2B5EF4-FFF2-40B4-BE49-F238E27FC236}">
                <a16:creationId xmlns:a16="http://schemas.microsoft.com/office/drawing/2014/main" id="{2DBA5899-7C11-45EF-8FE5-477ED778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742" y="3796574"/>
            <a:ext cx="5080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  <p:sp>
        <p:nvSpPr>
          <p:cNvPr id="65" name="AutoShape 71">
            <a:extLst>
              <a:ext uri="{FF2B5EF4-FFF2-40B4-BE49-F238E27FC236}">
                <a16:creationId xmlns:a16="http://schemas.microsoft.com/office/drawing/2014/main" id="{57E4C6A1-B464-4900-A17C-70601AE0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492" y="1720124"/>
            <a:ext cx="1219200" cy="990600"/>
          </a:xfrm>
          <a:prstGeom prst="diamond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Escalation</a:t>
            </a:r>
          </a:p>
          <a:p>
            <a:r>
              <a:rPr lang="en-US" sz="800" dirty="0"/>
              <a:t>needed?</a:t>
            </a:r>
          </a:p>
        </p:txBody>
      </p:sp>
      <p:cxnSp>
        <p:nvCxnSpPr>
          <p:cNvPr id="66" name="AutoShape 72">
            <a:extLst>
              <a:ext uri="{FF2B5EF4-FFF2-40B4-BE49-F238E27FC236}">
                <a16:creationId xmlns:a16="http://schemas.microsoft.com/office/drawing/2014/main" id="{09BE8CA4-D975-4493-93BA-486821986CDC}"/>
              </a:ext>
            </a:extLst>
          </p:cNvPr>
          <p:cNvCxnSpPr>
            <a:cxnSpLocks noChangeShapeType="1"/>
            <a:stCxn id="49" idx="0"/>
            <a:endCxn id="65" idx="2"/>
          </p:cNvCxnSpPr>
          <p:nvPr/>
        </p:nvCxnSpPr>
        <p:spPr bwMode="auto">
          <a:xfrm flipV="1">
            <a:off x="8273505" y="2710724"/>
            <a:ext cx="1587" cy="171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75">
            <a:extLst>
              <a:ext uri="{FF2B5EF4-FFF2-40B4-BE49-F238E27FC236}">
                <a16:creationId xmlns:a16="http://schemas.microsoft.com/office/drawing/2014/main" id="{6545C8B6-D811-4B85-BCA6-6921EA641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967" y="2272574"/>
            <a:ext cx="38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YES</a:t>
            </a:r>
          </a:p>
        </p:txBody>
      </p:sp>
      <p:sp>
        <p:nvSpPr>
          <p:cNvPr id="68" name="Text Box 76">
            <a:extLst>
              <a:ext uri="{FF2B5EF4-FFF2-40B4-BE49-F238E27FC236}">
                <a16:creationId xmlns:a16="http://schemas.microsoft.com/office/drawing/2014/main" id="{2B2349DF-1A47-42B8-BCDE-D1386436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767" y="1510574"/>
            <a:ext cx="336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NO</a:t>
            </a:r>
          </a:p>
        </p:txBody>
      </p:sp>
      <p:sp>
        <p:nvSpPr>
          <p:cNvPr id="69" name="Rectangle 77">
            <a:extLst>
              <a:ext uri="{FF2B5EF4-FFF2-40B4-BE49-F238E27FC236}">
                <a16:creationId xmlns:a16="http://schemas.microsoft.com/office/drawing/2014/main" id="{0290778C-FA54-4B23-9C91-D1EFCDFC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967" y="1053374"/>
            <a:ext cx="1066800" cy="4572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 dirty="0"/>
              <a:t>Start escalation via:</a:t>
            </a:r>
          </a:p>
          <a:p>
            <a:r>
              <a:rPr lang="en-US" sz="800" dirty="0"/>
              <a:t>CSQ / </a:t>
            </a:r>
            <a:r>
              <a:rPr lang="en-US" sz="800" dirty="0" err="1"/>
              <a:t>Cdty</a:t>
            </a:r>
            <a:r>
              <a:rPr lang="en-US" sz="800" dirty="0"/>
              <a:t> </a:t>
            </a:r>
            <a:r>
              <a:rPr lang="en-US" sz="800" dirty="0" err="1"/>
              <a:t>Mgr</a:t>
            </a:r>
            <a:r>
              <a:rPr lang="en-US" sz="800" dirty="0"/>
              <a:t>/ </a:t>
            </a:r>
          </a:p>
          <a:p>
            <a:r>
              <a:rPr lang="en-US" sz="800" dirty="0" err="1"/>
              <a:t>leadbuyer</a:t>
            </a:r>
            <a:endParaRPr lang="en-US" sz="800" dirty="0"/>
          </a:p>
        </p:txBody>
      </p:sp>
      <p:cxnSp>
        <p:nvCxnSpPr>
          <p:cNvPr id="70" name="AutoShape 78">
            <a:extLst>
              <a:ext uri="{FF2B5EF4-FFF2-40B4-BE49-F238E27FC236}">
                <a16:creationId xmlns:a16="http://schemas.microsoft.com/office/drawing/2014/main" id="{FD95852A-D48B-48AD-9FAA-C7ABA3F8C5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65567" y="1272449"/>
            <a:ext cx="533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79">
            <a:extLst>
              <a:ext uri="{FF2B5EF4-FFF2-40B4-BE49-F238E27FC236}">
                <a16:creationId xmlns:a16="http://schemas.microsoft.com/office/drawing/2014/main" id="{CF338971-ADC0-435F-8FAF-BB829CD4B9F9}"/>
              </a:ext>
            </a:extLst>
          </p:cNvPr>
          <p:cNvCxnSpPr>
            <a:cxnSpLocks noChangeShapeType="1"/>
            <a:stCxn id="65" idx="3"/>
            <a:endCxn id="69" idx="2"/>
          </p:cNvCxnSpPr>
          <p:nvPr/>
        </p:nvCxnSpPr>
        <p:spPr bwMode="auto">
          <a:xfrm flipV="1">
            <a:off x="8884692" y="1510574"/>
            <a:ext cx="447675" cy="704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80">
            <a:extLst>
              <a:ext uri="{FF2B5EF4-FFF2-40B4-BE49-F238E27FC236}">
                <a16:creationId xmlns:a16="http://schemas.microsoft.com/office/drawing/2014/main" id="{0DF41287-0257-4E1A-BD1E-F0773D571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1967" y="4558574"/>
            <a:ext cx="5080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dirty="0"/>
              <a:t>Auditor</a:t>
            </a:r>
          </a:p>
        </p:txBody>
      </p:sp>
    </p:spTree>
    <p:extLst>
      <p:ext uri="{BB962C8B-B14F-4D97-AF65-F5344CB8AC3E}">
        <p14:creationId xmlns:p14="http://schemas.microsoft.com/office/powerpoint/2010/main" val="27101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8" y="800100"/>
            <a:ext cx="11090274" cy="443198"/>
          </a:xfrm>
        </p:spPr>
        <p:txBody>
          <a:bodyPr/>
          <a:lstStyle/>
          <a:p>
            <a:r>
              <a:rPr lang="en-US"/>
              <a:t>Modification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0165" y="6665884"/>
            <a:ext cx="70532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A59B40-5065-4C9D-BD24-975A4D858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2018"/>
              </p:ext>
            </p:extLst>
          </p:nvPr>
        </p:nvGraphicFramePr>
        <p:xfrm>
          <a:off x="1752600" y="1484784"/>
          <a:ext cx="8686800" cy="463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052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rial" pitchFamily="34" charset="0"/>
                          <a:cs typeface="Arial" pitchFamily="34" charset="0"/>
                        </a:rPr>
                        <a:t>Revision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itchFamily="34" charset="0"/>
                          <a:cs typeface="Arial" pitchFamily="34" charset="0"/>
                        </a:rPr>
                        <a:t>Content of modification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itchFamily="34" charset="0"/>
                          <a:cs typeface="Arial" pitchFamily="34" charset="0"/>
                        </a:rPr>
                        <a:t>Who did update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latin typeface="Arial" pitchFamily="34" charset="0"/>
                          <a:cs typeface="Arial" pitchFamily="34" charset="0"/>
                        </a:rPr>
                        <a:t>2010-10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en-US" sz="1000" noProof="0" dirty="0">
                          <a:latin typeface="Arial" pitchFamily="34" charset="0"/>
                          <a:cs typeface="Arial" pitchFamily="34" charset="0"/>
                        </a:rPr>
                        <a:t>first VEONEER release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noProof="0" dirty="0">
                          <a:latin typeface="Arial" pitchFamily="34" charset="0"/>
                          <a:cs typeface="Arial" pitchFamily="34" charset="0"/>
                        </a:rPr>
                        <a:t>J. TECHER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36"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en-US" sz="10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065204-0EA4-455B-BE1E-72E754AE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11829"/>
            <a:ext cx="6079938" cy="590931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47" y="6665884"/>
            <a:ext cx="89768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180" y="6665884"/>
            <a:ext cx="54502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1BAE0-97A7-47AB-A953-765E8A951E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18777" y="1220271"/>
            <a:ext cx="9144000" cy="54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Initiatives</a:t>
            </a:r>
          </a:p>
          <a:p>
            <a:pPr marL="207963" lvl="1" indent="0">
              <a:buNone/>
            </a:pPr>
            <a:r>
              <a:rPr lang="en-US" b="1"/>
              <a:t>Supplier</a:t>
            </a:r>
          </a:p>
          <a:p>
            <a:pPr lvl="2"/>
            <a:r>
              <a:rPr lang="en-US"/>
              <a:t>Reduce waste</a:t>
            </a:r>
          </a:p>
          <a:p>
            <a:pPr lvl="2"/>
            <a:r>
              <a:rPr lang="en-US"/>
              <a:t>Reduce risk for possible customer claims / recall / Cat A issue in VEONEER</a:t>
            </a:r>
          </a:p>
          <a:p>
            <a:pPr lvl="2"/>
            <a:r>
              <a:rPr lang="en-US"/>
              <a:t>Process Improvements</a:t>
            </a:r>
          </a:p>
          <a:p>
            <a:r>
              <a:rPr lang="en-US"/>
              <a:t>Challenge Supplier to </a:t>
            </a:r>
            <a:r>
              <a:rPr lang="en-US" b="1"/>
              <a:t>reduce risks </a:t>
            </a:r>
            <a:r>
              <a:rPr lang="en-US"/>
              <a:t>and</a:t>
            </a:r>
            <a:r>
              <a:rPr lang="en-US" b="1"/>
              <a:t> </a:t>
            </a:r>
            <a:r>
              <a:rPr lang="en-US"/>
              <a:t>costs</a:t>
            </a:r>
          </a:p>
          <a:p>
            <a:pPr lvl="1"/>
            <a:r>
              <a:rPr lang="en-US"/>
              <a:t>Request supplier to include process of Red Bin Audit and reject reduction within the management system</a:t>
            </a:r>
          </a:p>
          <a:p>
            <a:pPr lvl="1"/>
            <a:r>
              <a:rPr lang="en-US"/>
              <a:t>Suppliers shall perform Red Bin Audit and reject reductions on a frequent basis (Audit plan of supplier)</a:t>
            </a:r>
          </a:p>
          <a:p>
            <a:r>
              <a:rPr lang="en-US"/>
              <a:t>Ensure focus of VEONEER visitors on Suppliers reject management</a:t>
            </a:r>
          </a:p>
          <a:p>
            <a:pPr lvl="1"/>
            <a:r>
              <a:rPr lang="en-US"/>
              <a:t>Cost of component + waste =&gt; price to VEONEER</a:t>
            </a:r>
          </a:p>
          <a:p>
            <a:pPr lvl="1"/>
            <a:r>
              <a:rPr lang="en-US"/>
              <a:t>Reducing reject = reducing price (possible)</a:t>
            </a:r>
          </a:p>
          <a:p>
            <a:pPr lvl="1"/>
            <a:r>
              <a:rPr lang="en-US"/>
              <a:t>Always take some time to </a:t>
            </a:r>
            <a:r>
              <a:rPr lang="en-US" b="1"/>
              <a:t>look where value is added</a:t>
            </a:r>
            <a:r>
              <a:rPr lang="en-US"/>
              <a:t>  - “</a:t>
            </a:r>
            <a:r>
              <a:rPr lang="en-US" b="1"/>
              <a:t>Go and See”</a:t>
            </a:r>
          </a:p>
          <a:p>
            <a:pPr lvl="1"/>
            <a:r>
              <a:rPr lang="en-US"/>
              <a:t>Quality doesn´t cost money, non-quality costs money! </a:t>
            </a:r>
          </a:p>
          <a:p>
            <a:pPr lvl="1"/>
            <a:r>
              <a:rPr lang="en-US"/>
              <a:t>Shift of focus on “Quality produced” instead of “Quality delivered”</a:t>
            </a:r>
          </a:p>
          <a:p>
            <a:pPr lvl="1"/>
            <a:r>
              <a:rPr lang="en-US" b="1"/>
              <a:t>Reduce risk of Veoneer receiving bad parts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222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/>
              <a:t>1 - Why?</a:t>
            </a:r>
          </a:p>
        </p:txBody>
      </p:sp>
    </p:spTree>
    <p:extLst>
      <p:ext uri="{BB962C8B-B14F-4D97-AF65-F5344CB8AC3E}">
        <p14:creationId xmlns:p14="http://schemas.microsoft.com/office/powerpoint/2010/main" val="32874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981" y="6665884"/>
            <a:ext cx="5290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1.1 – Why is professional reject analysis important?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F6DB2A-C471-4675-9778-0A450BDA03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15480" y="1561609"/>
            <a:ext cx="9115425" cy="563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“Every part in the Red Bin avoids a quality problem / Cat. A issue in VEONEER”  and can be considered as Feedback to Manufacturing process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YES, but….</a:t>
            </a:r>
            <a:r>
              <a:rPr lang="en-US" sz="2000" b="1" dirty="0"/>
              <a:t>only</a:t>
            </a:r>
            <a:r>
              <a:rPr lang="en-US" sz="2000" dirty="0"/>
              <a:t> if you</a:t>
            </a:r>
          </a:p>
          <a:p>
            <a:pPr lvl="1"/>
            <a:r>
              <a:rPr lang="en-US" sz="1800" b="1" dirty="0"/>
              <a:t>Analyze</a:t>
            </a:r>
            <a:r>
              <a:rPr lang="en-US" sz="1800" dirty="0"/>
              <a:t> it </a:t>
            </a:r>
            <a:r>
              <a:rPr lang="en-US" sz="1800" b="1" dirty="0"/>
              <a:t>on time</a:t>
            </a:r>
          </a:p>
          <a:p>
            <a:pPr lvl="1"/>
            <a:r>
              <a:rPr lang="en-US" sz="1800" b="1" dirty="0"/>
              <a:t>Analyze</a:t>
            </a:r>
            <a:r>
              <a:rPr lang="en-US" sz="1800" dirty="0"/>
              <a:t> it </a:t>
            </a:r>
            <a:r>
              <a:rPr lang="en-US" sz="1800" b="1" dirty="0"/>
              <a:t>professionally</a:t>
            </a:r>
          </a:p>
          <a:p>
            <a:pPr lvl="1"/>
            <a:r>
              <a:rPr lang="en-US" sz="1800" b="1" dirty="0"/>
              <a:t>Communicate</a:t>
            </a:r>
            <a:r>
              <a:rPr lang="en-US" sz="1800" dirty="0"/>
              <a:t> it on time to the right people</a:t>
            </a:r>
          </a:p>
          <a:p>
            <a:pPr lvl="1"/>
            <a:r>
              <a:rPr lang="en-US" sz="1800" b="1" dirty="0"/>
              <a:t>Take</a:t>
            </a:r>
            <a:r>
              <a:rPr lang="en-US" sz="1800" dirty="0"/>
              <a:t> appropriate </a:t>
            </a:r>
            <a:r>
              <a:rPr lang="en-US" sz="1800" b="1" dirty="0"/>
              <a:t>actions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/>
              <a:t>Follow up</a:t>
            </a:r>
            <a:r>
              <a:rPr lang="en-US" sz="1800" dirty="0"/>
              <a:t> the corrective </a:t>
            </a:r>
            <a:r>
              <a:rPr lang="en-US" sz="1800" b="1" dirty="0"/>
              <a:t>actions</a:t>
            </a:r>
          </a:p>
          <a:p>
            <a:pPr marL="15875" indent="0">
              <a:buFont typeface="Arial" panose="020B0604020202020204" pitchFamily="34" charset="0"/>
              <a:buNone/>
            </a:pPr>
            <a:r>
              <a:rPr lang="en-US" b="1" dirty="0"/>
              <a:t>YES, excellent, nevertheless</a:t>
            </a:r>
          </a:p>
          <a:p>
            <a:pPr lvl="1"/>
            <a:r>
              <a:rPr lang="en-US" sz="1800" b="1" dirty="0"/>
              <a:t>Reject rate can be considered as a risk indicator: The higher the amount of NOK parts in the RED BIN the higher the risk to deliver NOK parts to VEONEER.</a:t>
            </a:r>
          </a:p>
          <a:p>
            <a:pPr lvl="1"/>
            <a:r>
              <a:rPr lang="en-US" sz="1800" b="1" dirty="0"/>
              <a:t>If not otherwise specified VEONEER does not accept any rework activities on defective parts.</a:t>
            </a:r>
          </a:p>
        </p:txBody>
      </p:sp>
      <p:pic>
        <p:nvPicPr>
          <p:cNvPr id="13" name="Picture 6" descr="recall(4)">
            <a:extLst>
              <a:ext uri="{FF2B5EF4-FFF2-40B4-BE49-F238E27FC236}">
                <a16:creationId xmlns:a16="http://schemas.microsoft.com/office/drawing/2014/main" id="{8DA950B5-45F0-4D32-8950-99ECDB5E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84" y="2564904"/>
            <a:ext cx="1552911" cy="11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FC7A54-C032-453A-821F-946D3E807C0C}"/>
              </a:ext>
            </a:extLst>
          </p:cNvPr>
          <p:cNvGrpSpPr>
            <a:grpSpLocks/>
          </p:cNvGrpSpPr>
          <p:nvPr/>
        </p:nvGrpSpPr>
        <p:grpSpPr bwMode="auto">
          <a:xfrm>
            <a:off x="9480376" y="2564904"/>
            <a:ext cx="1524000" cy="1143000"/>
            <a:chOff x="3360" y="2256"/>
            <a:chExt cx="2256" cy="1632"/>
          </a:xfrm>
        </p:grpSpPr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748EA9E3-A960-451F-AD92-7C28AF1A7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256"/>
              <a:ext cx="2160" cy="1632"/>
            </a:xfrm>
            <a:prstGeom prst="line">
              <a:avLst/>
            </a:prstGeom>
            <a:noFill/>
            <a:ln w="152400" cmpd="sng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87FD4DD0-F8CC-4131-8C4F-0A4BCAE61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256"/>
              <a:ext cx="2256" cy="1632"/>
            </a:xfrm>
            <a:prstGeom prst="line">
              <a:avLst/>
            </a:prstGeom>
            <a:noFill/>
            <a:ln w="1524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2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7378" y="6665884"/>
            <a:ext cx="56105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/>
              <a:t>2 – Who can support?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D86BF8F-F8F9-4B1E-A454-25ABA9AB97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92" y="2060848"/>
            <a:ext cx="8839200" cy="360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All</a:t>
            </a:r>
            <a:r>
              <a:rPr lang="en-US"/>
              <a:t> VEONEER visitors to a Supplier </a:t>
            </a:r>
            <a:r>
              <a:rPr lang="en-US" b="1"/>
              <a:t>can contribute.</a:t>
            </a:r>
          </a:p>
          <a:p>
            <a:pPr eaLnBrk="1" hangingPunct="1">
              <a:defRPr/>
            </a:pPr>
            <a:r>
              <a:rPr lang="en-US"/>
              <a:t>Your eyes will see it from another angle.  This is essential and will support quality improvements</a:t>
            </a:r>
          </a:p>
          <a:p>
            <a:pPr eaLnBrk="1" hangingPunct="1">
              <a:defRPr/>
            </a:pPr>
            <a:r>
              <a:rPr lang="en-US"/>
              <a:t>By </a:t>
            </a:r>
            <a:r>
              <a:rPr lang="en-US" b="1"/>
              <a:t>asking questions</a:t>
            </a:r>
            <a:r>
              <a:rPr lang="en-US"/>
              <a:t> and make remarks you will encourage and push suppliers that often are “home blind” to their </a:t>
            </a:r>
            <a:r>
              <a:rPr lang="en-US" b="1"/>
              <a:t>own risks and unnecessary costs</a:t>
            </a:r>
          </a:p>
          <a:p>
            <a:pPr eaLnBrk="1" hangingPunct="1"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Supplier </a:t>
            </a:r>
            <a:r>
              <a:rPr lang="en-US"/>
              <a:t>by implementing reject reduction program and RED BIN Audit as a part of the internal audit standard.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981" y="6665884"/>
            <a:ext cx="5290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3 – How to perform?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92A67C1-B999-4D22-99D7-BB51B8F276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5431" y="1482515"/>
            <a:ext cx="57912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438" indent="-198438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b="1" dirty="0"/>
              <a:t>Always</a:t>
            </a:r>
            <a:r>
              <a:rPr lang="en-US" sz="2000" dirty="0"/>
              <a:t> plan a visit to the “Gemba” when going to suppliers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/>
              <a:t>Check that there are Red Bins at production stations and used, preferably with locked covers and only a hole for parts thus reducing the risk for operators to make a mistake and use NOK parts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/>
              <a:t>Are the operator, maintenance people, machine fitters trained in red bin usage? (e.g. training matrix)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000" dirty="0"/>
              <a:t>Are there old materials (other part nos.) remaining in the boxes that indicate that regular analyses are not done?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0F37B97D-CB33-4C31-BB64-E028651C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48" y="5733256"/>
            <a:ext cx="6048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6F44A92-8443-46AF-9405-B849BF00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6" y="758334"/>
            <a:ext cx="22098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8">
            <a:extLst>
              <a:ext uri="{FF2B5EF4-FFF2-40B4-BE49-F238E27FC236}">
                <a16:creationId xmlns:a16="http://schemas.microsoft.com/office/drawing/2014/main" id="{9D2BB33A-0016-44AE-9376-C7F467EE5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9976" y="1907953"/>
            <a:ext cx="1368152" cy="38100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1692399-C372-4E19-86CB-808EC1E0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08" y="5809456"/>
            <a:ext cx="1579240" cy="57187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NOK Personal</a:t>
            </a:r>
          </a:p>
          <a:p>
            <a:r>
              <a:rPr lang="en-US" b="1" dirty="0">
                <a:solidFill>
                  <a:srgbClr val="FF0000"/>
                </a:solidFill>
              </a:rPr>
              <a:t>belongings</a:t>
            </a: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C59CE6A9-CC2D-4BBB-9350-72D9CAA4D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7048" y="5961856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0DB96-6092-424F-9585-125A41CC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530" y="739828"/>
            <a:ext cx="2420069" cy="3295100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B20DB0F5-B8BA-4E39-97EC-48560D35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814" y="3456709"/>
            <a:ext cx="1551755" cy="580437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NOK Parts </a:t>
            </a:r>
          </a:p>
          <a:p>
            <a:r>
              <a:rPr lang="en-US" b="1" dirty="0">
                <a:solidFill>
                  <a:srgbClr val="FF0000"/>
                </a:solidFill>
              </a:rPr>
              <a:t>on shelf = risk</a:t>
            </a: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335029EC-A565-43FA-987C-3BF342D0E6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56440" y="1580169"/>
            <a:ext cx="1008112" cy="182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4DC90-E548-4F9B-AAEF-543922E5F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512" y="4297044"/>
            <a:ext cx="1812257" cy="2358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2E958-ADA3-4B61-9043-FFB9EB2AC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501" y="4962638"/>
            <a:ext cx="2828293" cy="1612511"/>
          </a:xfrm>
          <a:prstGeom prst="rect">
            <a:avLst/>
          </a:prstGeom>
        </p:spPr>
      </p:pic>
      <p:sp>
        <p:nvSpPr>
          <p:cNvPr id="26" name="Line 11">
            <a:extLst>
              <a:ext uri="{FF2B5EF4-FFF2-40B4-BE49-F238E27FC236}">
                <a16:creationId xmlns:a16="http://schemas.microsoft.com/office/drawing/2014/main" id="{DBE47862-95A6-4F2B-A132-F05A8001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7270" y="5045456"/>
            <a:ext cx="4608512" cy="8619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ADCAF1AA-DB88-4546-94E2-028827B4A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4349" y="5045456"/>
            <a:ext cx="999763" cy="4427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981" y="6665884"/>
            <a:ext cx="5290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3 – How to perform?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2FDA98E-A331-41A3-BEFC-4D0BB848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" y="1294745"/>
            <a:ext cx="1087372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/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None/>
            </a:pPr>
            <a:endParaRPr lang="en-US" sz="18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any re-work agreed with </a:t>
            </a:r>
            <a:r>
              <a:rPr lang="en-US" dirty="0"/>
              <a:t>VEONEER</a:t>
            </a:r>
            <a:r>
              <a:rPr lang="en-US" sz="1800" dirty="0"/>
              <a:t>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8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there a follow-up chart on production floor showing worst reject causes in the area and if so, up to date?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05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a pareto analysis done for reject and if so are there actions related to that? Monitor and track root cause of problem and cost of poor quality.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8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the reject analysis part of the regular management review?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8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05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there a clear target setting for reject rate with steps to achieve zero internal ppm? 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8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Is the Red Bin Audit part of the regular internal Audit plan?</a:t>
            </a:r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05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endParaRPr lang="en-US" sz="1000" dirty="0"/>
          </a:p>
          <a:p>
            <a:pPr marL="457200" indent="-45720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AutoNum type="arabicPeriod" startAt="4"/>
            </a:pPr>
            <a:r>
              <a:rPr lang="en-US" sz="1800" dirty="0"/>
              <a:t>Ask for containment actions to be sent to you and inform CSQ of agreed actions</a:t>
            </a:r>
          </a:p>
        </p:txBody>
      </p:sp>
    </p:spTree>
    <p:extLst>
      <p:ext uri="{BB962C8B-B14F-4D97-AF65-F5344CB8AC3E}">
        <p14:creationId xmlns:p14="http://schemas.microsoft.com/office/powerpoint/2010/main" val="23490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386" y="6665884"/>
            <a:ext cx="4809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4 – Example how to monitor reject analysis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A0B2CF-6D7D-4D69-B165-7691A7E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183177"/>
            <a:ext cx="7507698" cy="50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981" y="6665884"/>
            <a:ext cx="5290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/>
              <a:t>5 – Documentation / Actions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3FDD0-B220-4618-9DBB-D83304A55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89455"/>
            <a:ext cx="8702644" cy="52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670055" cy="123111"/>
          </a:xfrm>
        </p:spPr>
        <p:txBody>
          <a:bodyPr/>
          <a:lstStyle/>
          <a:p>
            <a:r>
              <a:rPr lang="en-US"/>
              <a:t>February,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949" y="6542774"/>
            <a:ext cx="2519363" cy="246221"/>
          </a:xfrm>
        </p:spPr>
        <p:txBody>
          <a:bodyPr/>
          <a:lstStyle/>
          <a:p>
            <a:r>
              <a:rPr lang="en-US"/>
              <a:t>VEONEER / Red bin audit and reject reduction training / Rev.01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981" y="6665884"/>
            <a:ext cx="52900" cy="123111"/>
          </a:xfrm>
        </p:spPr>
        <p:txBody>
          <a:bodyPr/>
          <a:lstStyle/>
          <a:p>
            <a:fld id="{07CEE681-EA8A-4B77-829B-1539858EA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A22159-DA8D-4C2C-AC14-D5E95E7C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11509328" cy="886397"/>
          </a:xfrm>
        </p:spPr>
        <p:txBody>
          <a:bodyPr/>
          <a:lstStyle/>
          <a:p>
            <a:r>
              <a:rPr lang="en-US" dirty="0"/>
              <a:t>Red Bin Audit and reject reduction training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423A-7A83-4CC6-A458-8E4A8ADC9A8B}"/>
              </a:ext>
            </a:extLst>
          </p:cNvPr>
          <p:cNvSpPr txBox="1"/>
          <p:nvPr/>
        </p:nvSpPr>
        <p:spPr bwMode="gray">
          <a:xfrm>
            <a:off x="275431" y="675212"/>
            <a:ext cx="89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2800" b="1" dirty="0"/>
              <a:t>6 – Rating &amp; Follow up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041C3C-3391-42C4-BB83-1F9987003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1561609"/>
            <a:ext cx="8915400" cy="47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/>
          <a:lstStyle>
            <a:lvl1pPr marL="234950" indent="-2349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568325" indent="-21907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Corrective actions have to be taken for every NOK finding</a:t>
            </a:r>
          </a:p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Follow up has to be done in case of 1 or more NOK findings:</a:t>
            </a:r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Red Bin Audit and reject reduction report date + 30 days</a:t>
            </a:r>
          </a:p>
          <a:p>
            <a:pPr marL="635000" lvl="1" indent="-285750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Review of evidence is mandatory to close the Red Bin Audit. </a:t>
            </a:r>
          </a:p>
          <a:p>
            <a:pPr marL="635000" lvl="1" indent="-285750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Follow up of Red Bin Audit and reject reductions have to be done on a regular basis with suppliers.</a:t>
            </a:r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Trend review has to be installed at the supplier (per production line, per part no, etc.) with clear targets to achieve zero internal ppm. </a:t>
            </a:r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Evidence could be reviewed via conference call / Go &amp; See, and documented via e-mail.</a:t>
            </a:r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Every Red Bin Audit and reject reduction report has to be send to Commodity Mgr./CSQ</a:t>
            </a:r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1800" b="1" dirty="0"/>
              <a:t>VEONEER record storage in Supplier Board / Supplier Information / Quality / Audits</a:t>
            </a:r>
          </a:p>
          <a:p>
            <a:pPr marL="349250" lvl="1" indent="0" algn="l" eaLnBrk="1" hangingPunct="1">
              <a:spcBef>
                <a:spcPct val="20000"/>
              </a:spcBef>
              <a:buClr>
                <a:schemeClr val="tx2"/>
              </a:buClr>
              <a:buSzPct val="125000"/>
            </a:pPr>
            <a:endParaRPr lang="en-US" sz="1800" b="1" dirty="0"/>
          </a:p>
          <a:p>
            <a:pPr lvl="1" algn="l" eaLnBrk="1" hangingPunct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</a:pPr>
            <a:endParaRPr lang="en-US" sz="1800" b="1" dirty="0"/>
          </a:p>
          <a:p>
            <a:pPr marL="0" indent="0" algn="l" eaLnBrk="1" hangingPunct="1">
              <a:spcBef>
                <a:spcPct val="20000"/>
              </a:spcBef>
              <a:buClr>
                <a:schemeClr val="tx2"/>
              </a:buClr>
              <a:buSzPct val="125000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044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CK" val="N"/>
</p:tagLst>
</file>

<file path=ppt/theme/theme1.xml><?xml version="1.0" encoding="utf-8"?>
<a:theme xmlns:a="http://schemas.openxmlformats.org/drawingml/2006/main" name="Veoneer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Veoneer PPT-Mall 2018_3.potx" id="{5CEF7A95-253F-470F-9ED4-A8CA712387D4}" vid="{242A0A39-E301-4B15-B526-56D0DA0D703D}"/>
    </a:ext>
  </a:extLst>
</a:theme>
</file>

<file path=ppt/theme/theme2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D7FD147DE974EADAEA14F829051CC" ma:contentTypeVersion="5" ma:contentTypeDescription="Create a new document." ma:contentTypeScope="" ma:versionID="090f2295c7f6092ae3a9d5b046c65c7c">
  <xsd:schema xmlns:xsd="http://www.w3.org/2001/XMLSchema" xmlns:xs="http://www.w3.org/2001/XMLSchema" xmlns:p="http://schemas.microsoft.com/office/2006/metadata/properties" xmlns:ns2="356306a6-7c5d-45f3-9b8b-d26654707290" targetNamespace="http://schemas.microsoft.com/office/2006/metadata/properties" ma:root="true" ma:fieldsID="f352d67de826d1b331fcb595a841fc38" ns2:_="">
    <xsd:import namespace="356306a6-7c5d-45f3-9b8b-d266547072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06a6-7c5d-45f3-9b8b-d2665470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s" ma:index="1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356306a6-7c5d-45f3-9b8b-d26654707290" xsi:nil="true"/>
  </documentManagement>
</p:properties>
</file>

<file path=customXml/itemProps1.xml><?xml version="1.0" encoding="utf-8"?>
<ds:datastoreItem xmlns:ds="http://schemas.openxmlformats.org/officeDocument/2006/customXml" ds:itemID="{51BC5B3C-656B-49A4-881D-FDFD35A05874}"/>
</file>

<file path=customXml/itemProps2.xml><?xml version="1.0" encoding="utf-8"?>
<ds:datastoreItem xmlns:ds="http://schemas.openxmlformats.org/officeDocument/2006/customXml" ds:itemID="{EDA49DDB-18DA-46BB-B3D2-B61FD5962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FE1F9-68FA-4F71-A693-6F661A7E525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68cd3a6-1bea-4023-a31a-b085df1378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422</TotalTime>
  <Words>1265</Words>
  <Application>Microsoft Office PowerPoint</Application>
  <PresentationFormat>Widescreen</PresentationFormat>
  <Paragraphs>206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Barlow</vt:lpstr>
      <vt:lpstr>Barlow SemiBold</vt:lpstr>
      <vt:lpstr>Wingdings</vt:lpstr>
      <vt:lpstr>Veoneer</vt:lpstr>
      <vt:lpstr>Red Bin Audit and Reject Reduction  Guideline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Red Bin Audit and reject reduction training  </vt:lpstr>
      <vt:lpstr>Modification table</vt:lpstr>
      <vt:lpstr>Thank You!</vt:lpstr>
    </vt:vector>
  </TitlesOfParts>
  <Manager>dennis.nielsen@veoneer.com</Manager>
  <Company>VEONEER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Bin Audit and Reject Reduction  Guideline</dc:title>
  <dc:creator>Jerome Techer</dc:creator>
  <cp:lastModifiedBy>Dennis Nielsen</cp:lastModifiedBy>
  <cp:revision>11</cp:revision>
  <dcterms:created xsi:type="dcterms:W3CDTF">2020-03-03T15:13:07Z</dcterms:created>
  <dcterms:modified xsi:type="dcterms:W3CDTF">2020-03-31T06:05:43Z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0x0101001D6D7FD147DE974EADAEA14F829051CC</vt:lpwstr>
  </property>
</Properties>
</file>