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5" r:id="rId4"/>
  </p:sldMasterIdLst>
  <p:notesMasterIdLst>
    <p:notesMasterId r:id="rId6"/>
  </p:notesMasterIdLst>
  <p:handoutMasterIdLst>
    <p:handoutMasterId r:id="rId7"/>
  </p:handoutMasterIdLst>
  <p:sldIdLst>
    <p:sldId id="271" r:id="rId5"/>
  </p:sldIdLst>
  <p:sldSz cx="12192000" cy="6858000"/>
  <p:notesSz cx="6858000" cy="9144000"/>
  <p:custDataLst>
    <p:tags r:id="rId8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ECD615-D623-4688-8C2B-1A5A2E78CDAA}" v="1" dt="2020-03-30T07:28:33.600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8924" autoAdjust="0"/>
  </p:normalViewPr>
  <p:slideViewPr>
    <p:cSldViewPr showGuides="1">
      <p:cViewPr varScale="1">
        <p:scale>
          <a:sx n="72" d="100"/>
          <a:sy n="72" d="100"/>
        </p:scale>
        <p:origin x="84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3" d="100"/>
          <a:sy n="93" d="100"/>
        </p:scale>
        <p:origin x="362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nis Nielsen" userId="58ac114e-9ad0-4ea3-80e7-5368211cc038" providerId="ADAL" clId="{6AECD615-D623-4688-8C2B-1A5A2E78CDAA}"/>
    <pc:docChg chg="modSld">
      <pc:chgData name="Dennis Nielsen" userId="58ac114e-9ad0-4ea3-80e7-5368211cc038" providerId="ADAL" clId="{6AECD615-D623-4688-8C2B-1A5A2E78CDAA}" dt="2020-03-30T07:29:03.288" v="1" actId="790"/>
      <pc:docMkLst>
        <pc:docMk/>
      </pc:docMkLst>
      <pc:sldChg chg="modSp">
        <pc:chgData name="Dennis Nielsen" userId="58ac114e-9ad0-4ea3-80e7-5368211cc038" providerId="ADAL" clId="{6AECD615-D623-4688-8C2B-1A5A2E78CDAA}" dt="2020-03-30T07:29:03.288" v="1" actId="790"/>
        <pc:sldMkLst>
          <pc:docMk/>
          <pc:sldMk cId="373293610" sldId="271"/>
        </pc:sldMkLst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4" creationId="{BB9B5DCD-8277-44F4-805E-BA10B9B498AD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5" creationId="{7A50FDC5-35DF-4762-A827-4C81795062F8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7" creationId="{02AAF562-CE84-4810-9291-1A3E6C231D43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8" creationId="{0583FA88-894F-47E6-8B2D-72BD34FB54C0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12" creationId="{35055D94-E8E6-4A1D-8701-4BF1260F12DA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22" creationId="{80C49186-AFEE-468B-A5AF-E7488C97B2DC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28" creationId="{10713CC6-962C-49E7-B17A-BA4F2038999C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30" creationId="{BD895061-90DC-41D7-9633-C54F311B3423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31" creationId="{3BB6B80E-9B03-452C-BCB9-D2D988481ED1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32" creationId="{4B138D5D-EBE3-45F4-A51B-A6EE702D8ACD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33" creationId="{443B8469-B925-4EDD-AC37-142935687BCE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34" creationId="{DCC608BF-D836-4B73-ABC6-9552B514D816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35" creationId="{B4346106-6470-4625-871D-14241754B014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36" creationId="{2C64A80A-CEF2-47A7-9C8E-C78EAA4E168E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37" creationId="{8768246E-93E4-449C-8D8E-9C3F0534F6B3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38" creationId="{EADD7B8A-9F93-44D3-9F25-74DD258256E8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39" creationId="{6493B02F-D2D1-4C97-A44C-E4D69CE074FC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40" creationId="{7E9D4CB0-9A20-4504-942C-B3EC91AD3827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41" creationId="{E9B0886F-6C3E-450C-B349-4E4F8A2BFDD8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42" creationId="{95868603-097B-4C4F-9FE0-6C155C76C6B4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43" creationId="{637C7B34-3D06-4D97-A301-53F71EEC6650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44" creationId="{BC90411B-0C1E-43E9-B28C-A0A4E3F87AC2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45" creationId="{80679EB6-4955-4A2A-ADB7-649265C60C80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46" creationId="{D14608AB-D0AE-4A3E-A35A-4C0CEA6050ED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62" creationId="{3DDC645E-0A9D-4997-9D5E-CDF8FDF791BC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63" creationId="{3487217A-63BF-480B-B886-3FA5C486B188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64" creationId="{B7B7A8B8-DB51-4BC7-BAF1-826225AFE59A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75" creationId="{049F447E-76B8-48F8-B425-6F7C20FCBE64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78" creationId="{166EB25D-DAB7-4D74-8734-9EA21BC3A666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79" creationId="{71B00F60-02C3-4C50-A733-7A0E4AEA6F98}"/>
          </ac:spMkLst>
        </pc:spChg>
        <pc:spChg chg="mod">
          <ac:chgData name="Dennis Nielsen" userId="58ac114e-9ad0-4ea3-80e7-5368211cc038" providerId="ADAL" clId="{6AECD615-D623-4688-8C2B-1A5A2E78CDAA}" dt="2020-03-30T07:29:03.288" v="1" actId="790"/>
          <ac:spMkLst>
            <pc:docMk/>
            <pc:sldMk cId="373293610" sldId="271"/>
            <ac:spMk id="82" creationId="{47751F58-EC1B-4A77-85BE-C8423D1E991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169D944-B235-4A18-8468-F72DA30269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54C7A2D-010D-46B7-BC21-84345EF1C4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0C988-F826-4199-93E0-990979D07241}" type="datetimeFigureOut">
              <a:rPr lang="en-US" sz="1050" smtClean="0"/>
              <a:t>3/30/2020</a:t>
            </a:fld>
            <a:endParaRPr lang="en-US" sz="105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4E0068-B04C-477B-ABD0-1DD282EA9C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414DEEC-7294-4A17-A757-7D77754751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042132" y="8685213"/>
            <a:ext cx="8312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07427-D988-4710-9E92-F0F4D82A7875}" type="slidenum">
              <a:rPr lang="en-US" sz="1050" smtClean="0"/>
              <a:t>‹#›</a:t>
            </a:fld>
            <a:endParaRPr lang="en-US" sz="105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940B98E9-B740-4576-821F-8CC166C9A0D4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92D5BF00-27A4-4E58-8D4D-8B2B679691A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6CFA0EA-43B2-4DFE-98B3-A17A44434E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3F48698-E339-4250-BF70-2E5F74DA8B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C594200-4E66-410C-9C38-6C3D757415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00BFE9B-59D7-4D7B-91E3-C3EBA7E7F1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394DAC2-B718-4020-ACA1-77492710F5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729A2910-C579-491F-A664-D864FCD3CF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0357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8E02222F-50E1-4509-B887-94F5B68096E1}" type="datetimeFigureOut">
              <a:rPr lang="sv-SE" smtClean="0"/>
              <a:pPr/>
              <a:t>2020-03-30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021583" y="8685213"/>
            <a:ext cx="738759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65F7381-3F52-47E1-AECF-CE0731E8E104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90E01E7E-1F03-4FE8-90AA-F84AD63C0B62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6A58F15F-A7E3-47DE-BEAB-A4476B0683C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9E4AC6C-C984-4B64-9031-15ED8DC8F13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4443661-978B-47CF-AC9B-F61AA82B9A9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64CABAFB-F3C9-433D-9246-4883CCBB30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97A2E06-2631-4CC3-A486-F077448CF7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0E8ADC2-E280-415F-AFF6-FF70E83EDC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32836AF2-711E-487E-A6FE-592C33FF87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724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D3129C41-1ACD-4F45-A117-8CF52CAE4966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altLang="zh-CN" noProof="0"/>
              <a:t>Click to edit Master title style</a:t>
            </a:r>
            <a:endParaRPr lang="en-US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6B9113C7-5AFF-4490-8CE9-7AF3E281A2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AA1BF84F-7041-4DE5-8112-C4B3F6CAD1E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625D7C-25BD-49D1-A032-420226C308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6DC3652A-54D6-41CD-85EB-41C032A6D9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D42685B0-1672-4DB5-A7FA-FA4317E2A2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6CEF522C-ACE7-4BC6-91D5-72B224082A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1970EC70-B7E7-444B-BA88-60111334F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EEAF1189-91AA-434F-9819-108829F9F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8AD5463D-0AF8-4EC1-92FE-A880DE469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8FD004-19C6-46B6-B10E-F7BFE0E42C0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31BDC1E-BD7B-4419-BA90-B903A2B16EF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53240DD-6793-49A4-9A43-8F9B43D33AB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22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5"/>
            <a:ext cx="5184775" cy="3781424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5"/>
            <a:ext cx="5184775" cy="3781424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1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4"/>
            <a:ext cx="5184775" cy="3997325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4"/>
            <a:ext cx="5184775" cy="3997325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6116E6F9-8B2D-4FF6-9FA5-37F94D646C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64408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897845"/>
            <a:ext cx="5184774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64" y="2541721"/>
            <a:ext cx="5184774" cy="3516179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6362" y="1897845"/>
            <a:ext cx="5184775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6362" y="2541721"/>
            <a:ext cx="5184775" cy="3516179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12946D6-9E88-40BE-AF80-752A60FB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3F6BEE4-311E-4CA9-AA87-9505E666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CE08D14-4332-4965-90F2-8E9F3E54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70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1" pos="3613" userDrawn="1">
          <p15:clr>
            <a:srgbClr val="FBAE40"/>
          </p15:clr>
        </p15:guide>
        <p15:guide id="12" pos="406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8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latshållare för text 7">
            <a:extLst>
              <a:ext uri="{FF2B5EF4-FFF2-40B4-BE49-F238E27FC236}">
                <a16:creationId xmlns:a16="http://schemas.microsoft.com/office/drawing/2014/main" id="{E964F732-D2E5-44DC-8757-BD839AFB7B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98109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1F6DF-E3E9-4B16-A020-57094DB70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D0436-E61A-4EFA-A670-0F86E3AE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8D0BA-7E79-4D5D-AA32-66564AF5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0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6769099" cy="3997325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96226" y="1268414"/>
            <a:ext cx="3744912" cy="478948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altLang="zh-CN"/>
              <a:t>Click icon to add picture</a:t>
            </a:r>
            <a:endParaRPr lang="en-US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45A75E4-FD84-47DA-BB49-967A4676CC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4" y="1628775"/>
            <a:ext cx="6769100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ECC6BD74-F2F2-4918-98B7-E3BDC0CB6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6769099" cy="443198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9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974">
          <p15:clr>
            <a:srgbClr val="FBAE40"/>
          </p15:clr>
        </p15:guide>
        <p15:guide id="2" pos="461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5005386" cy="3997325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5999" y="2060574"/>
            <a:ext cx="5545139" cy="399732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8678D9E3-3321-4738-BDBC-346CF7A207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1628775"/>
            <a:ext cx="11090275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A7B53CDC-52EC-4ABA-A538-E85C9951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3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50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D8965ED0-5BA5-4867-9D18-CAFFA732CE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728663"/>
            <a:ext cx="12192000" cy="5832685"/>
          </a:xfrm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altLang="zh-CN"/>
              <a:t>Click icon to add picture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72726A9D-952D-4BC8-A36B-E6325236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525484"/>
            <a:ext cx="11090274" cy="553998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69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d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dirty="0"/>
          </a:p>
        </p:txBody>
      </p:sp>
      <p:sp>
        <p:nvSpPr>
          <p:cNvPr id="21" name="Frihandsfigur: Form 15">
            <a:extLst>
              <a:ext uri="{FF2B5EF4-FFF2-40B4-BE49-F238E27FC236}">
                <a16:creationId xmlns:a16="http://schemas.microsoft.com/office/drawing/2014/main" id="{C6054EB1-6E35-4193-95BF-E7F4DFB67847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20898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add closing phrase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229748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add closing phrase</a:t>
            </a:r>
          </a:p>
        </p:txBody>
      </p:sp>
      <p:grpSp>
        <p:nvGrpSpPr>
          <p:cNvPr id="22" name="Group 4">
            <a:extLst>
              <a:ext uri="{FF2B5EF4-FFF2-40B4-BE49-F238E27FC236}">
                <a16:creationId xmlns:a16="http://schemas.microsoft.com/office/drawing/2014/main" id="{565D1EAD-EB7E-4B8E-9959-9040364291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75298E7B-C594-4DDC-BBB4-0EA92FD12E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E6E275C0-4614-48D7-A803-A053A5993C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B43B6D6D-C42F-465C-8ED5-A6E7C4EBB8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32F4BCB1-B46E-407A-9599-1DE1D4110C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598C792E-67F4-473B-BFAF-4DE94CF5CE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A23AF8F5-EC32-4447-B772-EA2BB44CE1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81E0084E-CB6A-4610-AFE1-B41E84F06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0A221073-DDCB-48BF-BD29-9974D34BB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82E47CC-254C-41EF-A3FE-EC34B7B1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232D215-34B1-4BCC-A9B4-9321CFF2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437B83A-4C07-4C63-85DD-621071248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5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altLang="zh-CN" noProof="0"/>
              <a:t>Click to edit Master title style</a:t>
            </a:r>
            <a:endParaRPr lang="en-US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0" name="Group 4">
            <a:extLst>
              <a:ext uri="{FF2B5EF4-FFF2-40B4-BE49-F238E27FC236}">
                <a16:creationId xmlns:a16="http://schemas.microsoft.com/office/drawing/2014/main" id="{7504202C-3D37-41B1-A35C-298D1080C9B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5" name="AutoShape 3">
              <a:extLst>
                <a:ext uri="{FF2B5EF4-FFF2-40B4-BE49-F238E27FC236}">
                  <a16:creationId xmlns:a16="http://schemas.microsoft.com/office/drawing/2014/main" id="{968C4B4F-7E3E-4DCA-8FD2-149635B3CE5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77197D01-165D-418F-8C88-60BDB0F36AD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82D5EAA0-3B4C-44F2-A49A-4E6C7C352B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EF593979-9CB2-4C0D-BBAD-F62774E167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70BEC5D-925F-44F8-A961-4DF2ECD83C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170F3EC5-9D37-44B2-A56B-C9FFF7E5FA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2F424640-F30B-48F3-9263-A4502ADA3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85C79C4-3CAA-45D0-8C35-CFC406285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68EF3F-B8CE-48F0-951C-AEE64C72580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6A66C7D-B3B0-4D56-A84E-1B301E205C2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909BDBC-E2C3-4DDE-B6AC-72AFFC6AAE8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98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8254E-760F-46D3-A66A-FF103AF4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3FEB1-28A8-43DC-8CFE-6508DD84F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F2BC-EE51-488D-B7B5-7DBAB407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533A5-04BF-45DB-B07E-3A17993D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A612D-2E11-4653-9FD6-19BAE0D8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2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DD3EFA-53A8-4493-9E7C-79FB77973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268413"/>
            <a:ext cx="2628900" cy="4789487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68A70-91EB-438C-9C08-389DAF83F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1268413"/>
            <a:ext cx="8021637" cy="4789487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0BC9C-FEA3-4301-9970-0627BAF2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4D984-B50F-44A7-8BAA-E95633AA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5AEDF-A405-454D-9CAE-7014FE198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altLang="zh-CN" noProof="0"/>
              <a:t>Click to edit Master title style</a:t>
            </a:r>
            <a:endParaRPr lang="en-US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7C62954C-88E3-4E4D-B9FD-B7661860E9C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AA84D414-2A50-4C3E-94F0-111672F2DBE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E14CF157-97FC-4768-9A33-DB8CF5F87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D5B98D65-1ABF-481F-A75E-04CC8D3A47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39565706-EA65-4499-9C63-4987397CA5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7EE7011-CB5E-4946-9879-897643C573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14FF3FDC-1D0F-4DD8-9CAA-9F1F894AC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4009415C-1F3A-4A22-AF4D-223EBF332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37E15B85-4D4D-42ED-BFA4-E5A9F1625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1F83F-76FA-4728-9870-AF430D95D9B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7204503-3D55-4DF0-A410-DD0B87CE66E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D8002C-AEE9-4859-A0C5-5FED69A3CD3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87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4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altLang="zh-CN" noProof="0"/>
              <a:t>Click to edit Master title style</a:t>
            </a:r>
            <a:endParaRPr lang="en-US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 rIns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1891DD04-546D-4846-AC63-BBA584E2AAC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ECC5D20D-8D3C-4DAE-8DCE-724C2583365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9874156E-BA7C-4585-9840-CAD5E2F2A5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5941857F-39C5-402C-A69F-72D4C39231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A13008E1-0248-44D8-86BE-198D0E0EEC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93C44CA-FDF2-4A93-B337-F204996D5E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EB726D71-2B78-488A-A266-92FDABE8DB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DA9E46A2-4A21-405A-B137-A7DDF8BA8B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4414A5AB-E5DE-4C8B-B011-B4AB305201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A124D-81C6-491E-8928-7A62C2F98FF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9E109D8-2540-4E0D-A159-97223F4C0BA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3B067F8-20F2-41A6-A742-2F60E6EDDCC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2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49E9B7-F121-4725-A71A-281B45D1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05409-220E-4AEA-874E-9F9B75A35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6786B-67DA-4E52-ABCC-5AC8657EB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89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032898D-DBA5-4872-96E1-24994EE372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201593-57F4-4F93-A574-C2DEBB93DAB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63EBC9F-FF99-40B6-9397-B9686241843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70AF97A-121A-4AF0-8E84-1686C73340B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7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105206E-31D0-4C84-A1D6-E0491F3D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88947BA-D4E2-418E-A2E4-119B7D2A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8A3C779-6E89-495A-A066-D1F404C9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0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latin typeface="+mn-lt"/>
              </a:defRPr>
            </a:lvl1pPr>
          </a:lstStyle>
          <a:p>
            <a:pPr lvl="0"/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41FFD-2DE9-4D35-84B1-46006E10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06A202-68D8-44FC-B0DD-3D61AA52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D7B7370-E20D-4EA7-81A1-D44A8ACFA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5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FFFFFF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6EB9E836-07E7-44BC-BDDB-F556025CF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4F0EE0D-16AE-4BB6-BA6C-984F21A2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B57A166-9AEB-4B2B-963C-DD495AF6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56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D7EF77-A727-4568-B5DC-A34A9CEE0670}"/>
              </a:ext>
            </a:extLst>
          </p:cNvPr>
          <p:cNvSpPr/>
          <p:nvPr/>
        </p:nvSpPr>
        <p:spPr bwMode="gray">
          <a:xfrm>
            <a:off x="0" y="6597650"/>
            <a:ext cx="12192000" cy="260350"/>
          </a:xfrm>
          <a:prstGeom prst="rect">
            <a:avLst/>
          </a:prstGeom>
          <a:solidFill>
            <a:srgbClr val="FFFFFF">
              <a:alpha val="74902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7758EB-B969-4E8E-A6DB-53FBBB64F412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550864" y="1196975"/>
            <a:ext cx="11090274" cy="4431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3E4A6-D057-4E55-817D-EA89E61F8D29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550864" y="2060848"/>
            <a:ext cx="11090274" cy="39970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92E87-2268-41FC-8B5C-7F2F29FA1C0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550863" y="6665884"/>
            <a:ext cx="864617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Feb, 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5CA7F-36FA-4091-AE31-3B4A6E571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631949" y="6665884"/>
            <a:ext cx="2519363" cy="12311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Production Trial Run Standard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838CD-8504-4557-B793-9202730D8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203296" y="6665884"/>
            <a:ext cx="144270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ct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Rektangel 14">
            <a:extLst>
              <a:ext uri="{FF2B5EF4-FFF2-40B4-BE49-F238E27FC236}">
                <a16:creationId xmlns:a16="http://schemas.microsoft.com/office/drawing/2014/main" id="{AE2D0A8D-9006-4B1F-9ADC-3F6E830F3901}"/>
              </a:ext>
            </a:extLst>
          </p:cNvPr>
          <p:cNvSpPr/>
          <p:nvPr/>
        </p:nvSpPr>
        <p:spPr>
          <a:xfrm>
            <a:off x="0" y="0"/>
            <a:ext cx="12192000" cy="6921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</a:rPr>
              <a:t>       </a:t>
            </a:r>
          </a:p>
        </p:txBody>
      </p:sp>
      <p:grpSp>
        <p:nvGrpSpPr>
          <p:cNvPr id="32" name="Grupp 31">
            <a:extLst>
              <a:ext uri="{FF2B5EF4-FFF2-40B4-BE49-F238E27FC236}">
                <a16:creationId xmlns:a16="http://schemas.microsoft.com/office/drawing/2014/main" id="{FDC86FD3-2347-4335-8E2A-220A3E5ABAF7}"/>
              </a:ext>
            </a:extLst>
          </p:cNvPr>
          <p:cNvGrpSpPr>
            <a:grpSpLocks noChangeAspect="1"/>
          </p:cNvGrpSpPr>
          <p:nvPr/>
        </p:nvGrpSpPr>
        <p:grpSpPr>
          <a:xfrm>
            <a:off x="517409" y="265590"/>
            <a:ext cx="1592262" cy="223838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3FD0AFC6-F30C-4B2D-9CAC-3898F718AD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BCDD94C1-CE64-4FA7-AA48-675741C17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AC210E19-FEA0-458A-8BB3-3D050C8DD8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84354C6F-8977-45E8-ACEB-3609AA3CAD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04F61A00-D14A-4B1E-AA2F-A4238E6AD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641D061A-9FAC-4A2B-8CAF-9CF42D8C5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7A32660A-3992-4EC4-8AA5-32DFEF0AD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30" name="Text Box 11">
            <a:extLst>
              <a:ext uri="{FF2B5EF4-FFF2-40B4-BE49-F238E27FC236}">
                <a16:creationId xmlns:a16="http://schemas.microsoft.com/office/drawing/2014/main" id="{89836005-57A3-467F-9D5D-43253F5A5C7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151784" y="6665884"/>
            <a:ext cx="2268252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0">
            <a:spAutoFit/>
          </a:bodyPr>
          <a:lstStyle/>
          <a:p>
            <a:pPr algn="r"/>
            <a:r>
              <a:rPr lang="en-US" sz="800" baseline="0" noProof="1">
                <a:solidFill>
                  <a:schemeClr val="tx1"/>
                </a:solidFill>
                <a:latin typeface="Barlow" charset="0"/>
                <a:ea typeface="Barlow" charset="0"/>
                <a:cs typeface="Barlow" charset="0"/>
              </a:rPr>
              <a:t>© 2018 Copyright Veoneer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10144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  <p:sldLayoutId id="2147483948" r:id="rId13"/>
    <p:sldLayoutId id="2147483949" r:id="rId14"/>
    <p:sldLayoutId id="2147483950" r:id="rId15"/>
    <p:sldLayoutId id="2147483951" r:id="rId16"/>
    <p:sldLayoutId id="2147483952" r:id="rId17"/>
    <p:sldLayoutId id="2147483953" r:id="rId18"/>
    <p:sldLayoutId id="2147483954" r:id="rId19"/>
    <p:sldLayoutId id="2147483955" r:id="rId20"/>
    <p:sldLayoutId id="2147483956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8438" indent="-198438" algn="l" defTabSz="914400" rtl="0" eaLnBrk="1" latinLnBrk="0" hangingPunct="1">
        <a:lnSpc>
          <a:spcPct val="95000"/>
        </a:lnSpc>
        <a:spcBef>
          <a:spcPts val="1200"/>
        </a:spcBef>
        <a:buClr>
          <a:schemeClr val="accent4"/>
        </a:buClr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27038" indent="-219075" algn="l" defTabSz="914400" rtl="0" eaLnBrk="1" latinLnBrk="0" hangingPunct="1">
        <a:lnSpc>
          <a:spcPct val="95000"/>
        </a:lnSpc>
        <a:spcBef>
          <a:spcPts val="600"/>
        </a:spcBef>
        <a:buFont typeface="Barlow" panose="00000500000000000000" pitchFamily="2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06425" indent="-169863" algn="l" defTabSz="914400" rtl="0" eaLnBrk="1" latinLnBrk="0" hangingPunct="1">
        <a:lnSpc>
          <a:spcPct val="95000"/>
        </a:lnSpc>
        <a:spcBef>
          <a:spcPts val="3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5000"/>
        </a:lnSpc>
        <a:spcBef>
          <a:spcPts val="1200"/>
        </a:spcBef>
        <a:buFont typeface="Arial" panose="020B0604020202020204" pitchFamily="34" charset="0"/>
        <a:buNone/>
        <a:defRPr sz="1800" kern="1200">
          <a:solidFill>
            <a:schemeClr val="accent1"/>
          </a:solidFill>
          <a:latin typeface="+mj-lt"/>
          <a:ea typeface="+mn-ea"/>
          <a:cs typeface="+mn-cs"/>
        </a:defRPr>
      </a:lvl4pPr>
      <a:lvl5pPr marL="0" indent="0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47">
          <p15:clr>
            <a:srgbClr val="F26B43"/>
          </p15:clr>
        </p15:guide>
        <p15:guide id="11" pos="7333">
          <p15:clr>
            <a:srgbClr val="F26B43"/>
          </p15:clr>
        </p15:guide>
        <p15:guide id="12" orient="horz" pos="1162">
          <p15:clr>
            <a:srgbClr val="F26B43"/>
          </p15:clr>
        </p15:guide>
        <p15:guide id="13" orient="horz" pos="3816">
          <p15:clr>
            <a:srgbClr val="F26B43"/>
          </p15:clr>
        </p15:guide>
        <p15:guide id="14" orient="horz" pos="754">
          <p15:clr>
            <a:srgbClr val="F26B43"/>
          </p15:clr>
        </p15:guide>
        <p15:guide id="17" orient="horz" pos="1298">
          <p15:clr>
            <a:srgbClr val="F26B43"/>
          </p15:clr>
        </p15:guide>
        <p15:guide id="18" orient="horz" pos="799">
          <p15:clr>
            <a:srgbClr val="F26B43"/>
          </p15:clr>
        </p15:guide>
        <p15:guide id="21" orient="horz" pos="459">
          <p15:clr>
            <a:srgbClr val="F26B43"/>
          </p15:clr>
        </p15:guide>
        <p15:guide id="24" orient="horz" pos="3974" userDrawn="1">
          <p15:clr>
            <a:srgbClr val="F26B43"/>
          </p15:clr>
        </p15:guide>
        <p15:guide id="25" orient="horz" pos="41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4FCC94E-214A-4178-9536-D2980A6935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6725" y="2389188"/>
          <a:ext cx="9566275" cy="374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7820108" imgH="3105082" progId="Excel.Sheet.12">
                  <p:embed/>
                </p:oleObj>
              </mc:Choice>
              <mc:Fallback>
                <p:oleObj name="Worksheet" r:id="rId3" imgW="7820108" imgH="3105082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B4FCC94E-214A-4178-9536-D2980A6935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6725" y="2389188"/>
                        <a:ext cx="9566275" cy="3741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6">
            <a:extLst>
              <a:ext uri="{FF2B5EF4-FFF2-40B4-BE49-F238E27FC236}">
                <a16:creationId xmlns:a16="http://schemas.microsoft.com/office/drawing/2014/main" id="{02AAF562-CE84-4810-9291-1A3E6C231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9576" y="182563"/>
            <a:ext cx="9408368" cy="443198"/>
          </a:xfrm>
        </p:spPr>
        <p:txBody>
          <a:bodyPr/>
          <a:lstStyle/>
          <a:p>
            <a:r>
              <a:rPr lang="en-US" altLang="zh-CN" b="1"/>
              <a:t>     VSM: Supplier Production-Trial-Run Standard</a:t>
            </a:r>
            <a:endParaRPr lang="en-US" altLang="zh-CN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48DBEAF-99D5-4CE9-82F4-87DC8E12A8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344" y="1553648"/>
          <a:ext cx="10833849" cy="197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5" imgW="6311826" imgH="107825" progId="Excel.Sheet.12">
                  <p:embed/>
                </p:oleObj>
              </mc:Choice>
              <mc:Fallback>
                <p:oleObj name="Worksheet" r:id="rId5" imgW="6311826" imgH="107825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48DBEAF-99D5-4CE9-82F4-87DC8E12A8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1344" y="1553648"/>
                        <a:ext cx="10833849" cy="1971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0583FA88-894F-47E6-8B2D-72BD34FB54C0}"/>
              </a:ext>
            </a:extLst>
          </p:cNvPr>
          <p:cNvSpPr/>
          <p:nvPr/>
        </p:nvSpPr>
        <p:spPr bwMode="gray">
          <a:xfrm>
            <a:off x="1183421" y="1380268"/>
            <a:ext cx="323000" cy="356761"/>
          </a:xfrm>
          <a:prstGeom prst="triangle">
            <a:avLst/>
          </a:prstGeom>
          <a:solidFill>
            <a:srgbClr val="5AC884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zh-CN"/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35055D94-E8E6-4A1D-8701-4BF1260F12DA}"/>
              </a:ext>
            </a:extLst>
          </p:cNvPr>
          <p:cNvSpPr/>
          <p:nvPr/>
        </p:nvSpPr>
        <p:spPr bwMode="gray">
          <a:xfrm>
            <a:off x="3609981" y="1390280"/>
            <a:ext cx="409141" cy="357906"/>
          </a:xfrm>
          <a:prstGeom prst="diamond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zh-CN"/>
          </a:p>
        </p:txBody>
      </p:sp>
      <p:sp>
        <p:nvSpPr>
          <p:cNvPr id="22" name="Diamond 21">
            <a:extLst>
              <a:ext uri="{FF2B5EF4-FFF2-40B4-BE49-F238E27FC236}">
                <a16:creationId xmlns:a16="http://schemas.microsoft.com/office/drawing/2014/main" id="{80C49186-AFEE-468B-A5AF-E7488C97B2DC}"/>
              </a:ext>
            </a:extLst>
          </p:cNvPr>
          <p:cNvSpPr/>
          <p:nvPr/>
        </p:nvSpPr>
        <p:spPr bwMode="gray">
          <a:xfrm>
            <a:off x="2114126" y="1379545"/>
            <a:ext cx="390725" cy="356762"/>
          </a:xfrm>
          <a:prstGeom prst="diamond">
            <a:avLst/>
          </a:prstGeom>
          <a:pattFill prst="pct70">
            <a:fgClr>
              <a:srgbClr val="FF0000"/>
            </a:fgClr>
            <a:bgClr>
              <a:schemeClr val="bg1"/>
            </a:bgClr>
          </a:patt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zh-CN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0713CC6-962C-49E7-B17A-BA4F2038999C}"/>
              </a:ext>
            </a:extLst>
          </p:cNvPr>
          <p:cNvSpPr/>
          <p:nvPr/>
        </p:nvSpPr>
        <p:spPr bwMode="gray">
          <a:xfrm>
            <a:off x="7984356" y="926804"/>
            <a:ext cx="899388" cy="45852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en-US" altLang="zh-CN" sz="900">
                <a:solidFill>
                  <a:srgbClr val="000000"/>
                </a:solidFill>
                <a:latin typeface="+mj-ea"/>
                <a:ea typeface="+mj-ea"/>
              </a:rPr>
              <a:t>PPAP submission </a:t>
            </a:r>
            <a:endParaRPr lang="en-US" altLang="zh-CN" sz="900">
              <a:solidFill>
                <a:srgbClr val="000000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D895061-90DC-41D7-9633-C54F311B3423}"/>
              </a:ext>
            </a:extLst>
          </p:cNvPr>
          <p:cNvSpPr/>
          <p:nvPr/>
        </p:nvSpPr>
        <p:spPr bwMode="gray">
          <a:xfrm>
            <a:off x="1942300" y="924560"/>
            <a:ext cx="899388" cy="471057"/>
          </a:xfrm>
          <a:prstGeom prst="rect">
            <a:avLst/>
          </a:prstGeom>
          <a:noFill/>
          <a:ln w="31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en-US" altLang="zh-CN" sz="900">
                <a:solidFill>
                  <a:srgbClr val="000000"/>
                </a:solidFill>
                <a:latin typeface="+mj-lt"/>
              </a:rPr>
              <a:t>“First-</a:t>
            </a:r>
          </a:p>
          <a:p>
            <a:r>
              <a:rPr lang="en-US" altLang="zh-CN" sz="900">
                <a:solidFill>
                  <a:srgbClr val="000000"/>
                </a:solidFill>
                <a:latin typeface="+mj-lt"/>
              </a:rPr>
              <a:t>Off-Tool“</a:t>
            </a:r>
            <a:endParaRPr lang="en-US" altLang="zh-CN" sz="900">
              <a:solidFill>
                <a:srgbClr val="000000"/>
              </a:solidFill>
              <a:latin typeface="+mj-lt"/>
              <a:ea typeface="+mj-ea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BB6B80E-9B03-452C-BCB9-D2D988481ED1}"/>
              </a:ext>
            </a:extLst>
          </p:cNvPr>
          <p:cNvSpPr/>
          <p:nvPr/>
        </p:nvSpPr>
        <p:spPr bwMode="gray">
          <a:xfrm>
            <a:off x="3260788" y="934721"/>
            <a:ext cx="1097766" cy="47188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latin typeface="+mj-lt"/>
              </a:rPr>
              <a:t>First production trial run </a:t>
            </a:r>
            <a:endParaRPr lang="en-US" altLang="zh-CN" sz="900" b="1">
              <a:solidFill>
                <a:srgbClr val="000000"/>
              </a:solidFill>
              <a:latin typeface="+mj-lt"/>
              <a:ea typeface="+mj-ea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B138D5D-EBE3-45F4-A51B-A6EE702D8ACD}"/>
              </a:ext>
            </a:extLst>
          </p:cNvPr>
          <p:cNvSpPr/>
          <p:nvPr/>
        </p:nvSpPr>
        <p:spPr bwMode="gray">
          <a:xfrm>
            <a:off x="4560219" y="924560"/>
            <a:ext cx="2102896" cy="482040"/>
          </a:xfrm>
          <a:prstGeom prst="rect">
            <a:avLst/>
          </a:prstGeom>
          <a:noFill/>
          <a:ln w="31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en-US" altLang="zh-CN" sz="900">
                <a:solidFill>
                  <a:srgbClr val="000000"/>
                </a:solidFill>
                <a:latin typeface="+mj-lt"/>
              </a:rPr>
              <a:t>Potential supplier internal  production –Trial -Run  to verify  corrective actions </a:t>
            </a:r>
            <a:endParaRPr lang="en-US" altLang="zh-CN" sz="900">
              <a:solidFill>
                <a:srgbClr val="000000"/>
              </a:solidFill>
              <a:latin typeface="+mj-lt"/>
              <a:ea typeface="+mj-ea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43B8469-B925-4EDD-AC37-142935687BCE}"/>
              </a:ext>
            </a:extLst>
          </p:cNvPr>
          <p:cNvSpPr/>
          <p:nvPr/>
        </p:nvSpPr>
        <p:spPr bwMode="gray">
          <a:xfrm>
            <a:off x="6882754" y="934721"/>
            <a:ext cx="908260" cy="449462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latin typeface="+mj-lt"/>
              </a:rPr>
              <a:t>PPAP- production -Trial -Run </a:t>
            </a:r>
            <a:endParaRPr lang="en-US" altLang="zh-CN" sz="900" b="1">
              <a:solidFill>
                <a:srgbClr val="000000"/>
              </a:solidFill>
              <a:latin typeface="+mj-lt"/>
              <a:ea typeface="+mj-ea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CC608BF-D836-4B73-ABC6-9552B514D816}"/>
              </a:ext>
            </a:extLst>
          </p:cNvPr>
          <p:cNvSpPr/>
          <p:nvPr/>
        </p:nvSpPr>
        <p:spPr bwMode="gray">
          <a:xfrm>
            <a:off x="841887" y="926803"/>
            <a:ext cx="899388" cy="44334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en-US" altLang="zh-CN" sz="900">
                <a:solidFill>
                  <a:srgbClr val="000000"/>
                </a:solidFill>
                <a:latin typeface="+mj-ea"/>
                <a:ea typeface="+mj-ea"/>
              </a:rPr>
              <a:t>Series order and drawing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4346106-6470-4625-871D-14241754B014}"/>
              </a:ext>
            </a:extLst>
          </p:cNvPr>
          <p:cNvSpPr/>
          <p:nvPr/>
        </p:nvSpPr>
        <p:spPr bwMode="gray">
          <a:xfrm>
            <a:off x="9103383" y="923321"/>
            <a:ext cx="899388" cy="450312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en-US" altLang="zh-CN" sz="900" b="1">
                <a:solidFill>
                  <a:srgbClr val="000000"/>
                </a:solidFill>
                <a:latin typeface="+mj-lt"/>
              </a:rPr>
              <a:t>Run and Rate  </a:t>
            </a:r>
            <a:endParaRPr lang="en-US" altLang="zh-CN" sz="900" b="1">
              <a:solidFill>
                <a:srgbClr val="000000"/>
              </a:solidFill>
              <a:latin typeface="+mj-lt"/>
              <a:ea typeface="+mj-ea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C64A80A-CEF2-47A7-9C8E-C78EAA4E168E}"/>
              </a:ext>
            </a:extLst>
          </p:cNvPr>
          <p:cNvSpPr/>
          <p:nvPr/>
        </p:nvSpPr>
        <p:spPr bwMode="gray">
          <a:xfrm>
            <a:off x="10216049" y="923321"/>
            <a:ext cx="899388" cy="4387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endParaRPr lang="en-US" altLang="zh-CN" sz="900">
              <a:solidFill>
                <a:srgbClr val="000000"/>
              </a:solidFill>
            </a:endParaRPr>
          </a:p>
          <a:p>
            <a:r>
              <a:rPr lang="en-US" altLang="zh-CN" sz="900">
                <a:solidFill>
                  <a:srgbClr val="000000"/>
                </a:solidFill>
                <a:latin typeface="+mj-ea"/>
                <a:ea typeface="+mj-ea"/>
              </a:rPr>
              <a:t>     SOP</a:t>
            </a: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8768246E-93E4-449C-8D8E-9C3F0534F6B3}"/>
              </a:ext>
            </a:extLst>
          </p:cNvPr>
          <p:cNvSpPr/>
          <p:nvPr/>
        </p:nvSpPr>
        <p:spPr bwMode="gray">
          <a:xfrm>
            <a:off x="191344" y="616221"/>
            <a:ext cx="1272362" cy="395412"/>
          </a:xfrm>
          <a:prstGeom prst="rightArrow">
            <a:avLst/>
          </a:prstGeom>
          <a:solidFill>
            <a:srgbClr val="32F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r>
              <a:rPr lang="en-US" altLang="zh-CN" sz="1000">
                <a:solidFill>
                  <a:srgbClr val="000000"/>
                </a:solidFill>
                <a:latin typeface="+mj-lt"/>
              </a:rPr>
              <a:t>Project time line </a:t>
            </a:r>
          </a:p>
        </p:txBody>
      </p:sp>
      <p:sp>
        <p:nvSpPr>
          <p:cNvPr id="38" name="Diamond 37">
            <a:extLst>
              <a:ext uri="{FF2B5EF4-FFF2-40B4-BE49-F238E27FC236}">
                <a16:creationId xmlns:a16="http://schemas.microsoft.com/office/drawing/2014/main" id="{EADD7B8A-9F93-44D3-9F25-74DD258256E8}"/>
              </a:ext>
            </a:extLst>
          </p:cNvPr>
          <p:cNvSpPr/>
          <p:nvPr/>
        </p:nvSpPr>
        <p:spPr bwMode="gray">
          <a:xfrm>
            <a:off x="6097457" y="1373060"/>
            <a:ext cx="390725" cy="356762"/>
          </a:xfrm>
          <a:prstGeom prst="diamond">
            <a:avLst/>
          </a:prstGeom>
          <a:pattFill prst="pct70">
            <a:fgClr>
              <a:srgbClr val="FF0000"/>
            </a:fgClr>
            <a:bgClr>
              <a:schemeClr val="bg1"/>
            </a:bgClr>
          </a:patt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zh-CN"/>
          </a:p>
        </p:txBody>
      </p:sp>
      <p:sp>
        <p:nvSpPr>
          <p:cNvPr id="39" name="Diamond 38">
            <a:extLst>
              <a:ext uri="{FF2B5EF4-FFF2-40B4-BE49-F238E27FC236}">
                <a16:creationId xmlns:a16="http://schemas.microsoft.com/office/drawing/2014/main" id="{6493B02F-D2D1-4C97-A44C-E4D69CE074FC}"/>
              </a:ext>
            </a:extLst>
          </p:cNvPr>
          <p:cNvSpPr/>
          <p:nvPr/>
        </p:nvSpPr>
        <p:spPr bwMode="gray">
          <a:xfrm>
            <a:off x="5312160" y="1385327"/>
            <a:ext cx="390725" cy="356762"/>
          </a:xfrm>
          <a:prstGeom prst="diamond">
            <a:avLst/>
          </a:prstGeom>
          <a:pattFill prst="pct70">
            <a:fgClr>
              <a:srgbClr val="FF0000"/>
            </a:fgClr>
            <a:bgClr>
              <a:schemeClr val="bg1"/>
            </a:bgClr>
          </a:patt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zh-CN"/>
          </a:p>
        </p:txBody>
      </p:sp>
      <p:sp>
        <p:nvSpPr>
          <p:cNvPr id="40" name="Diamond 39">
            <a:extLst>
              <a:ext uri="{FF2B5EF4-FFF2-40B4-BE49-F238E27FC236}">
                <a16:creationId xmlns:a16="http://schemas.microsoft.com/office/drawing/2014/main" id="{7E9D4CB0-9A20-4504-942C-B3EC91AD3827}"/>
              </a:ext>
            </a:extLst>
          </p:cNvPr>
          <p:cNvSpPr/>
          <p:nvPr/>
        </p:nvSpPr>
        <p:spPr bwMode="gray">
          <a:xfrm>
            <a:off x="4592580" y="1386250"/>
            <a:ext cx="390725" cy="356762"/>
          </a:xfrm>
          <a:prstGeom prst="diamond">
            <a:avLst/>
          </a:prstGeom>
          <a:pattFill prst="pct70">
            <a:fgClr>
              <a:srgbClr val="FF0000"/>
            </a:fgClr>
            <a:bgClr>
              <a:schemeClr val="bg1"/>
            </a:bgClr>
          </a:patt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zh-CN"/>
          </a:p>
        </p:txBody>
      </p:sp>
      <p:sp>
        <p:nvSpPr>
          <p:cNvPr id="41" name="Diamond 40">
            <a:extLst>
              <a:ext uri="{FF2B5EF4-FFF2-40B4-BE49-F238E27FC236}">
                <a16:creationId xmlns:a16="http://schemas.microsoft.com/office/drawing/2014/main" id="{E9B0886F-6C3E-450C-B349-4E4F8A2BFDD8}"/>
              </a:ext>
            </a:extLst>
          </p:cNvPr>
          <p:cNvSpPr/>
          <p:nvPr/>
        </p:nvSpPr>
        <p:spPr bwMode="gray">
          <a:xfrm>
            <a:off x="9335314" y="1384183"/>
            <a:ext cx="409141" cy="357906"/>
          </a:xfrm>
          <a:prstGeom prst="diamond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zh-CN"/>
          </a:p>
        </p:txBody>
      </p:sp>
      <p:sp>
        <p:nvSpPr>
          <p:cNvPr id="42" name="Diamond 41">
            <a:extLst>
              <a:ext uri="{FF2B5EF4-FFF2-40B4-BE49-F238E27FC236}">
                <a16:creationId xmlns:a16="http://schemas.microsoft.com/office/drawing/2014/main" id="{95868603-097B-4C4F-9FE0-6C155C76C6B4}"/>
              </a:ext>
            </a:extLst>
          </p:cNvPr>
          <p:cNvSpPr/>
          <p:nvPr/>
        </p:nvSpPr>
        <p:spPr bwMode="gray">
          <a:xfrm>
            <a:off x="7175474" y="1375267"/>
            <a:ext cx="409141" cy="357906"/>
          </a:xfrm>
          <a:prstGeom prst="diamond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zh-CN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637C7B34-3D06-4D97-A301-53F71EEC6650}"/>
              </a:ext>
            </a:extLst>
          </p:cNvPr>
          <p:cNvSpPr/>
          <p:nvPr/>
        </p:nvSpPr>
        <p:spPr bwMode="gray">
          <a:xfrm>
            <a:off x="10504243" y="1371650"/>
            <a:ext cx="323000" cy="356761"/>
          </a:xfrm>
          <a:prstGeom prst="triangle">
            <a:avLst/>
          </a:prstGeom>
          <a:solidFill>
            <a:srgbClr val="5AC884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zh-CN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BC90411B-0C1E-43E9-B28C-A0A4E3F87AC2}"/>
              </a:ext>
            </a:extLst>
          </p:cNvPr>
          <p:cNvSpPr/>
          <p:nvPr/>
        </p:nvSpPr>
        <p:spPr bwMode="gray">
          <a:xfrm>
            <a:off x="8408324" y="1385328"/>
            <a:ext cx="323000" cy="356761"/>
          </a:xfrm>
          <a:prstGeom prst="triangle">
            <a:avLst/>
          </a:prstGeom>
          <a:solidFill>
            <a:srgbClr val="5AC884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altLang="zh-CN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0679EB6-4955-4A2A-ADB7-649265C60C80}"/>
              </a:ext>
            </a:extLst>
          </p:cNvPr>
          <p:cNvSpPr/>
          <p:nvPr/>
        </p:nvSpPr>
        <p:spPr bwMode="gray">
          <a:xfrm>
            <a:off x="602504" y="1846296"/>
            <a:ext cx="2109119" cy="448327"/>
          </a:xfrm>
          <a:prstGeom prst="rect">
            <a:avLst/>
          </a:prstGeom>
          <a:noFill/>
          <a:ln w="285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en-US" altLang="zh-CN" sz="1100" b="1">
                <a:solidFill>
                  <a:srgbClr val="000000"/>
                </a:solidFill>
                <a:latin typeface="+mj-ea"/>
                <a:ea typeface="+mj-ea"/>
              </a:rPr>
              <a:t>Production –Trial- Run- </a:t>
            </a:r>
            <a:br>
              <a:rPr lang="en-US" altLang="zh-CN" sz="1100" b="1">
                <a:solidFill>
                  <a:srgbClr val="000000"/>
                </a:solidFill>
                <a:latin typeface="+mj-ea"/>
                <a:ea typeface="+mj-ea"/>
              </a:rPr>
            </a:br>
            <a:r>
              <a:rPr lang="en-US" altLang="zh-CN" sz="1100" b="1">
                <a:solidFill>
                  <a:srgbClr val="000000"/>
                </a:solidFill>
                <a:latin typeface="+mj-ea"/>
                <a:ea typeface="+mj-ea"/>
              </a:rPr>
              <a:t>Requirement –Matrix:  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14608AB-D0AE-4A3E-A35A-4C0CEA6050ED}"/>
              </a:ext>
            </a:extLst>
          </p:cNvPr>
          <p:cNvSpPr/>
          <p:nvPr/>
        </p:nvSpPr>
        <p:spPr bwMode="gray">
          <a:xfrm>
            <a:off x="4406741" y="1825550"/>
            <a:ext cx="2592288" cy="4359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en-US" altLang="zh-CN" sz="900">
                <a:solidFill>
                  <a:srgbClr val="000000"/>
                </a:solidFill>
                <a:latin typeface="+mj-lt"/>
              </a:rPr>
              <a:t>Corrective action resulting from   (first-) Production -Trial -</a:t>
            </a:r>
            <a:endParaRPr lang="en-US" altLang="zh-CN" sz="900">
              <a:solidFill>
                <a:srgbClr val="000000"/>
              </a:solidFill>
              <a:latin typeface="+mj-lt"/>
              <a:ea typeface="+mj-ea"/>
            </a:endParaRP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2F329C8B-AFF8-4117-9420-C12C341C4ED5}"/>
              </a:ext>
            </a:extLst>
          </p:cNvPr>
          <p:cNvCxnSpPr>
            <a:cxnSpLocks/>
          </p:cNvCxnSpPr>
          <p:nvPr/>
        </p:nvCxnSpPr>
        <p:spPr bwMode="gray">
          <a:xfrm rot="16200000" flipH="1">
            <a:off x="4110172" y="1739403"/>
            <a:ext cx="289152" cy="276693"/>
          </a:xfrm>
          <a:prstGeom prst="bentConnector2">
            <a:avLst/>
          </a:prstGeom>
          <a:ln w="31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2F221F82-FAF5-4DE5-B409-0F3F499AEF15}"/>
              </a:ext>
            </a:extLst>
          </p:cNvPr>
          <p:cNvCxnSpPr>
            <a:cxnSpLocks/>
            <a:stCxn id="46" idx="3"/>
          </p:cNvCxnSpPr>
          <p:nvPr/>
        </p:nvCxnSpPr>
        <p:spPr bwMode="gray">
          <a:xfrm flipV="1">
            <a:off x="6999029" y="1734648"/>
            <a:ext cx="184798" cy="308876"/>
          </a:xfrm>
          <a:prstGeom prst="bentConnector2">
            <a:avLst/>
          </a:prstGeom>
          <a:ln w="31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3DDC645E-0A9D-4997-9D5E-CDF8FDF791BC}"/>
              </a:ext>
            </a:extLst>
          </p:cNvPr>
          <p:cNvSpPr txBox="1"/>
          <p:nvPr/>
        </p:nvSpPr>
        <p:spPr bwMode="gray">
          <a:xfrm>
            <a:off x="596318" y="6167243"/>
            <a:ext cx="80260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Clr>
                <a:schemeClr val="accent4"/>
              </a:buClr>
            </a:pPr>
            <a:r>
              <a:rPr lang="en-US" altLang="zh-CN" sz="800">
                <a:latin typeface="+mj-lt"/>
              </a:rPr>
              <a:t>* The whole, inhouse process chain must be considered for the audits. For capacity audit all potential bottle-neck processes must be investigated.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487217A-63BF-480B-B886-3FA5C486B188}"/>
              </a:ext>
            </a:extLst>
          </p:cNvPr>
          <p:cNvSpPr txBox="1"/>
          <p:nvPr/>
        </p:nvSpPr>
        <p:spPr bwMode="gray">
          <a:xfrm>
            <a:off x="596318" y="6331369"/>
            <a:ext cx="80260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Clr>
                <a:schemeClr val="accent4"/>
              </a:buClr>
            </a:pPr>
            <a:r>
              <a:rPr lang="en-US" altLang="zh-CN" sz="800">
                <a:latin typeface="+mj-lt"/>
              </a:rPr>
              <a:t>** : The trial‘s durance and the amount of parts produced must be representative of the process‘s serial conditions.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7B7A8B8-DB51-4BC7-BAF1-826225AFE59A}"/>
              </a:ext>
            </a:extLst>
          </p:cNvPr>
          <p:cNvSpPr txBox="1"/>
          <p:nvPr/>
        </p:nvSpPr>
        <p:spPr bwMode="gray">
          <a:xfrm>
            <a:off x="563721" y="6499561"/>
            <a:ext cx="80260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Clr>
                <a:schemeClr val="accent4"/>
              </a:buClr>
            </a:pPr>
            <a:r>
              <a:rPr lang="en-US" altLang="zh-CN" sz="800">
                <a:latin typeface="+mj-lt"/>
                <a:ea typeface="+mj-ea"/>
              </a:rPr>
              <a:t>***: Serial Production Control Plan might be intensified (according to VS412) upon Veoneer demand ..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33909234-CF73-4114-B821-84AF94BC19B7}"/>
              </a:ext>
            </a:extLst>
          </p:cNvPr>
          <p:cNvCxnSpPr>
            <a:cxnSpLocks/>
            <a:stCxn id="12" idx="2"/>
          </p:cNvCxnSpPr>
          <p:nvPr/>
        </p:nvCxnSpPr>
        <p:spPr bwMode="gray">
          <a:xfrm flipH="1">
            <a:off x="3809672" y="1748186"/>
            <a:ext cx="4880" cy="64697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2E2064F2-EDEC-4439-9B38-996BDD7A7C80}"/>
              </a:ext>
            </a:extLst>
          </p:cNvPr>
          <p:cNvCxnSpPr>
            <a:cxnSpLocks/>
          </p:cNvCxnSpPr>
          <p:nvPr/>
        </p:nvCxnSpPr>
        <p:spPr bwMode="gray">
          <a:xfrm>
            <a:off x="9544764" y="1739539"/>
            <a:ext cx="0" cy="67085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59A78B58-DC75-4050-B39C-DCDA8331B45B}"/>
              </a:ext>
            </a:extLst>
          </p:cNvPr>
          <p:cNvCxnSpPr>
            <a:cxnSpLocks/>
          </p:cNvCxnSpPr>
          <p:nvPr/>
        </p:nvCxnSpPr>
        <p:spPr bwMode="gray">
          <a:xfrm>
            <a:off x="7384524" y="1742089"/>
            <a:ext cx="0" cy="67085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049F447E-76B8-48F8-B425-6F7C20FCBE64}"/>
              </a:ext>
            </a:extLst>
          </p:cNvPr>
          <p:cNvSpPr/>
          <p:nvPr/>
        </p:nvSpPr>
        <p:spPr bwMode="gray">
          <a:xfrm>
            <a:off x="10110039" y="2410154"/>
            <a:ext cx="1447166" cy="64807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endParaRPr lang="en-US" altLang="zh-CN" sz="900" b="1">
              <a:solidFill>
                <a:srgbClr val="000000"/>
              </a:solidFill>
            </a:endParaRPr>
          </a:p>
          <a:p>
            <a:endParaRPr lang="en-US" altLang="zh-CN" sz="900" b="1">
              <a:solidFill>
                <a:srgbClr val="000000"/>
              </a:solidFill>
            </a:endParaRPr>
          </a:p>
          <a:p>
            <a:r>
              <a:rPr lang="en-US" altLang="zh-CN" sz="900" b="1">
                <a:latin typeface="Arial" panose="020B0604020202020204" pitchFamily="34" charset="0"/>
              </a:rPr>
              <a:t>X : Analysis and</a:t>
            </a:r>
          </a:p>
          <a:p>
            <a:r>
              <a:rPr lang="en-US" altLang="zh-CN" sz="1100" b="1">
                <a:solidFill>
                  <a:schemeClr val="tx1"/>
                </a:solidFill>
                <a:latin typeface="+mj-lt"/>
                <a:ea typeface="+mj-ea"/>
              </a:rPr>
              <a:t>X:  Analysis and evaluation; “out of specification results “ allowed </a:t>
            </a:r>
            <a:r>
              <a:rPr lang="en-US" altLang="zh-CN" sz="1100" b="1">
                <a:latin typeface="+mj-lt"/>
                <a:ea typeface="+mj-ea"/>
              </a:rPr>
              <a:t> </a:t>
            </a:r>
            <a:r>
              <a:rPr lang="en-US" altLang="zh-CN" sz="1100" b="1">
                <a:latin typeface="+mj-lt"/>
              </a:rPr>
              <a:t>allowed</a:t>
            </a:r>
            <a:endParaRPr lang="en-US" altLang="zh-CN" sz="1100" b="1">
              <a:solidFill>
                <a:srgbClr val="000000"/>
              </a:solidFill>
              <a:latin typeface="+mj-lt"/>
            </a:endParaRPr>
          </a:p>
          <a:p>
            <a:r>
              <a:rPr lang="en-US" altLang="zh-CN" sz="1000" b="1"/>
              <a:t>specification”</a:t>
            </a:r>
          </a:p>
          <a:p>
            <a:r>
              <a:rPr lang="en-US" altLang="zh-CN" sz="1000" b="1"/>
              <a:t>results </a:t>
            </a:r>
            <a:r>
              <a:rPr lang="en-US" altLang="zh-CN" b="1"/>
              <a:t>allowed</a:t>
            </a:r>
            <a:endParaRPr lang="en-US" altLang="zh-CN" sz="900">
              <a:solidFill>
                <a:srgbClr val="000000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66EB25D-DAB7-4D74-8734-9EA21BC3A666}"/>
              </a:ext>
            </a:extLst>
          </p:cNvPr>
          <p:cNvSpPr/>
          <p:nvPr/>
        </p:nvSpPr>
        <p:spPr bwMode="gray">
          <a:xfrm>
            <a:off x="10100697" y="3108283"/>
            <a:ext cx="1467525" cy="91213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endParaRPr lang="en-US" altLang="zh-CN" sz="900" b="1">
              <a:solidFill>
                <a:srgbClr val="000000"/>
              </a:solidFill>
            </a:endParaRPr>
          </a:p>
          <a:p>
            <a:endParaRPr lang="en-US" altLang="zh-CN" sz="900" b="1">
              <a:solidFill>
                <a:srgbClr val="000000"/>
              </a:solidFill>
            </a:endParaRPr>
          </a:p>
          <a:p>
            <a:r>
              <a:rPr lang="en-US" altLang="zh-CN" sz="900" b="1">
                <a:latin typeface="Arial" panose="020B0604020202020204" pitchFamily="34" charset="0"/>
              </a:rPr>
              <a:t>X : Analysis and</a:t>
            </a:r>
          </a:p>
          <a:p>
            <a:r>
              <a:rPr lang="en-US" altLang="zh-CN" sz="1100" b="1">
                <a:solidFill>
                  <a:schemeClr val="tx1"/>
                </a:solidFill>
                <a:latin typeface="+mj-lt"/>
                <a:ea typeface="+mj-ea"/>
              </a:rPr>
              <a:t>X          Final verification; “out of specification results “ NOT allowed </a:t>
            </a:r>
            <a:r>
              <a:rPr lang="en-US" altLang="zh-CN" sz="1100" b="1">
                <a:latin typeface="+mj-lt"/>
              </a:rPr>
              <a:t>ed</a:t>
            </a:r>
            <a:endParaRPr lang="en-US" altLang="zh-CN" sz="1100" b="1">
              <a:solidFill>
                <a:srgbClr val="000000"/>
              </a:solidFill>
              <a:latin typeface="+mj-lt"/>
            </a:endParaRPr>
          </a:p>
          <a:p>
            <a:r>
              <a:rPr lang="en-US" altLang="zh-CN" sz="1000" b="1"/>
              <a:t>specification”</a:t>
            </a:r>
          </a:p>
          <a:p>
            <a:r>
              <a:rPr lang="en-US" altLang="zh-CN" sz="1000" b="1"/>
              <a:t>results </a:t>
            </a:r>
            <a:r>
              <a:rPr lang="en-US" altLang="zh-CN" b="1"/>
              <a:t>allowed</a:t>
            </a:r>
            <a:endParaRPr lang="en-US" altLang="zh-CN" sz="900">
              <a:solidFill>
                <a:srgbClr val="000000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1B00F60-02C3-4C50-A733-7A0E4AEA6F98}"/>
              </a:ext>
            </a:extLst>
          </p:cNvPr>
          <p:cNvSpPr/>
          <p:nvPr/>
        </p:nvSpPr>
        <p:spPr bwMode="gray">
          <a:xfrm>
            <a:off x="10121057" y="4230533"/>
            <a:ext cx="1467524" cy="76190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171450" indent="-171450">
              <a:buSzPct val="137000"/>
              <a:buFont typeface="Wingdings" panose="05000000000000000000" pitchFamily="2" charset="2"/>
              <a:buChar char="l"/>
            </a:pPr>
            <a:r>
              <a:rPr lang="en-US" altLang="zh-CN" sz="1100" b="1">
                <a:solidFill>
                  <a:schemeClr val="tx1"/>
                </a:solidFill>
                <a:latin typeface="+mj-lt"/>
                <a:ea typeface="+mj-ea"/>
              </a:rPr>
              <a:t>Demanded Trial run condition; </a:t>
            </a:r>
            <a:endParaRPr lang="en-US" altLang="zh-CN" sz="110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47751F58-EC1B-4A77-85BE-C8423D1E9910}"/>
              </a:ext>
            </a:extLst>
          </p:cNvPr>
          <p:cNvSpPr/>
          <p:nvPr/>
        </p:nvSpPr>
        <p:spPr>
          <a:xfrm>
            <a:off x="10100697" y="3228888"/>
            <a:ext cx="310406" cy="164774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zh-CN" b="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B5DCD-8277-44F4-805E-BA10B9B498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0863" y="6665884"/>
            <a:ext cx="440826" cy="123111"/>
          </a:xfrm>
        </p:spPr>
        <p:txBody>
          <a:bodyPr/>
          <a:lstStyle/>
          <a:p>
            <a:r>
              <a:rPr lang="en-US" altLang="zh-CN"/>
              <a:t>Feb, 2020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0FDC5-35DF-4762-A827-4C817950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Trial Run Standard</a:t>
            </a:r>
          </a:p>
        </p:txBody>
      </p:sp>
    </p:spTree>
    <p:extLst>
      <p:ext uri="{BB962C8B-B14F-4D97-AF65-F5344CB8AC3E}">
        <p14:creationId xmlns:p14="http://schemas.microsoft.com/office/powerpoint/2010/main" val="373293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OTERLOCK" val="N"/>
</p:tagLst>
</file>

<file path=ppt/theme/theme1.xml><?xml version="1.0" encoding="utf-8"?>
<a:theme xmlns:a="http://schemas.openxmlformats.org/drawingml/2006/main" name="Veoneer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0799A"/>
      </a:hlink>
      <a:folHlink>
        <a:srgbClr val="7F7F7F"/>
      </a:folHlink>
    </a:clrScheme>
    <a:fontScheme name="Veoneer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4"/>
        </a:solidFill>
        <a:ln>
          <a:noFill/>
        </a:ln>
      </a:spPr>
      <a:bodyPr rtlCol="0" anchor="ctr">
        <a:noAutofit/>
      </a:bodyPr>
      <a:lstStyle>
        <a:defPPr algn="ctr">
          <a:spcBef>
            <a:spcPts val="600"/>
          </a:spcBef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rtlCol="0">
        <a:spAutoFit/>
      </a:bodyPr>
      <a:lstStyle>
        <a:defPPr algn="l">
          <a:spcBef>
            <a:spcPts val="600"/>
          </a:spcBef>
          <a:buClr>
            <a:schemeClr val="accent4"/>
          </a:buClr>
          <a:defRPr dirty="0" smtClean="0"/>
        </a:defPPr>
      </a:lstStyle>
    </a:txDef>
  </a:objectDefaults>
  <a:extraClrSchemeLst/>
  <a:custClrLst>
    <a:custClr name="Black">
      <a:srgbClr val="000000"/>
    </a:custClr>
    <a:custClr name="2">
      <a:srgbClr val="8F0043"/>
    </a:custClr>
    <a:custClr name="3">
      <a:srgbClr val="BC668E"/>
    </a:custClr>
    <a:custClr name="4">
      <a:srgbClr val="D8A6BD"/>
    </a:custClr>
    <a:custClr name="5">
      <a:srgbClr val="EB5A50"/>
    </a:custClr>
    <a:custClr name="6">
      <a:srgbClr val="F39C96"/>
    </a:custClr>
    <a:custClr name="7">
      <a:srgbClr val="F9CECA"/>
    </a:custClr>
    <a:custClr name="8">
      <a:srgbClr val="FFC638"/>
    </a:custClr>
    <a:custClr name="9">
      <a:srgbClr val="FFDD88"/>
    </a:custClr>
    <a:custClr name="10">
      <a:srgbClr val="FFEBB9"/>
    </a:custClr>
  </a:custClrLst>
  <a:extLst>
    <a:ext uri="{05A4C25C-085E-4340-85A3-A5531E510DB2}">
      <thm15:themeFamily xmlns:thm15="http://schemas.microsoft.com/office/thememl/2012/main" name="Veoneer PPT-Mall 2018_3.potx" id="{5CEF7A95-253F-470F-9ED4-A8CA712387D4}" vid="{242A0A39-E301-4B15-B526-56D0DA0D703D}"/>
    </a:ext>
  </a:extLst>
</a:theme>
</file>

<file path=ppt/theme/theme2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356306a6-7c5d-45f3-9b8b-d266547072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6D7FD147DE974EADAEA14F829051CC" ma:contentTypeVersion="5" ma:contentTypeDescription="Create a new document." ma:contentTypeScope="" ma:versionID="090f2295c7f6092ae3a9d5b046c65c7c">
  <xsd:schema xmlns:xsd="http://www.w3.org/2001/XMLSchema" xmlns:xs="http://www.w3.org/2001/XMLSchema" xmlns:p="http://schemas.microsoft.com/office/2006/metadata/properties" xmlns:ns2="356306a6-7c5d-45f3-9b8b-d26654707290" targetNamespace="http://schemas.microsoft.com/office/2006/metadata/properties" ma:root="true" ma:fieldsID="f352d67de826d1b331fcb595a841fc38" ns2:_="">
    <xsd:import namespace="356306a6-7c5d-45f3-9b8b-d266547072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Comment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306a6-7c5d-45f3-9b8b-d266547072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Comments" ma:index="1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B2E90C-5AB1-40AC-B325-4A1D4B4337F3}">
  <ds:schemaRefs>
    <ds:schemaRef ds:uri="http://purl.org/dc/elements/1.1/"/>
    <ds:schemaRef ds:uri="http://schemas.microsoft.com/office/2006/metadata/properties"/>
    <ds:schemaRef ds:uri="90a2ecd5-442b-4abc-aa91-fdb8f30166ea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2763D14-6D7C-4394-BB51-236154E9E5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123F63-A94E-479E-98D3-E5C15878235C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</TotalTime>
  <Words>182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Barlow</vt:lpstr>
      <vt:lpstr>Barlow SemiBold</vt:lpstr>
      <vt:lpstr>Wingdings</vt:lpstr>
      <vt:lpstr>Veoneer</vt:lpstr>
      <vt:lpstr>Worksheet</vt:lpstr>
      <vt:lpstr>     VSM: Supplier Production-Trial-Run Standard</vt:lpstr>
    </vt:vector>
  </TitlesOfParts>
  <Company>Veoneer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VSM: Supplier Production-               Trial-Run Standard</dc:title>
  <dc:creator>Lucky Zhang</dc:creator>
  <cp:lastModifiedBy>Dennis Nielsen</cp:lastModifiedBy>
  <cp:revision>2</cp:revision>
  <dcterms:created xsi:type="dcterms:W3CDTF">2020-03-26T14:05:53Z</dcterms:created>
  <dcterms:modified xsi:type="dcterms:W3CDTF">2020-03-30T07:29:12Z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0x0101001D6D7FD147DE974EADAEA14F829051CC</vt:lpwstr>
  </property>
  <property fmtid="{D5CDD505-2E9C-101B-9397-08002B2CF9AE}" pid="3" name="Order">
    <vt:r8>8300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