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7772400" cy="10058400"/>
  <p:notesSz cx="6858000" cy="9144000"/>
  <p:defaultTextStyle>
    <a:defPPr>
      <a:defRPr lang="en-C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6">
          <p15:clr>
            <a:srgbClr val="A4A3A4"/>
          </p15:clr>
        </p15:guide>
        <p15:guide id="2" pos="23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60" autoAdjust="0"/>
    <p:restoredTop sz="94660"/>
  </p:normalViewPr>
  <p:slideViewPr>
    <p:cSldViewPr>
      <p:cViewPr varScale="1">
        <p:scale>
          <a:sx n="71" d="100"/>
          <a:sy n="71" d="100"/>
        </p:scale>
        <p:origin x="3540" y="90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nis Nielsen" userId="58ac114e-9ad0-4ea3-80e7-5368211cc038" providerId="ADAL" clId="{04191A66-6D9D-4E5B-BEE5-F2BDB4458A63}"/>
    <pc:docChg chg="modSld">
      <pc:chgData name="Dennis Nielsen" userId="58ac114e-9ad0-4ea3-80e7-5368211cc038" providerId="ADAL" clId="{04191A66-6D9D-4E5B-BEE5-F2BDB4458A63}" dt="2020-03-30T07:16:35.304" v="82" actId="6549"/>
      <pc:docMkLst>
        <pc:docMk/>
      </pc:docMkLst>
      <pc:sldChg chg="modSp">
        <pc:chgData name="Dennis Nielsen" userId="58ac114e-9ad0-4ea3-80e7-5368211cc038" providerId="ADAL" clId="{04191A66-6D9D-4E5B-BEE5-F2BDB4458A63}" dt="2020-03-30T07:16:28.559" v="80" actId="6549"/>
        <pc:sldMkLst>
          <pc:docMk/>
          <pc:sldMk cId="0" sldId="256"/>
        </pc:sldMkLst>
        <pc:spChg chg="mod">
          <ac:chgData name="Dennis Nielsen" userId="58ac114e-9ad0-4ea3-80e7-5368211cc038" providerId="ADAL" clId="{04191A66-6D9D-4E5B-BEE5-F2BDB4458A63}" dt="2020-03-27T05:48:24.423" v="78" actId="6549"/>
          <ac:spMkLst>
            <pc:docMk/>
            <pc:sldMk cId="0" sldId="256"/>
            <ac:spMk id="6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37:24.087" v="1" actId="790"/>
          <ac:spMkLst>
            <pc:docMk/>
            <pc:sldMk cId="0" sldId="256"/>
            <ac:spMk id="10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37:47.216" v="2" actId="790"/>
          <ac:spMkLst>
            <pc:docMk/>
            <pc:sldMk cId="0" sldId="256"/>
            <ac:spMk id="23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38:10.043" v="3" actId="790"/>
          <ac:spMkLst>
            <pc:docMk/>
            <pc:sldMk cId="0" sldId="256"/>
            <ac:spMk id="30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38:28.640" v="4" actId="790"/>
          <ac:spMkLst>
            <pc:docMk/>
            <pc:sldMk cId="0" sldId="256"/>
            <ac:spMk id="32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30T07:16:28.559" v="80" actId="6549"/>
          <ac:spMkLst>
            <pc:docMk/>
            <pc:sldMk cId="0" sldId="256"/>
            <ac:spMk id="44" creationId="{00000000-0000-0000-0000-000000000000}"/>
          </ac:spMkLst>
        </pc:spChg>
      </pc:sldChg>
      <pc:sldChg chg="modSp">
        <pc:chgData name="Dennis Nielsen" userId="58ac114e-9ad0-4ea3-80e7-5368211cc038" providerId="ADAL" clId="{04191A66-6D9D-4E5B-BEE5-F2BDB4458A63}" dt="2020-03-30T07:16:35.304" v="82" actId="6549"/>
        <pc:sldMkLst>
          <pc:docMk/>
          <pc:sldMk cId="0" sldId="257"/>
        </pc:sldMkLst>
        <pc:spChg chg="mod">
          <ac:chgData name="Dennis Nielsen" userId="58ac114e-9ad0-4ea3-80e7-5368211cc038" providerId="ADAL" clId="{04191A66-6D9D-4E5B-BEE5-F2BDB4458A63}" dt="2020-03-27T05:41:17.429" v="23" actId="790"/>
          <ac:spMkLst>
            <pc:docMk/>
            <pc:sldMk cId="0" sldId="257"/>
            <ac:spMk id="10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41:09.219" v="22" actId="790"/>
          <ac:spMkLst>
            <pc:docMk/>
            <pc:sldMk cId="0" sldId="257"/>
            <ac:spMk id="11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35:56.916" v="0" actId="13926"/>
          <ac:spMkLst>
            <pc:docMk/>
            <pc:sldMk cId="0" sldId="257"/>
            <ac:spMk id="18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40:58.713" v="21" actId="790"/>
          <ac:spMkLst>
            <pc:docMk/>
            <pc:sldMk cId="0" sldId="257"/>
            <ac:spMk id="22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38:41.287" v="5" actId="790"/>
          <ac:spMkLst>
            <pc:docMk/>
            <pc:sldMk cId="0" sldId="257"/>
            <ac:spMk id="23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39:00.136" v="14" actId="20577"/>
          <ac:spMkLst>
            <pc:docMk/>
            <pc:sldMk cId="0" sldId="257"/>
            <ac:spMk id="24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40:47.337" v="20" actId="790"/>
          <ac:spMkLst>
            <pc:docMk/>
            <pc:sldMk cId="0" sldId="257"/>
            <ac:spMk id="26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40:25.074" v="18" actId="790"/>
          <ac:spMkLst>
            <pc:docMk/>
            <pc:sldMk cId="0" sldId="257"/>
            <ac:spMk id="31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39:14.393" v="15" actId="790"/>
          <ac:spMkLst>
            <pc:docMk/>
            <pc:sldMk cId="0" sldId="257"/>
            <ac:spMk id="32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39:25.879" v="16" actId="790"/>
          <ac:spMkLst>
            <pc:docMk/>
            <pc:sldMk cId="0" sldId="257"/>
            <ac:spMk id="34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40:33.706" v="19" actId="790"/>
          <ac:spMkLst>
            <pc:docMk/>
            <pc:sldMk cId="0" sldId="257"/>
            <ac:spMk id="36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27T05:40:08.410" v="17" actId="790"/>
          <ac:spMkLst>
            <pc:docMk/>
            <pc:sldMk cId="0" sldId="257"/>
            <ac:spMk id="39" creationId="{00000000-0000-0000-0000-000000000000}"/>
          </ac:spMkLst>
        </pc:spChg>
        <pc:spChg chg="mod">
          <ac:chgData name="Dennis Nielsen" userId="58ac114e-9ad0-4ea3-80e7-5368211cc038" providerId="ADAL" clId="{04191A66-6D9D-4E5B-BEE5-F2BDB4458A63}" dt="2020-03-30T07:16:35.304" v="82" actId="6549"/>
          <ac:spMkLst>
            <pc:docMk/>
            <pc:sldMk cId="0" sldId="257"/>
            <ac:spMk id="42" creationId="{0466C771-F3C3-4E94-A474-731738AC32E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7DE83-A061-4EDF-848C-D06614CCE3FA}" type="datetimeFigureOut">
              <a:rPr lang="zh-CN" altLang="en-US" smtClean="0"/>
              <a:t>2020/3/30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2FD1F-F71E-42C8-A55E-EBD2959C974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9374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974705"/>
            <a:ext cx="6261100" cy="2052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5426288"/>
            <a:ext cx="5156200" cy="24471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0350" y="536423"/>
            <a:ext cx="1657350" cy="11406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0" y="536423"/>
            <a:ext cx="4849283" cy="11406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63" y="6153339"/>
            <a:ext cx="6261100" cy="1901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863" y="4058633"/>
            <a:ext cx="6261100" cy="209470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383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143474"/>
            <a:ext cx="3254596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" y="3036771"/>
            <a:ext cx="3254596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1827" y="2143474"/>
            <a:ext cx="3255874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41827" y="3036771"/>
            <a:ext cx="3255874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1" y="381259"/>
            <a:ext cx="2423363" cy="16225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01" y="381259"/>
            <a:ext cx="4117799" cy="8172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1" y="2003825"/>
            <a:ext cx="2423363" cy="6550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88" y="6703060"/>
            <a:ext cx="4419600" cy="7913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43788" y="855615"/>
            <a:ext cx="4419600" cy="5745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788" y="7494394"/>
            <a:ext cx="4419600" cy="11238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383477"/>
            <a:ext cx="6629400" cy="159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234355"/>
            <a:ext cx="6629400" cy="6319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t>3/30/2020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717" y="8875350"/>
            <a:ext cx="2332567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8967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28" y="0"/>
            <a:ext cx="7769944" cy="10045700"/>
          </a:xfrm>
          <a:prstGeom prst="rect">
            <a:avLst/>
          </a:prstGeom>
        </p:spPr>
      </p:pic>
      <p:sp>
        <p:nvSpPr>
          <p:cNvPr id="44" name="TextBox 2"/>
          <p:cNvSpPr txBox="1"/>
          <p:nvPr/>
        </p:nvSpPr>
        <p:spPr>
          <a:xfrm>
            <a:off x="2896522" y="571500"/>
            <a:ext cx="3568926" cy="43601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725"/>
              </a:lnSpc>
            </a:pPr>
            <a:r>
              <a:rPr lang="en-US" sz="1498" dirty="0">
                <a:solidFill>
                  <a:srgbClr val="000000"/>
                </a:solidFill>
                <a:latin typeface="Arial"/>
                <a:cs typeface="Arial"/>
              </a:rPr>
              <a:t>Veoneer Supplier Development Program</a:t>
            </a:r>
          </a:p>
          <a:p>
            <a:pPr>
              <a:lnSpc>
                <a:spcPts val="1725"/>
              </a:lnSpc>
            </a:pPr>
            <a:endParaRPr lang="en-US" sz="1498" dirty="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848060" y="787400"/>
            <a:ext cx="38989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26" dirty="0">
                <a:solidFill>
                  <a:srgbClr val="000000"/>
                </a:solidFill>
                <a:latin typeface="Arial"/>
                <a:cs typeface="Arial"/>
              </a:rPr>
              <a:t>Guideline &amp; Agenda for Follow-Up Reviews</a:t>
            </a:r>
          </a:p>
          <a:p>
            <a:pPr>
              <a:lnSpc>
                <a:spcPts val="1265"/>
              </a:lnSpc>
            </a:pPr>
            <a:endParaRPr lang="en-CA" sz="1126" dirty="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168400" y="10033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Frequency and timing of reviews: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168400" y="11811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Monthly to 2-monthly review frequency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68400" y="1346200"/>
            <a:ext cx="3925755" cy="153888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Starting approx. 1 month after supplier diagnosis audits/surveys </a:t>
            </a: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168400" y="15240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Location: preferably at supplier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168400" y="1689100"/>
            <a:ext cx="4842672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Duration: at Veoneer ½ day (try to combine 2 FU meetings) / at supplier 1 day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168400" y="20193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Participants: (bold = mandatory)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168400" y="2184400"/>
            <a:ext cx="577081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US" sz="1046" b="1" dirty="0">
                <a:solidFill>
                  <a:srgbClr val="000000"/>
                </a:solidFill>
                <a:latin typeface="Arial Bold"/>
                <a:cs typeface="Arial Bold"/>
              </a:rPr>
              <a:t>Veoneer</a:t>
            </a: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: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168400" y="23622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  Commodity management delegate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(usually commodity or lead buyer)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168400" y="25273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  Supplier development expert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168400" y="27051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  Project coordinator,other affected buyers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168400" y="28702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Local purchasing / commodity management, supplier development manager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168400" y="30480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  SQE and SQA responsible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168400" y="3200400"/>
            <a:ext cx="6604000" cy="368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CA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  Involved process or design engineers</a:t>
            </a:r>
            <a:br>
              <a:rPr lang="en-CA" sz="1036">
                <a:solidFill>
                  <a:srgbClr val="000000"/>
                </a:solidFill>
                <a:latin typeface="Times New Roman"/>
              </a:rPr>
            </a:b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Supplier:</a:t>
            </a:r>
          </a:p>
          <a:p>
            <a:pPr>
              <a:lnSpc>
                <a:spcPts val="1300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168400" y="3556000"/>
            <a:ext cx="5182509" cy="46166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  <a:tabLst>
                <a:tab pos="215900" algn="l"/>
              </a:tabLst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  for start-up-phase (minimum first 2 reviews) and every 2</a:t>
            </a:r>
            <a:r>
              <a:rPr lang="en-CA" sz="1046" b="1" baseline="30000" dirty="0">
                <a:solidFill>
                  <a:srgbClr val="000000"/>
                </a:solidFill>
                <a:latin typeface="Arial Bold"/>
                <a:cs typeface="Arial Bold"/>
              </a:rPr>
              <a:t>nd</a:t>
            </a: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 review: managing</a:t>
            </a:r>
            <a:br>
              <a:rPr lang="en-CA" sz="1036" dirty="0">
                <a:solidFill>
                  <a:srgbClr val="000000"/>
                </a:solidFill>
                <a:latin typeface="Times New Roman"/>
              </a:rPr>
            </a:b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	director</a:t>
            </a:r>
          </a:p>
          <a:p>
            <a:pPr>
              <a:lnSpc>
                <a:spcPts val="1200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168400" y="38735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  quality manager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1168400" y="40386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  production manager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168400" y="4216400"/>
            <a:ext cx="4986943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project manager, other involved process or design engineers, e.g. VES champions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1168400" y="45466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Organisation of meetings: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1168400" y="47117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  Commodity management delegate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(usually commodity or lead buyer)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168400" y="5041900"/>
            <a:ext cx="4591000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US" sz="1046" b="1">
                <a:solidFill>
                  <a:srgbClr val="000000"/>
                </a:solidFill>
                <a:latin typeface="Arial Bold"/>
                <a:cs typeface="Arial Bold"/>
              </a:rPr>
              <a:t>Preparation Veoneer (Responsible: Commodity management delegate) :</a:t>
            </a:r>
          </a:p>
          <a:p>
            <a:pPr>
              <a:lnSpc>
                <a:spcPts val="1205"/>
              </a:lnSpc>
            </a:pPr>
            <a:endParaRPr lang="en-US" sz="1036">
              <a:solidFill>
                <a:srgbClr val="000000"/>
              </a:solidFill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168400" y="52070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  Initial Supplier Performance Status regarding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1371600" y="5372100"/>
            <a:ext cx="3957815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1.  Quality (DMR/ppm) and Delivery Performance (VS051 database)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1371600" y="5537200"/>
            <a:ext cx="6400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2.  PPAP status (On time / Right First Time)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1371600" y="5702300"/>
            <a:ext cx="3064942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3.  VES status (as reported in Roadmap by supplier)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1422400" y="5867400"/>
            <a:ext cx="3749424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to be gathered and provided to supplier </a:t>
            </a: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before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the 1</a:t>
            </a:r>
            <a:r>
              <a:rPr lang="en-CA" sz="1036" baseline="30000" dirty="0">
                <a:solidFill>
                  <a:srgbClr val="000000"/>
                </a:solidFill>
                <a:latin typeface="Arial"/>
                <a:cs typeface="Arial"/>
              </a:rPr>
              <a:t>st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review.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1168400" y="6032500"/>
            <a:ext cx="66040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  <a:tabLst>
                <a:tab pos="215900" algn="l"/>
              </a:tabLst>
            </a:pPr>
            <a:r>
              <a:rPr lang="en-CA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  Updated and </a:t>
            </a: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agreed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performance data prior to each review, including ppm- and PPAP</a:t>
            </a:r>
            <a:br>
              <a:rPr lang="en-CA" sz="1036">
                <a:solidFill>
                  <a:srgbClr val="000000"/>
                </a:solidFill>
                <a:latin typeface="Times New Roman"/>
              </a:rPr>
            </a:b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	highlights analysis</a:t>
            </a:r>
          </a:p>
          <a:p>
            <a:pPr>
              <a:lnSpc>
                <a:spcPts val="1200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1168400" y="6362700"/>
            <a:ext cx="4037965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  Follow-Up-Meeting Agenda including Veoneer and supplier topics.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1168400" y="66802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Preparation supplier (Responsible: Supplier) :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1168400" y="6858000"/>
            <a:ext cx="4964501" cy="46166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  <a:tabLst>
                <a:tab pos="215900" algn="l"/>
              </a:tabLst>
            </a:pPr>
            <a:r>
              <a:rPr lang="en-US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US" sz="1036">
                <a:solidFill>
                  <a:srgbClr val="000000"/>
                </a:solidFill>
                <a:latin typeface="Arial"/>
                <a:cs typeface="Arial"/>
              </a:rPr>
              <a:t>   Supplier response presentation (referring to current performance data provided by</a:t>
            </a:r>
            <a:br>
              <a:rPr lang="en-US" sz="1036">
                <a:solidFill>
                  <a:srgbClr val="000000"/>
                </a:solidFill>
                <a:latin typeface="Times New Roman"/>
              </a:rPr>
            </a:br>
            <a:r>
              <a:rPr lang="en-US" sz="1036">
                <a:solidFill>
                  <a:srgbClr val="000000"/>
                </a:solidFill>
                <a:latin typeface="Arial"/>
                <a:cs typeface="Arial"/>
              </a:rPr>
              <a:t>	Veoneer) including</a:t>
            </a:r>
          </a:p>
          <a:p>
            <a:pPr>
              <a:lnSpc>
                <a:spcPts val="1200"/>
              </a:lnSpc>
            </a:pPr>
            <a:endParaRPr lang="en-US" sz="1036">
              <a:solidFill>
                <a:srgbClr val="000000"/>
              </a:solidFill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1371600" y="7175500"/>
            <a:ext cx="6400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1.  corrective action status for all open issues from initial audits,</a:t>
            </a:r>
          </a:p>
          <a:p>
            <a:pPr>
              <a:lnSpc>
                <a:spcPts val="1200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1371600" y="7327900"/>
            <a:ext cx="6400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2.  quality, logistics and PPAP issues since program initiation / last review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1371600" y="7493000"/>
            <a:ext cx="6400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3.  supplier project management &amp; collaboration system status ( Track 1)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36" name="TextBox 36"/>
          <p:cNvSpPr txBox="1"/>
          <p:nvPr/>
        </p:nvSpPr>
        <p:spPr>
          <a:xfrm>
            <a:off x="1371600" y="7658100"/>
            <a:ext cx="4042773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4.  supplier quality system status (VSM, VS002, IATF16949: Track 2)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371600" y="7823200"/>
            <a:ext cx="3276538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5.  supplier manufacturing system status (VES: Track 3)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38" name="TextBox 38"/>
          <p:cNvSpPr txBox="1"/>
          <p:nvPr/>
        </p:nvSpPr>
        <p:spPr>
          <a:xfrm>
            <a:off x="1168400" y="79883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Report shall describe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39" name="TextBox 39"/>
          <p:cNvSpPr txBox="1"/>
          <p:nvPr/>
        </p:nvSpPr>
        <p:spPr>
          <a:xfrm>
            <a:off x="1371600" y="8153400"/>
            <a:ext cx="6400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1.  main identified problem areas / products (e.g. regarding Zero-defect-philosophy,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40" name="TextBox 40"/>
          <p:cNvSpPr txBox="1"/>
          <p:nvPr/>
        </p:nvSpPr>
        <p:spPr>
          <a:xfrm>
            <a:off x="1587500" y="8305800"/>
            <a:ext cx="6184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95"/>
              </a:lnSpc>
            </a:pP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training system, project management, APQP process, human ressources, orga etc.)</a:t>
            </a:r>
          </a:p>
          <a:p>
            <a:pPr>
              <a:lnSpc>
                <a:spcPts val="119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41" name="TextBox 41"/>
          <p:cNvSpPr txBox="1"/>
          <p:nvPr/>
        </p:nvSpPr>
        <p:spPr>
          <a:xfrm>
            <a:off x="1371600" y="8470900"/>
            <a:ext cx="6400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2.  related root cause analysis,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371600" y="8636000"/>
            <a:ext cx="6400800" cy="495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  <a:tabLst>
                <a:tab pos="215900" algn="l"/>
                <a:tab pos="215900" algn="l"/>
              </a:tabLst>
            </a:pP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3.  interim and long-term action (detailed and overall management concept to reach the</a:t>
            </a:r>
            <a:br>
              <a:rPr lang="en-CA" sz="1036" dirty="0">
                <a:solidFill>
                  <a:srgbClr val="000000"/>
                </a:solidFill>
                <a:latin typeface="Times New Roman"/>
              </a:rPr>
            </a:b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	goal of 20ppm within a reasonable period of time) including </a:t>
            </a: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evidence examples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(e.g.</a:t>
            </a:r>
            <a:br>
              <a:rPr lang="en-CA" sz="1036" dirty="0">
                <a:solidFill>
                  <a:srgbClr val="000000"/>
                </a:solidFill>
                <a:latin typeface="Times New Roman"/>
              </a:rPr>
            </a:b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	forms, process descriptions, master plans, flow charts, lists etc.)</a:t>
            </a:r>
          </a:p>
          <a:p>
            <a:pPr>
              <a:lnSpc>
                <a:spcPts val="1150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1371600" y="9093200"/>
            <a:ext cx="6400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4.  current performance data.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28" y="0"/>
            <a:ext cx="7769944" cy="100457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1168400" y="10033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Agenda of Reviews: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959100" y="1231900"/>
            <a:ext cx="533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Topic</a:t>
            </a:r>
          </a:p>
          <a:p>
            <a:pPr>
              <a:lnSpc>
                <a:spcPts val="1205"/>
              </a:lnSpc>
            </a:pPr>
            <a:endParaRPr lang="en-CA" sz="1046" b="1">
              <a:solidFill>
                <a:srgbClr val="000000"/>
              </a:solidFill>
              <a:latin typeface="Arial Bold"/>
              <a:cs typeface="Arial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511800" y="1231900"/>
            <a:ext cx="965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Responsible</a:t>
            </a:r>
          </a:p>
          <a:p>
            <a:pPr>
              <a:lnSpc>
                <a:spcPts val="1205"/>
              </a:lnSpc>
            </a:pPr>
            <a:endParaRPr lang="en-CA" sz="1046" b="1">
              <a:solidFill>
                <a:srgbClr val="000000"/>
              </a:solidFill>
              <a:latin typeface="Arial Bold"/>
              <a:cs typeface="Arial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168400" y="1460500"/>
            <a:ext cx="1981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1. Welcome and introduction</a:t>
            </a:r>
          </a:p>
          <a:p>
            <a:pPr>
              <a:lnSpc>
                <a:spcPts val="1205"/>
              </a:lnSpc>
            </a:pPr>
            <a:endParaRPr lang="en-CA" sz="1046" b="1">
              <a:solidFill>
                <a:srgbClr val="000000"/>
              </a:solidFill>
              <a:latin typeface="Arial Bold"/>
              <a:cs typeface="Arial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181600" y="1460500"/>
            <a:ext cx="1282700" cy="13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Commodity buyer +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181600" y="1625600"/>
            <a:ext cx="2590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5"/>
              </a:lnSpc>
            </a:pP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Supplier</a:t>
            </a:r>
          </a:p>
          <a:p>
            <a:pPr>
              <a:lnSpc>
                <a:spcPts val="11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168400" y="1841500"/>
            <a:ext cx="3446456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US" sz="1046" b="1">
                <a:solidFill>
                  <a:srgbClr val="000000"/>
                </a:solidFill>
                <a:latin typeface="Arial Bold"/>
                <a:cs typeface="Arial Bold"/>
              </a:rPr>
              <a:t>2. Supplier status summary from Veoneer perspective</a:t>
            </a:r>
          </a:p>
          <a:p>
            <a:pPr>
              <a:lnSpc>
                <a:spcPts val="1205"/>
              </a:lnSpc>
            </a:pPr>
            <a:endParaRPr lang="en-US" sz="1046" b="1">
              <a:solidFill>
                <a:srgbClr val="000000"/>
              </a:solidFill>
              <a:latin typeface="Arial Bold"/>
              <a:cs typeface="Arial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5181600" y="1841500"/>
            <a:ext cx="501740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US" sz="1036" dirty="0">
                <a:solidFill>
                  <a:srgbClr val="000000"/>
                </a:solidFill>
                <a:latin typeface="Arial"/>
                <a:cs typeface="Arial"/>
              </a:rPr>
              <a:t>Veoneer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333500" y="1993900"/>
            <a:ext cx="3736600" cy="46166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Quality (DMR/ppm) / Delivery Performance (VS051 database) /</a:t>
            </a:r>
            <a:br>
              <a:rPr lang="en-CA" sz="1036" dirty="0">
                <a:solidFill>
                  <a:srgbClr val="000000"/>
                </a:solidFill>
                <a:latin typeface="Times New Roman"/>
              </a:rPr>
            </a:b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PPAP status / VES Status</a:t>
            </a:r>
          </a:p>
          <a:p>
            <a:pPr>
              <a:lnSpc>
                <a:spcPts val="1200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168400" y="2374900"/>
            <a:ext cx="2870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3. Presentation of supplier response report</a:t>
            </a:r>
          </a:p>
          <a:p>
            <a:pPr>
              <a:lnSpc>
                <a:spcPts val="1205"/>
              </a:lnSpc>
            </a:pPr>
            <a:endParaRPr lang="en-CA" sz="1046" b="1" dirty="0">
              <a:solidFill>
                <a:srgbClr val="000000"/>
              </a:solidFill>
              <a:latin typeface="Arial Bold"/>
              <a:cs typeface="Arial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5181600" y="2374900"/>
            <a:ext cx="660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Supplier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168400" y="26035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including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168400" y="28321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  corrective action status for all open issues from initial audits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168400" y="3060700"/>
            <a:ext cx="66040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  <a:tabLst>
                <a:tab pos="215900" algn="l"/>
              </a:tabLst>
            </a:pPr>
            <a:r>
              <a:rPr lang="en-CA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  quality, logistics and PPAP issues since program initiation / last</a:t>
            </a:r>
            <a:br>
              <a:rPr lang="en-CA" sz="1036">
                <a:solidFill>
                  <a:srgbClr val="000000"/>
                </a:solidFill>
                <a:latin typeface="Times New Roman"/>
              </a:rPr>
            </a:b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	FU meeting</a:t>
            </a:r>
          </a:p>
          <a:p>
            <a:pPr>
              <a:lnSpc>
                <a:spcPts val="1200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168400" y="3441700"/>
            <a:ext cx="3622787" cy="461665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  <a:tabLst>
                <a:tab pos="215900" algn="l"/>
              </a:tabLst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supplier project management &amp; collaboration system status</a:t>
            </a:r>
            <a:br>
              <a:rPr lang="en-CA" sz="1036" dirty="0">
                <a:solidFill>
                  <a:srgbClr val="000000"/>
                </a:solidFill>
                <a:latin typeface="Times New Roman"/>
              </a:rPr>
            </a:b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	(VPDS, VSPDS: Track 1)</a:t>
            </a:r>
          </a:p>
          <a:p>
            <a:pPr>
              <a:lnSpc>
                <a:spcPts val="1200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1168400" y="3822700"/>
            <a:ext cx="4015523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supplier quality system status (VSM, VS002, IATF16949: Track 2)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168400" y="4064000"/>
            <a:ext cx="3249287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supplier manufacturing system status (VES: Track 3)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1168400" y="4279900"/>
            <a:ext cx="2286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4. Validation of reported evidence</a:t>
            </a:r>
          </a:p>
          <a:p>
            <a:pPr>
              <a:lnSpc>
                <a:spcPts val="1205"/>
              </a:lnSpc>
            </a:pPr>
            <a:endParaRPr lang="en-CA" sz="1046" b="1" dirty="0">
              <a:solidFill>
                <a:srgbClr val="000000"/>
              </a:solidFill>
              <a:latin typeface="Arial Bold"/>
              <a:cs typeface="Arial Bold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5181600" y="4279900"/>
            <a:ext cx="501740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US" sz="1036">
                <a:solidFill>
                  <a:srgbClr val="000000"/>
                </a:solidFill>
                <a:latin typeface="Arial"/>
                <a:cs typeface="Arial"/>
              </a:rPr>
              <a:t>Veoneer</a:t>
            </a:r>
          </a:p>
          <a:p>
            <a:pPr>
              <a:lnSpc>
                <a:spcPts val="1205"/>
              </a:lnSpc>
            </a:pPr>
            <a:endParaRPr lang="en-US" sz="1036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168400" y="4521200"/>
            <a:ext cx="2632131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US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US" sz="1036">
                <a:solidFill>
                  <a:srgbClr val="000000"/>
                </a:solidFill>
                <a:latin typeface="Arial"/>
                <a:cs typeface="Arial"/>
              </a:rPr>
              <a:t>   Review at Veoneer: Check documentation</a:t>
            </a:r>
          </a:p>
          <a:p>
            <a:pPr>
              <a:lnSpc>
                <a:spcPts val="1205"/>
              </a:lnSpc>
            </a:pPr>
            <a:endParaRPr lang="en-US" sz="1036">
              <a:solidFill>
                <a:srgbClr val="000000"/>
              </a:solidFill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168400" y="4749800"/>
            <a:ext cx="3181961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Review at supplier: </a:t>
            </a:r>
            <a:r>
              <a:rPr lang="zh-CN" altLang="en-US" sz="1036" dirty="0">
                <a:solidFill>
                  <a:srgbClr val="000000"/>
                </a:solidFill>
                <a:latin typeface="Arial"/>
                <a:cs typeface="Arial"/>
              </a:rPr>
              <a:t>“</a:t>
            </a:r>
            <a:r>
              <a:rPr lang="en-CA" altLang="zh-CN" sz="1036" dirty="0">
                <a:solidFill>
                  <a:srgbClr val="000000"/>
                </a:solidFill>
                <a:latin typeface="Arial"/>
                <a:cs typeface="Arial"/>
              </a:rPr>
              <a:t>Go to Gemba</a:t>
            </a:r>
            <a:r>
              <a:rPr lang="zh-CN" altLang="en-US" sz="1036" dirty="0">
                <a:solidFill>
                  <a:srgbClr val="000000"/>
                </a:solidFill>
                <a:latin typeface="Arial"/>
                <a:cs typeface="Arial"/>
              </a:rPr>
              <a:t>”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, check reality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1168400" y="4965700"/>
            <a:ext cx="3365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 dirty="0">
                <a:solidFill>
                  <a:srgbClr val="000000"/>
                </a:solidFill>
                <a:latin typeface="Arial Bold"/>
                <a:cs typeface="Arial Bold"/>
              </a:rPr>
              <a:t>5. Evaluation: Are supplier activities appropriate to</a:t>
            </a:r>
          </a:p>
          <a:p>
            <a:pPr>
              <a:lnSpc>
                <a:spcPts val="1205"/>
              </a:lnSpc>
            </a:pPr>
            <a:endParaRPr lang="en-CA" sz="1046" b="1" dirty="0">
              <a:solidFill>
                <a:srgbClr val="000000"/>
              </a:solidFill>
              <a:latin typeface="Arial Bold"/>
              <a:cs typeface="Arial Bol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5181600" y="4965700"/>
            <a:ext cx="1138132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US" sz="1036">
                <a:solidFill>
                  <a:srgbClr val="000000"/>
                </a:solidFill>
                <a:latin typeface="Arial"/>
                <a:cs typeface="Arial"/>
              </a:rPr>
              <a:t>Supplier + Veoneer</a:t>
            </a:r>
          </a:p>
          <a:p>
            <a:pPr>
              <a:lnSpc>
                <a:spcPts val="1205"/>
              </a:lnSpc>
            </a:pPr>
            <a:endParaRPr lang="en-US" sz="1036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1168400" y="5207000"/>
            <a:ext cx="35941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audit findings and performance history of the supplier ?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1168400" y="5435600"/>
            <a:ext cx="1993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the agreed quality targets ?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1168400" y="5664200"/>
            <a:ext cx="2628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 dirty="0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CA" sz="1036" dirty="0">
                <a:solidFill>
                  <a:srgbClr val="000000"/>
                </a:solidFill>
                <a:latin typeface="Arial"/>
                <a:cs typeface="Arial"/>
              </a:rPr>
              <a:t>   reach 20 ppm processes and results ?</a:t>
            </a:r>
          </a:p>
          <a:p>
            <a:pPr>
              <a:lnSpc>
                <a:spcPts val="1205"/>
              </a:lnSpc>
            </a:pPr>
            <a:endParaRPr lang="en-CA" sz="1036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1168400" y="5892800"/>
            <a:ext cx="1384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6. Open discussion</a:t>
            </a:r>
          </a:p>
          <a:p>
            <a:pPr>
              <a:lnSpc>
                <a:spcPts val="1205"/>
              </a:lnSpc>
            </a:pPr>
            <a:endParaRPr lang="en-CA" sz="1046" b="1">
              <a:solidFill>
                <a:srgbClr val="000000"/>
              </a:solidFill>
              <a:latin typeface="Arial Bold"/>
              <a:cs typeface="Arial Bold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5181600" y="5892800"/>
            <a:ext cx="1138132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US" sz="1036">
                <a:solidFill>
                  <a:srgbClr val="000000"/>
                </a:solidFill>
                <a:latin typeface="Arial"/>
                <a:cs typeface="Arial"/>
              </a:rPr>
              <a:t>Veoneer + Supplier</a:t>
            </a:r>
          </a:p>
          <a:p>
            <a:pPr>
              <a:lnSpc>
                <a:spcPts val="1205"/>
              </a:lnSpc>
            </a:pPr>
            <a:endParaRPr lang="en-US" sz="1036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1168400" y="6121400"/>
            <a:ext cx="1982915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US" sz="1036">
                <a:solidFill>
                  <a:srgbClr val="000000"/>
                </a:solidFill>
                <a:latin typeface="Arial Unicode MS"/>
                <a:cs typeface="Arial Unicode MS"/>
              </a:rPr>
              <a:t>•</a:t>
            </a:r>
            <a:r>
              <a:rPr lang="en-US" sz="1036">
                <a:solidFill>
                  <a:srgbClr val="000000"/>
                </a:solidFill>
                <a:latin typeface="Arial"/>
                <a:cs typeface="Arial"/>
              </a:rPr>
              <a:t>   other supplier / Veoneer issues</a:t>
            </a:r>
          </a:p>
          <a:p>
            <a:pPr>
              <a:lnSpc>
                <a:spcPts val="1205"/>
              </a:lnSpc>
            </a:pPr>
            <a:endParaRPr lang="en-US" sz="1036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1168400" y="6350000"/>
            <a:ext cx="3251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7. Decision for next steps</a:t>
            </a: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 (write meeting minutes !)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5181600" y="6350000"/>
            <a:ext cx="1138132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US" sz="1036" dirty="0">
                <a:solidFill>
                  <a:srgbClr val="000000"/>
                </a:solidFill>
                <a:latin typeface="Arial"/>
                <a:cs typeface="Arial"/>
              </a:rPr>
              <a:t>Veoneer + Supplier</a:t>
            </a:r>
          </a:p>
          <a:p>
            <a:pPr>
              <a:lnSpc>
                <a:spcPts val="1205"/>
              </a:lnSpc>
            </a:pPr>
            <a:endParaRPr lang="en-US" sz="1036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1168400" y="6578600"/>
            <a:ext cx="2489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46" b="1">
                <a:solidFill>
                  <a:srgbClr val="000000"/>
                </a:solidFill>
                <a:latin typeface="Arial Bold"/>
                <a:cs typeface="Arial Bold"/>
              </a:rPr>
              <a:t>8. Agreement of date for next review.</a:t>
            </a:r>
          </a:p>
          <a:p>
            <a:pPr>
              <a:lnSpc>
                <a:spcPts val="1205"/>
              </a:lnSpc>
            </a:pPr>
            <a:endParaRPr lang="en-CA" sz="1046" b="1">
              <a:solidFill>
                <a:srgbClr val="000000"/>
              </a:solidFill>
              <a:latin typeface="Arial Bold"/>
              <a:cs typeface="Arial Bold"/>
            </a:endParaRPr>
          </a:p>
        </p:txBody>
      </p:sp>
      <p:sp>
        <p:nvSpPr>
          <p:cNvPr id="36" name="TextBox 36"/>
          <p:cNvSpPr txBox="1"/>
          <p:nvPr/>
        </p:nvSpPr>
        <p:spPr>
          <a:xfrm>
            <a:off x="5181600" y="6578600"/>
            <a:ext cx="1138132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US" sz="1036">
                <a:solidFill>
                  <a:srgbClr val="000000"/>
                </a:solidFill>
                <a:latin typeface="Arial"/>
                <a:cs typeface="Arial"/>
              </a:rPr>
              <a:t>Veoneer + Supplier</a:t>
            </a:r>
          </a:p>
          <a:p>
            <a:pPr>
              <a:lnSpc>
                <a:spcPts val="1205"/>
              </a:lnSpc>
            </a:pPr>
            <a:endParaRPr lang="en-US" sz="1036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168400" y="70358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Remark: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38" name="TextBox 38"/>
          <p:cNvSpPr txBox="1"/>
          <p:nvPr/>
        </p:nvSpPr>
        <p:spPr>
          <a:xfrm>
            <a:off x="1168400" y="7264400"/>
            <a:ext cx="660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After the concepts and action plans of the supplier will be once agreed and approved by</a:t>
            </a:r>
          </a:p>
          <a:p>
            <a:pPr>
              <a:lnSpc>
                <a:spcPts val="1205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39" name="TextBox 39"/>
          <p:cNvSpPr txBox="1"/>
          <p:nvPr/>
        </p:nvSpPr>
        <p:spPr>
          <a:xfrm>
            <a:off x="1168400" y="7416800"/>
            <a:ext cx="4892365" cy="3077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95"/>
              </a:lnSpc>
            </a:pPr>
            <a:r>
              <a:rPr lang="en-US" sz="1036">
                <a:solidFill>
                  <a:srgbClr val="000000"/>
                </a:solidFill>
                <a:latin typeface="Arial"/>
                <a:cs typeface="Arial"/>
              </a:rPr>
              <a:t>Veoneer, the following meetings will only update the action plans and quality results</a:t>
            </a:r>
          </a:p>
          <a:p>
            <a:pPr>
              <a:lnSpc>
                <a:spcPts val="1195"/>
              </a:lnSpc>
            </a:pPr>
            <a:endParaRPr lang="en-US" sz="1036">
              <a:solidFill>
                <a:srgbClr val="000000"/>
              </a:solidFill>
            </a:endParaRPr>
          </a:p>
        </p:txBody>
      </p:sp>
      <p:sp>
        <p:nvSpPr>
          <p:cNvPr id="40" name="TextBox 40"/>
          <p:cNvSpPr txBox="1"/>
          <p:nvPr/>
        </p:nvSpPr>
        <p:spPr>
          <a:xfrm>
            <a:off x="1168400" y="7569200"/>
            <a:ext cx="6604000" cy="495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(ppm+PPAP). If necessary, e.g. if the results does not meet the targets, the whole situation</a:t>
            </a:r>
            <a:br>
              <a:rPr lang="en-CA" sz="1036">
                <a:solidFill>
                  <a:srgbClr val="000000"/>
                </a:solidFill>
                <a:latin typeface="Times New Roman"/>
              </a:rPr>
            </a:b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must be reviewed again and highest management involvement of supplier is demanded</a:t>
            </a:r>
            <a:br>
              <a:rPr lang="en-CA" sz="1036">
                <a:solidFill>
                  <a:srgbClr val="000000"/>
                </a:solidFill>
                <a:latin typeface="Times New Roman"/>
              </a:rPr>
            </a:br>
            <a:r>
              <a:rPr lang="en-CA" sz="1036">
                <a:solidFill>
                  <a:srgbClr val="000000"/>
                </a:solidFill>
                <a:latin typeface="Arial"/>
                <a:cs typeface="Arial"/>
              </a:rPr>
              <a:t>again.</a:t>
            </a:r>
          </a:p>
          <a:p>
            <a:pPr>
              <a:lnSpc>
                <a:spcPts val="1150"/>
              </a:lnSpc>
            </a:pPr>
            <a:endParaRPr lang="en-CA" sz="1036">
              <a:solidFill>
                <a:srgbClr val="000000"/>
              </a:solidFill>
            </a:endParaRPr>
          </a:p>
        </p:txBody>
      </p:sp>
      <p:sp>
        <p:nvSpPr>
          <p:cNvPr id="42" name="TextBox 2">
            <a:extLst>
              <a:ext uri="{FF2B5EF4-FFF2-40B4-BE49-F238E27FC236}">
                <a16:creationId xmlns:a16="http://schemas.microsoft.com/office/drawing/2014/main" id="{0466C771-F3C3-4E94-A474-731738AC32ED}"/>
              </a:ext>
            </a:extLst>
          </p:cNvPr>
          <p:cNvSpPr txBox="1"/>
          <p:nvPr/>
        </p:nvSpPr>
        <p:spPr>
          <a:xfrm>
            <a:off x="2896522" y="571500"/>
            <a:ext cx="3568926" cy="43601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725"/>
              </a:lnSpc>
            </a:pPr>
            <a:r>
              <a:rPr lang="en-CA" sz="1498" dirty="0">
                <a:solidFill>
                  <a:srgbClr val="000000"/>
                </a:solidFill>
                <a:latin typeface="Arial"/>
                <a:cs typeface="Arial"/>
              </a:rPr>
              <a:t>Veoneer Supplier Development Program</a:t>
            </a:r>
          </a:p>
          <a:p>
            <a:pPr>
              <a:lnSpc>
                <a:spcPts val="1725"/>
              </a:lnSpc>
            </a:pPr>
            <a:endParaRPr lang="en-CA" sz="1498" dirty="0">
              <a:solidFill>
                <a:srgbClr val="000000"/>
              </a:solidFill>
            </a:endParaRPr>
          </a:p>
        </p:txBody>
      </p:sp>
      <p:sp>
        <p:nvSpPr>
          <p:cNvPr id="43" name="TextBox 3">
            <a:extLst>
              <a:ext uri="{FF2B5EF4-FFF2-40B4-BE49-F238E27FC236}">
                <a16:creationId xmlns:a16="http://schemas.microsoft.com/office/drawing/2014/main" id="{43DE756D-1E73-452B-8EF1-D5B28B60E25D}"/>
              </a:ext>
            </a:extLst>
          </p:cNvPr>
          <p:cNvSpPr txBox="1"/>
          <p:nvPr/>
        </p:nvSpPr>
        <p:spPr>
          <a:xfrm>
            <a:off x="3848060" y="787400"/>
            <a:ext cx="38989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26" dirty="0">
                <a:solidFill>
                  <a:srgbClr val="000000"/>
                </a:solidFill>
                <a:latin typeface="Arial"/>
                <a:cs typeface="Arial"/>
              </a:rPr>
              <a:t>Guideline &amp; Agenda for Follow-Up Reviews</a:t>
            </a:r>
          </a:p>
          <a:p>
            <a:pPr>
              <a:lnSpc>
                <a:spcPts val="1265"/>
              </a:lnSpc>
            </a:pPr>
            <a:endParaRPr lang="en-CA" sz="1126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356306a6-7c5d-45f3-9b8b-d266547072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6D7FD147DE974EADAEA14F829051CC" ma:contentTypeVersion="5" ma:contentTypeDescription="Create a new document." ma:contentTypeScope="" ma:versionID="090f2295c7f6092ae3a9d5b046c65c7c">
  <xsd:schema xmlns:xsd="http://www.w3.org/2001/XMLSchema" xmlns:xs="http://www.w3.org/2001/XMLSchema" xmlns:p="http://schemas.microsoft.com/office/2006/metadata/properties" xmlns:ns2="356306a6-7c5d-45f3-9b8b-d26654707290" targetNamespace="http://schemas.microsoft.com/office/2006/metadata/properties" ma:root="true" ma:fieldsID="f352d67de826d1b331fcb595a841fc38" ns2:_="">
    <xsd:import namespace="356306a6-7c5d-45f3-9b8b-d266547072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Comment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306a6-7c5d-45f3-9b8b-d266547072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Comments" ma:index="1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F832CE-BB34-424D-95E6-FAD71CF4A900}">
  <ds:schemaRefs>
    <ds:schemaRef ds:uri="http://purl.org/dc/elements/1.1/"/>
    <ds:schemaRef ds:uri="http://schemas.microsoft.com/office/2006/metadata/properties"/>
    <ds:schemaRef ds:uri="http://purl.org/dc/terms/"/>
    <ds:schemaRef ds:uri="90a2ecd5-442b-4abc-aa91-fdb8f30166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0BDE249-A8AF-4529-A5C8-7D08D5D618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D4586D-37C2-41E4-9CCB-5B08ACC37246}"/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679</Words>
  <Application>Microsoft Office PowerPoint</Application>
  <PresentationFormat>Custom</PresentationFormat>
  <Paragraphs>81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等线</vt:lpstr>
      <vt:lpstr>Arial</vt:lpstr>
      <vt:lpstr>Arial Bold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</vt:vector>
  </TitlesOfParts>
  <Company>Veoneer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VSDP Review-Guideline</dc:title>
  <dc:creator>glen.wu@veoneer.com</dc:creator>
  <cp:lastModifiedBy>Dennis Nielsen</cp:lastModifiedBy>
  <cp:revision>25</cp:revision>
  <dcterms:created xsi:type="dcterms:W3CDTF">2020-03-12T01:36:54Z</dcterms:created>
  <dcterms:modified xsi:type="dcterms:W3CDTF">2020-03-30T07:16:37Z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0x0101001D6D7FD147DE974EADAEA14F829051CC</vt:lpwstr>
  </property>
  <property fmtid="{D5CDD505-2E9C-101B-9397-08002B2CF9AE}" pid="3" name="Order">
    <vt:r8>3800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