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5" r:id="rId4"/>
  </p:sldMasterIdLst>
  <p:notesMasterIdLst>
    <p:notesMasterId r:id="rId11"/>
  </p:notesMasterIdLst>
  <p:handoutMasterIdLst>
    <p:handoutMasterId r:id="rId12"/>
  </p:handoutMasterIdLst>
  <p:sldIdLst>
    <p:sldId id="257" r:id="rId5"/>
    <p:sldId id="293" r:id="rId6"/>
    <p:sldId id="289" r:id="rId7"/>
    <p:sldId id="290" r:id="rId8"/>
    <p:sldId id="291" r:id="rId9"/>
    <p:sldId id="262" r:id="rId10"/>
  </p:sldIdLst>
  <p:sldSz cx="12192000" cy="6858000"/>
  <p:notesSz cx="6858000" cy="9144000"/>
  <p:custDataLst>
    <p:tags r:id="rId13"/>
  </p:custDataLst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7CC044-B936-42A7-A297-FA671DEC89ED}" v="1" dt="2019-10-30T11:58:35.415"/>
  </p1510:revLst>
</p1510:revInfo>
</file>

<file path=ppt/tableStyles.xml><?xml version="1.0" encoding="utf-8"?>
<a:tblStyleLst xmlns:a="http://schemas.openxmlformats.org/drawingml/2006/main" def="{00A15C55-8517-42AA-B614-E9B94910E393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llanmörkt format 2 - Dekorfärg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llanmörkt format 2 - Dekorfärg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llanmörkt format 2 - Dekorfärg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88924" autoAdjust="0"/>
  </p:normalViewPr>
  <p:slideViewPr>
    <p:cSldViewPr showGuides="1">
      <p:cViewPr varScale="1">
        <p:scale>
          <a:sx n="82" d="100"/>
          <a:sy n="82" d="100"/>
        </p:scale>
        <p:origin x="720" y="5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93" d="100"/>
          <a:sy n="93" d="100"/>
        </p:scale>
        <p:origin x="3624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gs" Target="tags/tag1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2169D944-B235-4A18-8468-F72DA30269D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sz="1050" dirty="0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454C7A2D-010D-46B7-BC21-84345EF1C43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30C988-F826-4199-93E0-990979D07241}" type="datetimeFigureOut">
              <a:rPr lang="en-US" sz="1050" smtClean="0"/>
              <a:t>11/5/2019</a:t>
            </a:fld>
            <a:endParaRPr lang="en-US" sz="105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9C4E0068-B04C-477B-ABD0-1DD282EA9C7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sz="1050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1414DEEC-7294-4A17-A757-7D77754751D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042132" y="8685213"/>
            <a:ext cx="831225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807427-D988-4710-9E92-F0F4D82A7875}" type="slidenum">
              <a:rPr lang="en-US" sz="1050" smtClean="0"/>
              <a:t>‹#›</a:t>
            </a:fld>
            <a:endParaRPr lang="en-US" sz="1050"/>
          </a:p>
        </p:txBody>
      </p:sp>
      <p:grpSp>
        <p:nvGrpSpPr>
          <p:cNvPr id="6" name="Grupp 5">
            <a:extLst>
              <a:ext uri="{FF2B5EF4-FFF2-40B4-BE49-F238E27FC236}">
                <a16:creationId xmlns:a16="http://schemas.microsoft.com/office/drawing/2014/main" id="{940B98E9-B740-4576-821F-8CC166C9A0D4}"/>
              </a:ext>
            </a:extLst>
          </p:cNvPr>
          <p:cNvGrpSpPr/>
          <p:nvPr/>
        </p:nvGrpSpPr>
        <p:grpSpPr>
          <a:xfrm>
            <a:off x="5599329" y="8774141"/>
            <a:ext cx="943519" cy="132639"/>
            <a:chOff x="10052051" y="6354763"/>
            <a:chExt cx="1592262" cy="223838"/>
          </a:xfrm>
          <a:solidFill>
            <a:schemeClr val="accent1"/>
          </a:solidFill>
        </p:grpSpPr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92D5BF00-27A4-4E58-8D4D-8B2B679691A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1263313" y="6354763"/>
              <a:ext cx="230188" cy="223838"/>
            </a:xfrm>
            <a:custGeom>
              <a:avLst/>
              <a:gdLst>
                <a:gd name="T0" fmla="*/ 3656 w 5108"/>
                <a:gd name="T1" fmla="*/ 2021 h 4983"/>
                <a:gd name="T2" fmla="*/ 1395 w 5108"/>
                <a:gd name="T3" fmla="*/ 2021 h 4983"/>
                <a:gd name="T4" fmla="*/ 1406 w 5108"/>
                <a:gd name="T5" fmla="*/ 1978 h 4983"/>
                <a:gd name="T6" fmla="*/ 2562 w 5108"/>
                <a:gd name="T7" fmla="*/ 1110 h 4983"/>
                <a:gd name="T8" fmla="*/ 3648 w 5108"/>
                <a:gd name="T9" fmla="*/ 1980 h 4983"/>
                <a:gd name="T10" fmla="*/ 3656 w 5108"/>
                <a:gd name="T11" fmla="*/ 2021 h 4983"/>
                <a:gd name="T12" fmla="*/ 2562 w 5108"/>
                <a:gd name="T13" fmla="*/ 0 h 4983"/>
                <a:gd name="T14" fmla="*/ 0 w 5108"/>
                <a:gd name="T15" fmla="*/ 2491 h 4983"/>
                <a:gd name="T16" fmla="*/ 732 w 5108"/>
                <a:gd name="T17" fmla="*/ 4277 h 4983"/>
                <a:gd name="T18" fmla="*/ 2702 w 5108"/>
                <a:gd name="T19" fmla="*/ 4983 h 4983"/>
                <a:gd name="T20" fmla="*/ 4717 w 5108"/>
                <a:gd name="T21" fmla="*/ 4218 h 4983"/>
                <a:gd name="T22" fmla="*/ 3921 w 5108"/>
                <a:gd name="T23" fmla="*/ 3422 h 4983"/>
                <a:gd name="T24" fmla="*/ 2674 w 5108"/>
                <a:gd name="T25" fmla="*/ 3873 h 4983"/>
                <a:gd name="T26" fmla="*/ 1392 w 5108"/>
                <a:gd name="T27" fmla="*/ 2977 h 4983"/>
                <a:gd name="T28" fmla="*/ 1381 w 5108"/>
                <a:gd name="T29" fmla="*/ 2934 h 4983"/>
                <a:gd name="T30" fmla="*/ 5056 w 5108"/>
                <a:gd name="T31" fmla="*/ 2934 h 4983"/>
                <a:gd name="T32" fmla="*/ 4358 w 5108"/>
                <a:gd name="T33" fmla="*/ 731 h 4983"/>
                <a:gd name="T34" fmla="*/ 2562 w 5108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8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50" y="1418"/>
                    <a:pt x="1960" y="1110"/>
                    <a:pt x="2562" y="1110"/>
                  </a:cubicBezTo>
                  <a:cubicBezTo>
                    <a:pt x="3142" y="1110"/>
                    <a:pt x="3538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2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2" y="4277"/>
                  </a:cubicBezTo>
                  <a:cubicBezTo>
                    <a:pt x="1221" y="4739"/>
                    <a:pt x="1902" y="4983"/>
                    <a:pt x="2702" y="4983"/>
                  </a:cubicBezTo>
                  <a:cubicBezTo>
                    <a:pt x="3562" y="4983"/>
                    <a:pt x="4221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8" y="3873"/>
                    <a:pt x="2674" y="3873"/>
                  </a:cubicBezTo>
                  <a:cubicBezTo>
                    <a:pt x="1990" y="3873"/>
                    <a:pt x="1546" y="3563"/>
                    <a:pt x="1392" y="2977"/>
                  </a:cubicBezTo>
                  <a:lnTo>
                    <a:pt x="1381" y="2934"/>
                  </a:lnTo>
                  <a:lnTo>
                    <a:pt x="5056" y="2934"/>
                  </a:lnTo>
                  <a:cubicBezTo>
                    <a:pt x="5108" y="2050"/>
                    <a:pt x="4860" y="1269"/>
                    <a:pt x="4358" y="731"/>
                  </a:cubicBezTo>
                  <a:cubicBezTo>
                    <a:pt x="3911" y="253"/>
                    <a:pt x="3290" y="0"/>
                    <a:pt x="256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9" name="Freeform 7">
              <a:extLst>
                <a:ext uri="{FF2B5EF4-FFF2-40B4-BE49-F238E27FC236}">
                  <a16:creationId xmlns:a16="http://schemas.microsoft.com/office/drawing/2014/main" id="{36CFA0EA-43B2-4DFE-98B3-A17A44434EC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1014076" y="6354763"/>
              <a:ext cx="230188" cy="223838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1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1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6 w 5107"/>
                <a:gd name="T21" fmla="*/ 4218 h 4983"/>
                <a:gd name="T22" fmla="*/ 3920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1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1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1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59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6" y="4218"/>
                  </a:cubicBezTo>
                  <a:lnTo>
                    <a:pt x="3920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0" name="Freeform 8">
              <a:extLst>
                <a:ext uri="{FF2B5EF4-FFF2-40B4-BE49-F238E27FC236}">
                  <a16:creationId xmlns:a16="http://schemas.microsoft.com/office/drawing/2014/main" id="{63F48698-E339-4250-BF70-2E5F74DA8B1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517188" y="6354763"/>
              <a:ext cx="233363" cy="223838"/>
            </a:xfrm>
            <a:custGeom>
              <a:avLst/>
              <a:gdLst>
                <a:gd name="T0" fmla="*/ 2589 w 5179"/>
                <a:gd name="T1" fmla="*/ 3859 h 4983"/>
                <a:gd name="T2" fmla="*/ 1376 w 5179"/>
                <a:gd name="T3" fmla="*/ 2491 h 4983"/>
                <a:gd name="T4" fmla="*/ 2589 w 5179"/>
                <a:gd name="T5" fmla="*/ 1124 h 4983"/>
                <a:gd name="T6" fmla="*/ 3802 w 5179"/>
                <a:gd name="T7" fmla="*/ 2491 h 4983"/>
                <a:gd name="T8" fmla="*/ 2589 w 5179"/>
                <a:gd name="T9" fmla="*/ 3859 h 4983"/>
                <a:gd name="T10" fmla="*/ 2589 w 5179"/>
                <a:gd name="T11" fmla="*/ 0 h 4983"/>
                <a:gd name="T12" fmla="*/ 0 w 5179"/>
                <a:gd name="T13" fmla="*/ 2491 h 4983"/>
                <a:gd name="T14" fmla="*/ 2589 w 5179"/>
                <a:gd name="T15" fmla="*/ 4983 h 4983"/>
                <a:gd name="T16" fmla="*/ 5179 w 5179"/>
                <a:gd name="T17" fmla="*/ 2491 h 4983"/>
                <a:gd name="T18" fmla="*/ 2589 w 5179"/>
                <a:gd name="T19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179" h="4983">
                  <a:moveTo>
                    <a:pt x="2589" y="3859"/>
                  </a:moveTo>
                  <a:cubicBezTo>
                    <a:pt x="1864" y="3859"/>
                    <a:pt x="1376" y="3309"/>
                    <a:pt x="1376" y="2491"/>
                  </a:cubicBezTo>
                  <a:cubicBezTo>
                    <a:pt x="1376" y="1674"/>
                    <a:pt x="1864" y="1124"/>
                    <a:pt x="2589" y="1124"/>
                  </a:cubicBezTo>
                  <a:cubicBezTo>
                    <a:pt x="3315" y="1124"/>
                    <a:pt x="3802" y="1674"/>
                    <a:pt x="3802" y="2491"/>
                  </a:cubicBezTo>
                  <a:cubicBezTo>
                    <a:pt x="3802" y="3309"/>
                    <a:pt x="3315" y="3859"/>
                    <a:pt x="2589" y="3859"/>
                  </a:cubicBezTo>
                  <a:close/>
                  <a:moveTo>
                    <a:pt x="2589" y="0"/>
                  </a:moveTo>
                  <a:cubicBezTo>
                    <a:pt x="1113" y="0"/>
                    <a:pt x="0" y="1071"/>
                    <a:pt x="0" y="2491"/>
                  </a:cubicBezTo>
                  <a:cubicBezTo>
                    <a:pt x="0" y="3912"/>
                    <a:pt x="1113" y="4983"/>
                    <a:pt x="2589" y="4983"/>
                  </a:cubicBezTo>
                  <a:cubicBezTo>
                    <a:pt x="4066" y="4983"/>
                    <a:pt x="5179" y="3912"/>
                    <a:pt x="5179" y="2491"/>
                  </a:cubicBezTo>
                  <a:cubicBezTo>
                    <a:pt x="5179" y="1071"/>
                    <a:pt x="4066" y="0"/>
                    <a:pt x="258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1" name="Freeform 9">
              <a:extLst>
                <a:ext uri="{FF2B5EF4-FFF2-40B4-BE49-F238E27FC236}">
                  <a16:creationId xmlns:a16="http://schemas.microsoft.com/office/drawing/2014/main" id="{1C594200-4E66-410C-9C38-6C3D7574153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267951" y="6354763"/>
              <a:ext cx="230188" cy="223838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2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2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7 w 5107"/>
                <a:gd name="T21" fmla="*/ 4218 h 4983"/>
                <a:gd name="T22" fmla="*/ 3921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2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2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2" name="Freeform 10">
              <a:extLst>
                <a:ext uri="{FF2B5EF4-FFF2-40B4-BE49-F238E27FC236}">
                  <a16:creationId xmlns:a16="http://schemas.microsoft.com/office/drawing/2014/main" id="{C00BFE9B-59D7-4D7B-91E3-C3EBA7E7F1B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052051" y="6361113"/>
              <a:ext cx="225425" cy="212725"/>
            </a:xfrm>
            <a:custGeom>
              <a:avLst/>
              <a:gdLst>
                <a:gd name="T0" fmla="*/ 0 w 5036"/>
                <a:gd name="T1" fmla="*/ 0 h 4739"/>
                <a:gd name="T2" fmla="*/ 2565 w 5036"/>
                <a:gd name="T3" fmla="*/ 4739 h 4739"/>
                <a:gd name="T4" fmla="*/ 5036 w 5036"/>
                <a:gd name="T5" fmla="*/ 0 h 4739"/>
                <a:gd name="T6" fmla="*/ 3734 w 5036"/>
                <a:gd name="T7" fmla="*/ 0 h 4739"/>
                <a:gd name="T8" fmla="*/ 2622 w 5036"/>
                <a:gd name="T9" fmla="*/ 2337 h 4739"/>
                <a:gd name="T10" fmla="*/ 1468 w 5036"/>
                <a:gd name="T11" fmla="*/ 0 h 4739"/>
                <a:gd name="T12" fmla="*/ 0 w 5036"/>
                <a:gd name="T13" fmla="*/ 0 h 4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036" h="4739">
                  <a:moveTo>
                    <a:pt x="0" y="0"/>
                  </a:moveTo>
                  <a:lnTo>
                    <a:pt x="2565" y="4739"/>
                  </a:lnTo>
                  <a:lnTo>
                    <a:pt x="5036" y="0"/>
                  </a:lnTo>
                  <a:lnTo>
                    <a:pt x="3734" y="0"/>
                  </a:lnTo>
                  <a:lnTo>
                    <a:pt x="2622" y="2337"/>
                  </a:lnTo>
                  <a:lnTo>
                    <a:pt x="146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3" name="Freeform 11">
              <a:extLst>
                <a:ext uri="{FF2B5EF4-FFF2-40B4-BE49-F238E27FC236}">
                  <a16:creationId xmlns:a16="http://schemas.microsoft.com/office/drawing/2014/main" id="{F394DAC2-B718-4020-ACA1-77492710F51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775951" y="6354763"/>
              <a:ext cx="212725" cy="217488"/>
            </a:xfrm>
            <a:custGeom>
              <a:avLst/>
              <a:gdLst>
                <a:gd name="T0" fmla="*/ 3516 w 4768"/>
                <a:gd name="T1" fmla="*/ 4831 h 4831"/>
                <a:gd name="T2" fmla="*/ 4767 w 4768"/>
                <a:gd name="T3" fmla="*/ 4831 h 4831"/>
                <a:gd name="T4" fmla="*/ 4768 w 4768"/>
                <a:gd name="T5" fmla="*/ 2315 h 4831"/>
                <a:gd name="T6" fmla="*/ 2384 w 4768"/>
                <a:gd name="T7" fmla="*/ 0 h 4831"/>
                <a:gd name="T8" fmla="*/ 0 w 4768"/>
                <a:gd name="T9" fmla="*/ 2315 h 4831"/>
                <a:gd name="T10" fmla="*/ 0 w 4768"/>
                <a:gd name="T11" fmla="*/ 4831 h 4831"/>
                <a:gd name="T12" fmla="*/ 1247 w 4768"/>
                <a:gd name="T13" fmla="*/ 4831 h 4831"/>
                <a:gd name="T14" fmla="*/ 1247 w 4768"/>
                <a:gd name="T15" fmla="*/ 2298 h 4831"/>
                <a:gd name="T16" fmla="*/ 2381 w 4768"/>
                <a:gd name="T17" fmla="*/ 1147 h 4831"/>
                <a:gd name="T18" fmla="*/ 2439 w 4768"/>
                <a:gd name="T19" fmla="*/ 1149 h 4831"/>
                <a:gd name="T20" fmla="*/ 3516 w 4768"/>
                <a:gd name="T21" fmla="*/ 2297 h 4831"/>
                <a:gd name="T22" fmla="*/ 3516 w 4768"/>
                <a:gd name="T23" fmla="*/ 4831 h 48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768" h="4831">
                  <a:moveTo>
                    <a:pt x="3516" y="4831"/>
                  </a:moveTo>
                  <a:lnTo>
                    <a:pt x="4767" y="4831"/>
                  </a:lnTo>
                  <a:lnTo>
                    <a:pt x="4768" y="2315"/>
                  </a:lnTo>
                  <a:cubicBezTo>
                    <a:pt x="4768" y="1060"/>
                    <a:pt x="3677" y="0"/>
                    <a:pt x="2384" y="0"/>
                  </a:cubicBezTo>
                  <a:cubicBezTo>
                    <a:pt x="1092" y="0"/>
                    <a:pt x="0" y="1060"/>
                    <a:pt x="0" y="2315"/>
                  </a:cubicBezTo>
                  <a:lnTo>
                    <a:pt x="0" y="4831"/>
                  </a:lnTo>
                  <a:lnTo>
                    <a:pt x="1247" y="4831"/>
                  </a:lnTo>
                  <a:lnTo>
                    <a:pt x="1247" y="2298"/>
                  </a:lnTo>
                  <a:cubicBezTo>
                    <a:pt x="1259" y="1674"/>
                    <a:pt x="1779" y="1147"/>
                    <a:pt x="2381" y="1147"/>
                  </a:cubicBezTo>
                  <a:cubicBezTo>
                    <a:pt x="2392" y="1147"/>
                    <a:pt x="2428" y="1149"/>
                    <a:pt x="2439" y="1149"/>
                  </a:cubicBezTo>
                  <a:cubicBezTo>
                    <a:pt x="3022" y="1186"/>
                    <a:pt x="3505" y="1701"/>
                    <a:pt x="3516" y="2297"/>
                  </a:cubicBezTo>
                  <a:lnTo>
                    <a:pt x="3516" y="483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4" name="Freeform 12">
              <a:extLst>
                <a:ext uri="{FF2B5EF4-FFF2-40B4-BE49-F238E27FC236}">
                  <a16:creationId xmlns:a16="http://schemas.microsoft.com/office/drawing/2014/main" id="{729A2910-C579-491F-A664-D864FCD3CF6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1514138" y="6354763"/>
              <a:ext cx="130175" cy="217488"/>
            </a:xfrm>
            <a:custGeom>
              <a:avLst/>
              <a:gdLst>
                <a:gd name="T0" fmla="*/ 0 w 2885"/>
                <a:gd name="T1" fmla="*/ 4833 h 4833"/>
                <a:gd name="T2" fmla="*/ 1247 w 2885"/>
                <a:gd name="T3" fmla="*/ 4833 h 4833"/>
                <a:gd name="T4" fmla="*/ 1247 w 2885"/>
                <a:gd name="T5" fmla="*/ 2317 h 4833"/>
                <a:gd name="T6" fmla="*/ 2456 w 2885"/>
                <a:gd name="T7" fmla="*/ 1116 h 4833"/>
                <a:gd name="T8" fmla="*/ 2462 w 2885"/>
                <a:gd name="T9" fmla="*/ 1115 h 4833"/>
                <a:gd name="T10" fmla="*/ 2473 w 2885"/>
                <a:gd name="T11" fmla="*/ 1115 h 4833"/>
                <a:gd name="T12" fmla="*/ 2885 w 2885"/>
                <a:gd name="T13" fmla="*/ 1115 h 4833"/>
                <a:gd name="T14" fmla="*/ 2885 w 2885"/>
                <a:gd name="T15" fmla="*/ 0 h 4833"/>
                <a:gd name="T16" fmla="*/ 2318 w 2885"/>
                <a:gd name="T17" fmla="*/ 2 h 4833"/>
                <a:gd name="T18" fmla="*/ 0 w 2885"/>
                <a:gd name="T19" fmla="*/ 2317 h 4833"/>
                <a:gd name="T20" fmla="*/ 0 w 2885"/>
                <a:gd name="T21" fmla="*/ 4833 h 48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85" h="4833">
                  <a:moveTo>
                    <a:pt x="0" y="4833"/>
                  </a:moveTo>
                  <a:lnTo>
                    <a:pt x="1247" y="4833"/>
                  </a:lnTo>
                  <a:lnTo>
                    <a:pt x="1247" y="2317"/>
                  </a:lnTo>
                  <a:cubicBezTo>
                    <a:pt x="1255" y="1659"/>
                    <a:pt x="1797" y="1120"/>
                    <a:pt x="2456" y="1116"/>
                  </a:cubicBezTo>
                  <a:lnTo>
                    <a:pt x="2462" y="1115"/>
                  </a:lnTo>
                  <a:cubicBezTo>
                    <a:pt x="2466" y="1115"/>
                    <a:pt x="2469" y="1115"/>
                    <a:pt x="2473" y="1115"/>
                  </a:cubicBezTo>
                  <a:lnTo>
                    <a:pt x="2885" y="1115"/>
                  </a:lnTo>
                  <a:lnTo>
                    <a:pt x="2885" y="0"/>
                  </a:lnTo>
                  <a:lnTo>
                    <a:pt x="2318" y="2"/>
                  </a:lnTo>
                  <a:cubicBezTo>
                    <a:pt x="1039" y="2"/>
                    <a:pt x="0" y="1041"/>
                    <a:pt x="0" y="2317"/>
                  </a:cubicBezTo>
                  <a:lnTo>
                    <a:pt x="0" y="483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03573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000"/>
            </a:lvl1pPr>
          </a:lstStyle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000"/>
            </a:lvl1pPr>
          </a:lstStyle>
          <a:p>
            <a:fld id="{8E02222F-50E1-4509-B887-94F5B68096E1}" type="datetimeFigureOut">
              <a:rPr lang="sv-SE" smtClean="0"/>
              <a:pPr/>
              <a:t>2019-11-05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/>
            </a:lvl1pPr>
          </a:lstStyle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021583" y="8685213"/>
            <a:ext cx="738759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/>
            </a:lvl1pPr>
          </a:lstStyle>
          <a:p>
            <a:fld id="{A65F7381-3F52-47E1-AECF-CE0731E8E104}" type="slidenum">
              <a:rPr lang="sv-SE" smtClean="0"/>
              <a:pPr/>
              <a:t>‹#›</a:t>
            </a:fld>
            <a:endParaRPr lang="sv-SE"/>
          </a:p>
        </p:txBody>
      </p:sp>
      <p:grpSp>
        <p:nvGrpSpPr>
          <p:cNvPr id="8" name="Grupp 7">
            <a:extLst>
              <a:ext uri="{FF2B5EF4-FFF2-40B4-BE49-F238E27FC236}">
                <a16:creationId xmlns:a16="http://schemas.microsoft.com/office/drawing/2014/main" id="{90E01E7E-1F03-4FE8-90AA-F84AD63C0B62}"/>
              </a:ext>
            </a:extLst>
          </p:cNvPr>
          <p:cNvGrpSpPr/>
          <p:nvPr/>
        </p:nvGrpSpPr>
        <p:grpSpPr>
          <a:xfrm>
            <a:off x="5599329" y="8774141"/>
            <a:ext cx="943519" cy="132639"/>
            <a:chOff x="10052051" y="6354763"/>
            <a:chExt cx="1592262" cy="223838"/>
          </a:xfrm>
          <a:solidFill>
            <a:schemeClr val="accent1"/>
          </a:solidFill>
        </p:grpSpPr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6A58F15F-A7E3-47DE-BEAB-A4476B0683C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1263313" y="6354763"/>
              <a:ext cx="230188" cy="223838"/>
            </a:xfrm>
            <a:custGeom>
              <a:avLst/>
              <a:gdLst>
                <a:gd name="T0" fmla="*/ 3656 w 5108"/>
                <a:gd name="T1" fmla="*/ 2021 h 4983"/>
                <a:gd name="T2" fmla="*/ 1395 w 5108"/>
                <a:gd name="T3" fmla="*/ 2021 h 4983"/>
                <a:gd name="T4" fmla="*/ 1406 w 5108"/>
                <a:gd name="T5" fmla="*/ 1978 h 4983"/>
                <a:gd name="T6" fmla="*/ 2562 w 5108"/>
                <a:gd name="T7" fmla="*/ 1110 h 4983"/>
                <a:gd name="T8" fmla="*/ 3648 w 5108"/>
                <a:gd name="T9" fmla="*/ 1980 h 4983"/>
                <a:gd name="T10" fmla="*/ 3656 w 5108"/>
                <a:gd name="T11" fmla="*/ 2021 h 4983"/>
                <a:gd name="T12" fmla="*/ 2562 w 5108"/>
                <a:gd name="T13" fmla="*/ 0 h 4983"/>
                <a:gd name="T14" fmla="*/ 0 w 5108"/>
                <a:gd name="T15" fmla="*/ 2491 h 4983"/>
                <a:gd name="T16" fmla="*/ 732 w 5108"/>
                <a:gd name="T17" fmla="*/ 4277 h 4983"/>
                <a:gd name="T18" fmla="*/ 2702 w 5108"/>
                <a:gd name="T19" fmla="*/ 4983 h 4983"/>
                <a:gd name="T20" fmla="*/ 4717 w 5108"/>
                <a:gd name="T21" fmla="*/ 4218 h 4983"/>
                <a:gd name="T22" fmla="*/ 3921 w 5108"/>
                <a:gd name="T23" fmla="*/ 3422 h 4983"/>
                <a:gd name="T24" fmla="*/ 2674 w 5108"/>
                <a:gd name="T25" fmla="*/ 3873 h 4983"/>
                <a:gd name="T26" fmla="*/ 1392 w 5108"/>
                <a:gd name="T27" fmla="*/ 2977 h 4983"/>
                <a:gd name="T28" fmla="*/ 1381 w 5108"/>
                <a:gd name="T29" fmla="*/ 2934 h 4983"/>
                <a:gd name="T30" fmla="*/ 5056 w 5108"/>
                <a:gd name="T31" fmla="*/ 2934 h 4983"/>
                <a:gd name="T32" fmla="*/ 4358 w 5108"/>
                <a:gd name="T33" fmla="*/ 731 h 4983"/>
                <a:gd name="T34" fmla="*/ 2562 w 5108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8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50" y="1418"/>
                    <a:pt x="1960" y="1110"/>
                    <a:pt x="2562" y="1110"/>
                  </a:cubicBezTo>
                  <a:cubicBezTo>
                    <a:pt x="3142" y="1110"/>
                    <a:pt x="3538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2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2" y="4277"/>
                  </a:cubicBezTo>
                  <a:cubicBezTo>
                    <a:pt x="1221" y="4739"/>
                    <a:pt x="1902" y="4983"/>
                    <a:pt x="2702" y="4983"/>
                  </a:cubicBezTo>
                  <a:cubicBezTo>
                    <a:pt x="3562" y="4983"/>
                    <a:pt x="4221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8" y="3873"/>
                    <a:pt x="2674" y="3873"/>
                  </a:cubicBezTo>
                  <a:cubicBezTo>
                    <a:pt x="1990" y="3873"/>
                    <a:pt x="1546" y="3563"/>
                    <a:pt x="1392" y="2977"/>
                  </a:cubicBezTo>
                  <a:lnTo>
                    <a:pt x="1381" y="2934"/>
                  </a:lnTo>
                  <a:lnTo>
                    <a:pt x="5056" y="2934"/>
                  </a:lnTo>
                  <a:cubicBezTo>
                    <a:pt x="5108" y="2050"/>
                    <a:pt x="4860" y="1269"/>
                    <a:pt x="4358" y="731"/>
                  </a:cubicBezTo>
                  <a:cubicBezTo>
                    <a:pt x="3911" y="253"/>
                    <a:pt x="3290" y="0"/>
                    <a:pt x="256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C9E4AC6C-C984-4B64-9031-15ED8DC8F13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1014076" y="6354763"/>
              <a:ext cx="230188" cy="223838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1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1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6 w 5107"/>
                <a:gd name="T21" fmla="*/ 4218 h 4983"/>
                <a:gd name="T22" fmla="*/ 3920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1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1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1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59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6" y="4218"/>
                  </a:cubicBezTo>
                  <a:lnTo>
                    <a:pt x="3920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2" name="Freeform 8">
              <a:extLst>
                <a:ext uri="{FF2B5EF4-FFF2-40B4-BE49-F238E27FC236}">
                  <a16:creationId xmlns:a16="http://schemas.microsoft.com/office/drawing/2014/main" id="{04443661-978B-47CF-AC9B-F61AA82B9A9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517188" y="6354763"/>
              <a:ext cx="233363" cy="223838"/>
            </a:xfrm>
            <a:custGeom>
              <a:avLst/>
              <a:gdLst>
                <a:gd name="T0" fmla="*/ 2589 w 5179"/>
                <a:gd name="T1" fmla="*/ 3859 h 4983"/>
                <a:gd name="T2" fmla="*/ 1376 w 5179"/>
                <a:gd name="T3" fmla="*/ 2491 h 4983"/>
                <a:gd name="T4" fmla="*/ 2589 w 5179"/>
                <a:gd name="T5" fmla="*/ 1124 h 4983"/>
                <a:gd name="T6" fmla="*/ 3802 w 5179"/>
                <a:gd name="T7" fmla="*/ 2491 h 4983"/>
                <a:gd name="T8" fmla="*/ 2589 w 5179"/>
                <a:gd name="T9" fmla="*/ 3859 h 4983"/>
                <a:gd name="T10" fmla="*/ 2589 w 5179"/>
                <a:gd name="T11" fmla="*/ 0 h 4983"/>
                <a:gd name="T12" fmla="*/ 0 w 5179"/>
                <a:gd name="T13" fmla="*/ 2491 h 4983"/>
                <a:gd name="T14" fmla="*/ 2589 w 5179"/>
                <a:gd name="T15" fmla="*/ 4983 h 4983"/>
                <a:gd name="T16" fmla="*/ 5179 w 5179"/>
                <a:gd name="T17" fmla="*/ 2491 h 4983"/>
                <a:gd name="T18" fmla="*/ 2589 w 5179"/>
                <a:gd name="T19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179" h="4983">
                  <a:moveTo>
                    <a:pt x="2589" y="3859"/>
                  </a:moveTo>
                  <a:cubicBezTo>
                    <a:pt x="1864" y="3859"/>
                    <a:pt x="1376" y="3309"/>
                    <a:pt x="1376" y="2491"/>
                  </a:cubicBezTo>
                  <a:cubicBezTo>
                    <a:pt x="1376" y="1674"/>
                    <a:pt x="1864" y="1124"/>
                    <a:pt x="2589" y="1124"/>
                  </a:cubicBezTo>
                  <a:cubicBezTo>
                    <a:pt x="3315" y="1124"/>
                    <a:pt x="3802" y="1674"/>
                    <a:pt x="3802" y="2491"/>
                  </a:cubicBezTo>
                  <a:cubicBezTo>
                    <a:pt x="3802" y="3309"/>
                    <a:pt x="3315" y="3859"/>
                    <a:pt x="2589" y="3859"/>
                  </a:cubicBezTo>
                  <a:close/>
                  <a:moveTo>
                    <a:pt x="2589" y="0"/>
                  </a:moveTo>
                  <a:cubicBezTo>
                    <a:pt x="1113" y="0"/>
                    <a:pt x="0" y="1071"/>
                    <a:pt x="0" y="2491"/>
                  </a:cubicBezTo>
                  <a:cubicBezTo>
                    <a:pt x="0" y="3912"/>
                    <a:pt x="1113" y="4983"/>
                    <a:pt x="2589" y="4983"/>
                  </a:cubicBezTo>
                  <a:cubicBezTo>
                    <a:pt x="4066" y="4983"/>
                    <a:pt x="5179" y="3912"/>
                    <a:pt x="5179" y="2491"/>
                  </a:cubicBezTo>
                  <a:cubicBezTo>
                    <a:pt x="5179" y="1071"/>
                    <a:pt x="4066" y="0"/>
                    <a:pt x="258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3" name="Freeform 9">
              <a:extLst>
                <a:ext uri="{FF2B5EF4-FFF2-40B4-BE49-F238E27FC236}">
                  <a16:creationId xmlns:a16="http://schemas.microsoft.com/office/drawing/2014/main" id="{64CABAFB-F3C9-433D-9246-4883CCBB3023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267951" y="6354763"/>
              <a:ext cx="230188" cy="223838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2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2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7 w 5107"/>
                <a:gd name="T21" fmla="*/ 4218 h 4983"/>
                <a:gd name="T22" fmla="*/ 3921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2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2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4" name="Freeform 10">
              <a:extLst>
                <a:ext uri="{FF2B5EF4-FFF2-40B4-BE49-F238E27FC236}">
                  <a16:creationId xmlns:a16="http://schemas.microsoft.com/office/drawing/2014/main" id="{497A2E06-2631-4CC3-A486-F077448CF71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052051" y="6361113"/>
              <a:ext cx="225425" cy="212725"/>
            </a:xfrm>
            <a:custGeom>
              <a:avLst/>
              <a:gdLst>
                <a:gd name="T0" fmla="*/ 0 w 5036"/>
                <a:gd name="T1" fmla="*/ 0 h 4739"/>
                <a:gd name="T2" fmla="*/ 2565 w 5036"/>
                <a:gd name="T3" fmla="*/ 4739 h 4739"/>
                <a:gd name="T4" fmla="*/ 5036 w 5036"/>
                <a:gd name="T5" fmla="*/ 0 h 4739"/>
                <a:gd name="T6" fmla="*/ 3734 w 5036"/>
                <a:gd name="T7" fmla="*/ 0 h 4739"/>
                <a:gd name="T8" fmla="*/ 2622 w 5036"/>
                <a:gd name="T9" fmla="*/ 2337 h 4739"/>
                <a:gd name="T10" fmla="*/ 1468 w 5036"/>
                <a:gd name="T11" fmla="*/ 0 h 4739"/>
                <a:gd name="T12" fmla="*/ 0 w 5036"/>
                <a:gd name="T13" fmla="*/ 0 h 4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036" h="4739">
                  <a:moveTo>
                    <a:pt x="0" y="0"/>
                  </a:moveTo>
                  <a:lnTo>
                    <a:pt x="2565" y="4739"/>
                  </a:lnTo>
                  <a:lnTo>
                    <a:pt x="5036" y="0"/>
                  </a:lnTo>
                  <a:lnTo>
                    <a:pt x="3734" y="0"/>
                  </a:lnTo>
                  <a:lnTo>
                    <a:pt x="2622" y="2337"/>
                  </a:lnTo>
                  <a:lnTo>
                    <a:pt x="146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id="{E0E8ADC2-E280-415F-AFF6-FF70E83EDC7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775951" y="6354763"/>
              <a:ext cx="212725" cy="217488"/>
            </a:xfrm>
            <a:custGeom>
              <a:avLst/>
              <a:gdLst>
                <a:gd name="T0" fmla="*/ 3516 w 4768"/>
                <a:gd name="T1" fmla="*/ 4831 h 4831"/>
                <a:gd name="T2" fmla="*/ 4767 w 4768"/>
                <a:gd name="T3" fmla="*/ 4831 h 4831"/>
                <a:gd name="T4" fmla="*/ 4768 w 4768"/>
                <a:gd name="T5" fmla="*/ 2315 h 4831"/>
                <a:gd name="T6" fmla="*/ 2384 w 4768"/>
                <a:gd name="T7" fmla="*/ 0 h 4831"/>
                <a:gd name="T8" fmla="*/ 0 w 4768"/>
                <a:gd name="T9" fmla="*/ 2315 h 4831"/>
                <a:gd name="T10" fmla="*/ 0 w 4768"/>
                <a:gd name="T11" fmla="*/ 4831 h 4831"/>
                <a:gd name="T12" fmla="*/ 1247 w 4768"/>
                <a:gd name="T13" fmla="*/ 4831 h 4831"/>
                <a:gd name="T14" fmla="*/ 1247 w 4768"/>
                <a:gd name="T15" fmla="*/ 2298 h 4831"/>
                <a:gd name="T16" fmla="*/ 2381 w 4768"/>
                <a:gd name="T17" fmla="*/ 1147 h 4831"/>
                <a:gd name="T18" fmla="*/ 2439 w 4768"/>
                <a:gd name="T19" fmla="*/ 1149 h 4831"/>
                <a:gd name="T20" fmla="*/ 3516 w 4768"/>
                <a:gd name="T21" fmla="*/ 2297 h 4831"/>
                <a:gd name="T22" fmla="*/ 3516 w 4768"/>
                <a:gd name="T23" fmla="*/ 4831 h 48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768" h="4831">
                  <a:moveTo>
                    <a:pt x="3516" y="4831"/>
                  </a:moveTo>
                  <a:lnTo>
                    <a:pt x="4767" y="4831"/>
                  </a:lnTo>
                  <a:lnTo>
                    <a:pt x="4768" y="2315"/>
                  </a:lnTo>
                  <a:cubicBezTo>
                    <a:pt x="4768" y="1060"/>
                    <a:pt x="3677" y="0"/>
                    <a:pt x="2384" y="0"/>
                  </a:cubicBezTo>
                  <a:cubicBezTo>
                    <a:pt x="1092" y="0"/>
                    <a:pt x="0" y="1060"/>
                    <a:pt x="0" y="2315"/>
                  </a:cubicBezTo>
                  <a:lnTo>
                    <a:pt x="0" y="4831"/>
                  </a:lnTo>
                  <a:lnTo>
                    <a:pt x="1247" y="4831"/>
                  </a:lnTo>
                  <a:lnTo>
                    <a:pt x="1247" y="2298"/>
                  </a:lnTo>
                  <a:cubicBezTo>
                    <a:pt x="1259" y="1674"/>
                    <a:pt x="1779" y="1147"/>
                    <a:pt x="2381" y="1147"/>
                  </a:cubicBezTo>
                  <a:cubicBezTo>
                    <a:pt x="2392" y="1147"/>
                    <a:pt x="2428" y="1149"/>
                    <a:pt x="2439" y="1149"/>
                  </a:cubicBezTo>
                  <a:cubicBezTo>
                    <a:pt x="3022" y="1186"/>
                    <a:pt x="3505" y="1701"/>
                    <a:pt x="3516" y="2297"/>
                  </a:cubicBezTo>
                  <a:lnTo>
                    <a:pt x="3516" y="483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6" name="Freeform 12">
              <a:extLst>
                <a:ext uri="{FF2B5EF4-FFF2-40B4-BE49-F238E27FC236}">
                  <a16:creationId xmlns:a16="http://schemas.microsoft.com/office/drawing/2014/main" id="{32836AF2-711E-487E-A6FE-592C33FF876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1514138" y="6354763"/>
              <a:ext cx="130175" cy="217488"/>
            </a:xfrm>
            <a:custGeom>
              <a:avLst/>
              <a:gdLst>
                <a:gd name="T0" fmla="*/ 0 w 2885"/>
                <a:gd name="T1" fmla="*/ 4833 h 4833"/>
                <a:gd name="T2" fmla="*/ 1247 w 2885"/>
                <a:gd name="T3" fmla="*/ 4833 h 4833"/>
                <a:gd name="T4" fmla="*/ 1247 w 2885"/>
                <a:gd name="T5" fmla="*/ 2317 h 4833"/>
                <a:gd name="T6" fmla="*/ 2456 w 2885"/>
                <a:gd name="T7" fmla="*/ 1116 h 4833"/>
                <a:gd name="T8" fmla="*/ 2462 w 2885"/>
                <a:gd name="T9" fmla="*/ 1115 h 4833"/>
                <a:gd name="T10" fmla="*/ 2473 w 2885"/>
                <a:gd name="T11" fmla="*/ 1115 h 4833"/>
                <a:gd name="T12" fmla="*/ 2885 w 2885"/>
                <a:gd name="T13" fmla="*/ 1115 h 4833"/>
                <a:gd name="T14" fmla="*/ 2885 w 2885"/>
                <a:gd name="T15" fmla="*/ 0 h 4833"/>
                <a:gd name="T16" fmla="*/ 2318 w 2885"/>
                <a:gd name="T17" fmla="*/ 2 h 4833"/>
                <a:gd name="T18" fmla="*/ 0 w 2885"/>
                <a:gd name="T19" fmla="*/ 2317 h 4833"/>
                <a:gd name="T20" fmla="*/ 0 w 2885"/>
                <a:gd name="T21" fmla="*/ 4833 h 48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85" h="4833">
                  <a:moveTo>
                    <a:pt x="0" y="4833"/>
                  </a:moveTo>
                  <a:lnTo>
                    <a:pt x="1247" y="4833"/>
                  </a:lnTo>
                  <a:lnTo>
                    <a:pt x="1247" y="2317"/>
                  </a:lnTo>
                  <a:cubicBezTo>
                    <a:pt x="1255" y="1659"/>
                    <a:pt x="1797" y="1120"/>
                    <a:pt x="2456" y="1116"/>
                  </a:cubicBezTo>
                  <a:lnTo>
                    <a:pt x="2462" y="1115"/>
                  </a:lnTo>
                  <a:cubicBezTo>
                    <a:pt x="2466" y="1115"/>
                    <a:pt x="2469" y="1115"/>
                    <a:pt x="2473" y="1115"/>
                  </a:cubicBezTo>
                  <a:lnTo>
                    <a:pt x="2885" y="1115"/>
                  </a:lnTo>
                  <a:lnTo>
                    <a:pt x="2885" y="0"/>
                  </a:lnTo>
                  <a:lnTo>
                    <a:pt x="2318" y="2"/>
                  </a:lnTo>
                  <a:cubicBezTo>
                    <a:pt x="1039" y="2"/>
                    <a:pt x="0" y="1041"/>
                    <a:pt x="0" y="2317"/>
                  </a:cubicBezTo>
                  <a:lnTo>
                    <a:pt x="0" y="483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472423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5F7381-3F52-47E1-AECF-CE0731E8E104}" type="slidenum">
              <a:rPr lang="sv-SE" smtClean="0"/>
              <a:pPr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130226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5F7381-3F52-47E1-AECF-CE0731E8E104}" type="slidenum">
              <a:rPr lang="sv-SE" smtClean="0"/>
              <a:pPr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512869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1">
    <p:bg bwMode="gray"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ktangel 18">
            <a:extLst>
              <a:ext uri="{FF2B5EF4-FFF2-40B4-BE49-F238E27FC236}">
                <a16:creationId xmlns:a16="http://schemas.microsoft.com/office/drawing/2014/main" id="{D3129C41-1ACD-4F45-A117-8CF52CAE4966}"/>
              </a:ext>
            </a:extLst>
          </p:cNvPr>
          <p:cNvSpPr/>
          <p:nvPr/>
        </p:nvSpPr>
        <p:spPr bwMode="gray">
          <a:xfrm>
            <a:off x="0" y="0"/>
            <a:ext cx="12192000" cy="6597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600"/>
              </a:spcBef>
            </a:pPr>
            <a:endParaRPr lang="en-US"/>
          </a:p>
        </p:txBody>
      </p:sp>
      <p:sp>
        <p:nvSpPr>
          <p:cNvPr id="16" name="Frihandsfigur: Form 15">
            <a:extLst>
              <a:ext uri="{FF2B5EF4-FFF2-40B4-BE49-F238E27FC236}">
                <a16:creationId xmlns:a16="http://schemas.microsoft.com/office/drawing/2014/main" id="{62F50D0A-60F2-40F2-8DE1-B9EB89D14D95}"/>
              </a:ext>
            </a:extLst>
          </p:cNvPr>
          <p:cNvSpPr/>
          <p:nvPr/>
        </p:nvSpPr>
        <p:spPr bwMode="gray">
          <a:xfrm>
            <a:off x="6584540" y="39367"/>
            <a:ext cx="5607461" cy="6818633"/>
          </a:xfrm>
          <a:custGeom>
            <a:avLst/>
            <a:gdLst>
              <a:gd name="connsiteX0" fmla="*/ 5607461 w 5607461"/>
              <a:gd name="connsiteY0" fmla="*/ 0 h 6823406"/>
              <a:gd name="connsiteX1" fmla="*/ 5607461 w 5607461"/>
              <a:gd name="connsiteY1" fmla="*/ 2148943 h 6823406"/>
              <a:gd name="connsiteX2" fmla="*/ 3731769 w 5607461"/>
              <a:gd name="connsiteY2" fmla="*/ 3891773 h 6823406"/>
              <a:gd name="connsiteX3" fmla="*/ 2446775 w 5607461"/>
              <a:gd name="connsiteY3" fmla="*/ 6823406 h 6823406"/>
              <a:gd name="connsiteX4" fmla="*/ 0 w 5607461"/>
              <a:gd name="connsiteY4" fmla="*/ 6823406 h 6823406"/>
              <a:gd name="connsiteX5" fmla="*/ 1402783 w 5607461"/>
              <a:gd name="connsiteY5" fmla="*/ 3399404 h 6823406"/>
              <a:gd name="connsiteX6" fmla="*/ 5424834 w 5607461"/>
              <a:gd name="connsiteY6" fmla="*/ 6758 h 68234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7461" h="6823406">
                <a:moveTo>
                  <a:pt x="5607461" y="0"/>
                </a:moveTo>
                <a:lnTo>
                  <a:pt x="5607461" y="2148943"/>
                </a:lnTo>
                <a:cubicBezTo>
                  <a:pt x="5029123" y="2307855"/>
                  <a:pt x="4208507" y="2795014"/>
                  <a:pt x="3731769" y="3891773"/>
                </a:cubicBezTo>
                <a:lnTo>
                  <a:pt x="2446775" y="6823406"/>
                </a:lnTo>
                <a:lnTo>
                  <a:pt x="0" y="6823406"/>
                </a:lnTo>
                <a:lnTo>
                  <a:pt x="1402783" y="3399404"/>
                </a:lnTo>
                <a:cubicBezTo>
                  <a:pt x="1937812" y="2006312"/>
                  <a:pt x="3470340" y="136474"/>
                  <a:pt x="5424834" y="6758"/>
                </a:cubicBezTo>
                <a:close/>
              </a:path>
            </a:pathLst>
          </a:custGeom>
          <a:blipFill>
            <a:blip r:embed="rId2"/>
            <a:stretch>
              <a:fillRect/>
            </a:stretch>
          </a:blip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600"/>
              </a:spcBef>
            </a:pPr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F72EEEB-850B-4416-957A-219B7EE0B7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0783" y="1493678"/>
            <a:ext cx="6057367" cy="1477328"/>
          </a:xfrm>
        </p:spPr>
        <p:txBody>
          <a:bodyPr anchor="b" anchorCtr="0"/>
          <a:lstStyle>
            <a:lvl1pPr algn="l">
              <a:lnSpc>
                <a:spcPct val="80000"/>
              </a:lnSpc>
              <a:defRPr sz="6000" b="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18FD7F-4EA1-4807-971F-4BD8BE59FCA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30783" y="5130536"/>
            <a:ext cx="5853757" cy="643253"/>
          </a:xfrm>
        </p:spPr>
        <p:txBody>
          <a:bodyPr wrap="square" lIns="36000" anchor="b" anchorCtr="0">
            <a:noAutofit/>
          </a:bodyPr>
          <a:lstStyle>
            <a:lvl1pPr marL="0" indent="0" algn="l">
              <a:buNone/>
              <a:defRPr sz="2200">
                <a:solidFill>
                  <a:schemeClr val="accent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/>
              <a:t>Click to add name</a:t>
            </a:r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3D4A8A44-F748-4EBB-BFD0-76208B708E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30783" y="2989401"/>
            <a:ext cx="6057367" cy="1200150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000">
                <a:solidFill>
                  <a:schemeClr val="accent1"/>
                </a:solidFill>
              </a:defRPr>
            </a:lvl1pPr>
            <a:lvl2pPr marL="207963" indent="0">
              <a:buNone/>
              <a:defRPr/>
            </a:lvl2pPr>
          </a:lstStyle>
          <a:p>
            <a:pPr lvl="0"/>
            <a:r>
              <a:rPr lang="en-US" noProof="0" dirty="0"/>
              <a:t>Click to add title</a:t>
            </a:r>
          </a:p>
        </p:txBody>
      </p:sp>
      <p:sp>
        <p:nvSpPr>
          <p:cNvPr id="17" name="Platshållare för text 16">
            <a:extLst>
              <a:ext uri="{FF2B5EF4-FFF2-40B4-BE49-F238E27FC236}">
                <a16:creationId xmlns:a16="http://schemas.microsoft.com/office/drawing/2014/main" id="{A4304F54-7126-4BDE-A50A-D0728C07237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30783" y="5818100"/>
            <a:ext cx="5853757" cy="419100"/>
          </a:xfrm>
        </p:spPr>
        <p:txBody>
          <a:bodyPr lIns="39600"/>
          <a:lstStyle>
            <a:lvl1pPr marL="0" indent="0">
              <a:buNone/>
              <a:defRPr>
                <a:solidFill>
                  <a:schemeClr val="accent1"/>
                </a:solidFill>
              </a:defRPr>
            </a:lvl1pPr>
            <a:lvl2pPr marL="207963" indent="0">
              <a:buNone/>
              <a:defRPr/>
            </a:lvl2pPr>
            <a:lvl3pPr marL="436562" indent="0">
              <a:buNone/>
              <a:defRPr/>
            </a:lvl3pPr>
            <a:lvl4pPr marL="0" indent="0">
              <a:buFont typeface="Arial" panose="020B0604020202020204" pitchFamily="34" charset="0"/>
              <a:buNone/>
              <a:defRPr/>
            </a:lvl4pPr>
            <a:lvl5pPr marL="0" indent="0">
              <a:buFont typeface="Arial" panose="020B0604020202020204" pitchFamily="34" charset="0"/>
              <a:buNone/>
              <a:defRPr/>
            </a:lvl5pPr>
          </a:lstStyle>
          <a:p>
            <a:pPr lvl="0"/>
            <a:r>
              <a:rPr lang="en-US" noProof="0"/>
              <a:t>Click to add  job title</a:t>
            </a:r>
          </a:p>
        </p:txBody>
      </p:sp>
      <p:grpSp>
        <p:nvGrpSpPr>
          <p:cNvPr id="23" name="Group 4">
            <a:extLst>
              <a:ext uri="{FF2B5EF4-FFF2-40B4-BE49-F238E27FC236}">
                <a16:creationId xmlns:a16="http://schemas.microsoft.com/office/drawing/2014/main" id="{6B9113C7-5AFF-4490-8CE9-7AF3E281A26D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7956177" y="5596744"/>
            <a:ext cx="3759573" cy="531812"/>
            <a:chOff x="4934" y="3638"/>
            <a:chExt cx="2446" cy="346"/>
          </a:xfrm>
        </p:grpSpPr>
        <p:sp>
          <p:nvSpPr>
            <p:cNvPr id="24" name="AutoShape 3">
              <a:extLst>
                <a:ext uri="{FF2B5EF4-FFF2-40B4-BE49-F238E27FC236}">
                  <a16:creationId xmlns:a16="http://schemas.microsoft.com/office/drawing/2014/main" id="{AA1BF84F-7041-4DE5-8112-C4B3F6CAD1EE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4934" y="3638"/>
              <a:ext cx="2446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5" name="Freeform 6">
              <a:extLst>
                <a:ext uri="{FF2B5EF4-FFF2-40B4-BE49-F238E27FC236}">
                  <a16:creationId xmlns:a16="http://schemas.microsoft.com/office/drawing/2014/main" id="{2F625D7C-25BD-49D1-A032-420226C3085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67" y="3641"/>
              <a:ext cx="346" cy="339"/>
            </a:xfrm>
            <a:custGeom>
              <a:avLst/>
              <a:gdLst>
                <a:gd name="T0" fmla="*/ 3656 w 5108"/>
                <a:gd name="T1" fmla="*/ 2021 h 4983"/>
                <a:gd name="T2" fmla="*/ 1395 w 5108"/>
                <a:gd name="T3" fmla="*/ 2021 h 4983"/>
                <a:gd name="T4" fmla="*/ 1406 w 5108"/>
                <a:gd name="T5" fmla="*/ 1978 h 4983"/>
                <a:gd name="T6" fmla="*/ 2562 w 5108"/>
                <a:gd name="T7" fmla="*/ 1110 h 4983"/>
                <a:gd name="T8" fmla="*/ 3648 w 5108"/>
                <a:gd name="T9" fmla="*/ 1980 h 4983"/>
                <a:gd name="T10" fmla="*/ 3656 w 5108"/>
                <a:gd name="T11" fmla="*/ 2021 h 4983"/>
                <a:gd name="T12" fmla="*/ 2562 w 5108"/>
                <a:gd name="T13" fmla="*/ 0 h 4983"/>
                <a:gd name="T14" fmla="*/ 0 w 5108"/>
                <a:gd name="T15" fmla="*/ 2491 h 4983"/>
                <a:gd name="T16" fmla="*/ 732 w 5108"/>
                <a:gd name="T17" fmla="*/ 4277 h 4983"/>
                <a:gd name="T18" fmla="*/ 2702 w 5108"/>
                <a:gd name="T19" fmla="*/ 4983 h 4983"/>
                <a:gd name="T20" fmla="*/ 4717 w 5108"/>
                <a:gd name="T21" fmla="*/ 4218 h 4983"/>
                <a:gd name="T22" fmla="*/ 3921 w 5108"/>
                <a:gd name="T23" fmla="*/ 3422 h 4983"/>
                <a:gd name="T24" fmla="*/ 2674 w 5108"/>
                <a:gd name="T25" fmla="*/ 3873 h 4983"/>
                <a:gd name="T26" fmla="*/ 1392 w 5108"/>
                <a:gd name="T27" fmla="*/ 2977 h 4983"/>
                <a:gd name="T28" fmla="*/ 1381 w 5108"/>
                <a:gd name="T29" fmla="*/ 2934 h 4983"/>
                <a:gd name="T30" fmla="*/ 5056 w 5108"/>
                <a:gd name="T31" fmla="*/ 2934 h 4983"/>
                <a:gd name="T32" fmla="*/ 4358 w 5108"/>
                <a:gd name="T33" fmla="*/ 731 h 4983"/>
                <a:gd name="T34" fmla="*/ 2562 w 5108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8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50" y="1418"/>
                    <a:pt x="1960" y="1110"/>
                    <a:pt x="2562" y="1110"/>
                  </a:cubicBezTo>
                  <a:cubicBezTo>
                    <a:pt x="3142" y="1110"/>
                    <a:pt x="3538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2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2" y="4277"/>
                  </a:cubicBezTo>
                  <a:cubicBezTo>
                    <a:pt x="1221" y="4739"/>
                    <a:pt x="1902" y="4983"/>
                    <a:pt x="2702" y="4983"/>
                  </a:cubicBezTo>
                  <a:cubicBezTo>
                    <a:pt x="3562" y="4983"/>
                    <a:pt x="4221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8" y="3873"/>
                    <a:pt x="2674" y="3873"/>
                  </a:cubicBezTo>
                  <a:cubicBezTo>
                    <a:pt x="1990" y="3873"/>
                    <a:pt x="1546" y="3563"/>
                    <a:pt x="1392" y="2977"/>
                  </a:cubicBezTo>
                  <a:lnTo>
                    <a:pt x="1381" y="2934"/>
                  </a:lnTo>
                  <a:lnTo>
                    <a:pt x="5056" y="2934"/>
                  </a:lnTo>
                  <a:cubicBezTo>
                    <a:pt x="5108" y="2050"/>
                    <a:pt x="4860" y="1269"/>
                    <a:pt x="4358" y="731"/>
                  </a:cubicBezTo>
                  <a:cubicBezTo>
                    <a:pt x="3911" y="253"/>
                    <a:pt x="3290" y="0"/>
                    <a:pt x="2562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6" name="Freeform 7">
              <a:extLst>
                <a:ext uri="{FF2B5EF4-FFF2-40B4-BE49-F238E27FC236}">
                  <a16:creationId xmlns:a16="http://schemas.microsoft.com/office/drawing/2014/main" id="{6DC3652A-54D6-41CD-85EB-41C032A6D99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391" y="3641"/>
              <a:ext cx="346" cy="339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1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1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6 w 5107"/>
                <a:gd name="T21" fmla="*/ 4218 h 4983"/>
                <a:gd name="T22" fmla="*/ 3920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1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1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1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59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6" y="4218"/>
                  </a:cubicBezTo>
                  <a:lnTo>
                    <a:pt x="3920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1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7" name="Freeform 8">
              <a:extLst>
                <a:ext uri="{FF2B5EF4-FFF2-40B4-BE49-F238E27FC236}">
                  <a16:creationId xmlns:a16="http://schemas.microsoft.com/office/drawing/2014/main" id="{D42685B0-1672-4DB5-A7FA-FA4317E2A27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640" y="3641"/>
              <a:ext cx="351" cy="339"/>
            </a:xfrm>
            <a:custGeom>
              <a:avLst/>
              <a:gdLst>
                <a:gd name="T0" fmla="*/ 2589 w 5179"/>
                <a:gd name="T1" fmla="*/ 3859 h 4983"/>
                <a:gd name="T2" fmla="*/ 1376 w 5179"/>
                <a:gd name="T3" fmla="*/ 2491 h 4983"/>
                <a:gd name="T4" fmla="*/ 2589 w 5179"/>
                <a:gd name="T5" fmla="*/ 1124 h 4983"/>
                <a:gd name="T6" fmla="*/ 3802 w 5179"/>
                <a:gd name="T7" fmla="*/ 2491 h 4983"/>
                <a:gd name="T8" fmla="*/ 2589 w 5179"/>
                <a:gd name="T9" fmla="*/ 3859 h 4983"/>
                <a:gd name="T10" fmla="*/ 2589 w 5179"/>
                <a:gd name="T11" fmla="*/ 0 h 4983"/>
                <a:gd name="T12" fmla="*/ 0 w 5179"/>
                <a:gd name="T13" fmla="*/ 2491 h 4983"/>
                <a:gd name="T14" fmla="*/ 2589 w 5179"/>
                <a:gd name="T15" fmla="*/ 4983 h 4983"/>
                <a:gd name="T16" fmla="*/ 5179 w 5179"/>
                <a:gd name="T17" fmla="*/ 2491 h 4983"/>
                <a:gd name="T18" fmla="*/ 2589 w 5179"/>
                <a:gd name="T19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179" h="4983">
                  <a:moveTo>
                    <a:pt x="2589" y="3859"/>
                  </a:moveTo>
                  <a:cubicBezTo>
                    <a:pt x="1864" y="3859"/>
                    <a:pt x="1376" y="3309"/>
                    <a:pt x="1376" y="2491"/>
                  </a:cubicBezTo>
                  <a:cubicBezTo>
                    <a:pt x="1376" y="1674"/>
                    <a:pt x="1864" y="1124"/>
                    <a:pt x="2589" y="1124"/>
                  </a:cubicBezTo>
                  <a:cubicBezTo>
                    <a:pt x="3315" y="1124"/>
                    <a:pt x="3802" y="1674"/>
                    <a:pt x="3802" y="2491"/>
                  </a:cubicBezTo>
                  <a:cubicBezTo>
                    <a:pt x="3802" y="3309"/>
                    <a:pt x="3315" y="3859"/>
                    <a:pt x="2589" y="3859"/>
                  </a:cubicBezTo>
                  <a:close/>
                  <a:moveTo>
                    <a:pt x="2589" y="0"/>
                  </a:moveTo>
                  <a:cubicBezTo>
                    <a:pt x="1113" y="0"/>
                    <a:pt x="0" y="1071"/>
                    <a:pt x="0" y="2491"/>
                  </a:cubicBezTo>
                  <a:cubicBezTo>
                    <a:pt x="0" y="3912"/>
                    <a:pt x="1113" y="4983"/>
                    <a:pt x="2589" y="4983"/>
                  </a:cubicBezTo>
                  <a:cubicBezTo>
                    <a:pt x="4066" y="4983"/>
                    <a:pt x="5179" y="3912"/>
                    <a:pt x="5179" y="2491"/>
                  </a:cubicBezTo>
                  <a:cubicBezTo>
                    <a:pt x="5179" y="1071"/>
                    <a:pt x="4066" y="0"/>
                    <a:pt x="2589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id="{6CEF522C-ACE7-4BC6-91D5-72B224082A3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263" y="3641"/>
              <a:ext cx="347" cy="339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2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2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7 w 5107"/>
                <a:gd name="T21" fmla="*/ 4218 h 4983"/>
                <a:gd name="T22" fmla="*/ 3921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2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2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2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9" name="Freeform 10">
              <a:extLst>
                <a:ext uri="{FF2B5EF4-FFF2-40B4-BE49-F238E27FC236}">
                  <a16:creationId xmlns:a16="http://schemas.microsoft.com/office/drawing/2014/main" id="{1970EC70-B7E7-444B-BA88-60111334FFBD}"/>
                </a:ext>
              </a:extLst>
            </p:cNvPr>
            <p:cNvSpPr>
              <a:spLocks/>
            </p:cNvSpPr>
            <p:nvPr/>
          </p:nvSpPr>
          <p:spPr bwMode="auto">
            <a:xfrm>
              <a:off x="4937" y="3649"/>
              <a:ext cx="341" cy="323"/>
            </a:xfrm>
            <a:custGeom>
              <a:avLst/>
              <a:gdLst>
                <a:gd name="T0" fmla="*/ 0 w 5036"/>
                <a:gd name="T1" fmla="*/ 0 h 4739"/>
                <a:gd name="T2" fmla="*/ 2565 w 5036"/>
                <a:gd name="T3" fmla="*/ 4739 h 4739"/>
                <a:gd name="T4" fmla="*/ 5036 w 5036"/>
                <a:gd name="T5" fmla="*/ 0 h 4739"/>
                <a:gd name="T6" fmla="*/ 3734 w 5036"/>
                <a:gd name="T7" fmla="*/ 0 h 4739"/>
                <a:gd name="T8" fmla="*/ 2622 w 5036"/>
                <a:gd name="T9" fmla="*/ 2337 h 4739"/>
                <a:gd name="T10" fmla="*/ 1468 w 5036"/>
                <a:gd name="T11" fmla="*/ 0 h 4739"/>
                <a:gd name="T12" fmla="*/ 0 w 5036"/>
                <a:gd name="T13" fmla="*/ 0 h 4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036" h="4739">
                  <a:moveTo>
                    <a:pt x="0" y="0"/>
                  </a:moveTo>
                  <a:lnTo>
                    <a:pt x="2565" y="4739"/>
                  </a:lnTo>
                  <a:lnTo>
                    <a:pt x="5036" y="0"/>
                  </a:lnTo>
                  <a:lnTo>
                    <a:pt x="3734" y="0"/>
                  </a:lnTo>
                  <a:lnTo>
                    <a:pt x="2622" y="2337"/>
                  </a:lnTo>
                  <a:lnTo>
                    <a:pt x="146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0" name="Freeform 11">
              <a:extLst>
                <a:ext uri="{FF2B5EF4-FFF2-40B4-BE49-F238E27FC236}">
                  <a16:creationId xmlns:a16="http://schemas.microsoft.com/office/drawing/2014/main" id="{EEAF1189-91AA-434F-9819-108829F9F04A}"/>
                </a:ext>
              </a:extLst>
            </p:cNvPr>
            <p:cNvSpPr>
              <a:spLocks/>
            </p:cNvSpPr>
            <p:nvPr/>
          </p:nvSpPr>
          <p:spPr bwMode="auto">
            <a:xfrm>
              <a:off x="6029" y="3641"/>
              <a:ext cx="323" cy="329"/>
            </a:xfrm>
            <a:custGeom>
              <a:avLst/>
              <a:gdLst>
                <a:gd name="T0" fmla="*/ 3516 w 4768"/>
                <a:gd name="T1" fmla="*/ 4831 h 4831"/>
                <a:gd name="T2" fmla="*/ 4767 w 4768"/>
                <a:gd name="T3" fmla="*/ 4831 h 4831"/>
                <a:gd name="T4" fmla="*/ 4768 w 4768"/>
                <a:gd name="T5" fmla="*/ 2315 h 4831"/>
                <a:gd name="T6" fmla="*/ 2384 w 4768"/>
                <a:gd name="T7" fmla="*/ 0 h 4831"/>
                <a:gd name="T8" fmla="*/ 0 w 4768"/>
                <a:gd name="T9" fmla="*/ 2315 h 4831"/>
                <a:gd name="T10" fmla="*/ 0 w 4768"/>
                <a:gd name="T11" fmla="*/ 4831 h 4831"/>
                <a:gd name="T12" fmla="*/ 1247 w 4768"/>
                <a:gd name="T13" fmla="*/ 4831 h 4831"/>
                <a:gd name="T14" fmla="*/ 1247 w 4768"/>
                <a:gd name="T15" fmla="*/ 2298 h 4831"/>
                <a:gd name="T16" fmla="*/ 2381 w 4768"/>
                <a:gd name="T17" fmla="*/ 1147 h 4831"/>
                <a:gd name="T18" fmla="*/ 2439 w 4768"/>
                <a:gd name="T19" fmla="*/ 1149 h 4831"/>
                <a:gd name="T20" fmla="*/ 3516 w 4768"/>
                <a:gd name="T21" fmla="*/ 2297 h 4831"/>
                <a:gd name="T22" fmla="*/ 3516 w 4768"/>
                <a:gd name="T23" fmla="*/ 4831 h 48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768" h="4831">
                  <a:moveTo>
                    <a:pt x="3516" y="4831"/>
                  </a:moveTo>
                  <a:lnTo>
                    <a:pt x="4767" y="4831"/>
                  </a:lnTo>
                  <a:lnTo>
                    <a:pt x="4768" y="2315"/>
                  </a:lnTo>
                  <a:cubicBezTo>
                    <a:pt x="4768" y="1060"/>
                    <a:pt x="3677" y="0"/>
                    <a:pt x="2384" y="0"/>
                  </a:cubicBezTo>
                  <a:cubicBezTo>
                    <a:pt x="1092" y="0"/>
                    <a:pt x="0" y="1060"/>
                    <a:pt x="0" y="2315"/>
                  </a:cubicBezTo>
                  <a:lnTo>
                    <a:pt x="0" y="4831"/>
                  </a:lnTo>
                  <a:lnTo>
                    <a:pt x="1247" y="4831"/>
                  </a:lnTo>
                  <a:lnTo>
                    <a:pt x="1247" y="2298"/>
                  </a:lnTo>
                  <a:cubicBezTo>
                    <a:pt x="1259" y="1674"/>
                    <a:pt x="1779" y="1147"/>
                    <a:pt x="2381" y="1147"/>
                  </a:cubicBezTo>
                  <a:cubicBezTo>
                    <a:pt x="2392" y="1147"/>
                    <a:pt x="2428" y="1149"/>
                    <a:pt x="2439" y="1149"/>
                  </a:cubicBezTo>
                  <a:cubicBezTo>
                    <a:pt x="3022" y="1186"/>
                    <a:pt x="3505" y="1701"/>
                    <a:pt x="3516" y="2297"/>
                  </a:cubicBezTo>
                  <a:lnTo>
                    <a:pt x="3516" y="4831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1" name="Freeform 12">
              <a:extLst>
                <a:ext uri="{FF2B5EF4-FFF2-40B4-BE49-F238E27FC236}">
                  <a16:creationId xmlns:a16="http://schemas.microsoft.com/office/drawing/2014/main" id="{8AD5463D-0AF8-4EC1-92FE-A880DE469E58}"/>
                </a:ext>
              </a:extLst>
            </p:cNvPr>
            <p:cNvSpPr>
              <a:spLocks/>
            </p:cNvSpPr>
            <p:nvPr/>
          </p:nvSpPr>
          <p:spPr bwMode="auto">
            <a:xfrm>
              <a:off x="7146" y="3641"/>
              <a:ext cx="196" cy="329"/>
            </a:xfrm>
            <a:custGeom>
              <a:avLst/>
              <a:gdLst>
                <a:gd name="T0" fmla="*/ 0 w 2885"/>
                <a:gd name="T1" fmla="*/ 4833 h 4833"/>
                <a:gd name="T2" fmla="*/ 1247 w 2885"/>
                <a:gd name="T3" fmla="*/ 4833 h 4833"/>
                <a:gd name="T4" fmla="*/ 1247 w 2885"/>
                <a:gd name="T5" fmla="*/ 2317 h 4833"/>
                <a:gd name="T6" fmla="*/ 2456 w 2885"/>
                <a:gd name="T7" fmla="*/ 1116 h 4833"/>
                <a:gd name="T8" fmla="*/ 2462 w 2885"/>
                <a:gd name="T9" fmla="*/ 1115 h 4833"/>
                <a:gd name="T10" fmla="*/ 2473 w 2885"/>
                <a:gd name="T11" fmla="*/ 1115 h 4833"/>
                <a:gd name="T12" fmla="*/ 2885 w 2885"/>
                <a:gd name="T13" fmla="*/ 1115 h 4833"/>
                <a:gd name="T14" fmla="*/ 2885 w 2885"/>
                <a:gd name="T15" fmla="*/ 0 h 4833"/>
                <a:gd name="T16" fmla="*/ 2318 w 2885"/>
                <a:gd name="T17" fmla="*/ 2 h 4833"/>
                <a:gd name="T18" fmla="*/ 0 w 2885"/>
                <a:gd name="T19" fmla="*/ 2317 h 4833"/>
                <a:gd name="T20" fmla="*/ 0 w 2885"/>
                <a:gd name="T21" fmla="*/ 4833 h 48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85" h="4833">
                  <a:moveTo>
                    <a:pt x="0" y="4833"/>
                  </a:moveTo>
                  <a:lnTo>
                    <a:pt x="1247" y="4833"/>
                  </a:lnTo>
                  <a:lnTo>
                    <a:pt x="1247" y="2317"/>
                  </a:lnTo>
                  <a:cubicBezTo>
                    <a:pt x="1255" y="1659"/>
                    <a:pt x="1797" y="1120"/>
                    <a:pt x="2456" y="1116"/>
                  </a:cubicBezTo>
                  <a:lnTo>
                    <a:pt x="2462" y="1115"/>
                  </a:lnTo>
                  <a:cubicBezTo>
                    <a:pt x="2466" y="1115"/>
                    <a:pt x="2469" y="1115"/>
                    <a:pt x="2473" y="1115"/>
                  </a:cubicBezTo>
                  <a:lnTo>
                    <a:pt x="2885" y="1115"/>
                  </a:lnTo>
                  <a:lnTo>
                    <a:pt x="2885" y="0"/>
                  </a:lnTo>
                  <a:lnTo>
                    <a:pt x="2318" y="2"/>
                  </a:lnTo>
                  <a:cubicBezTo>
                    <a:pt x="1039" y="2"/>
                    <a:pt x="0" y="1041"/>
                    <a:pt x="0" y="2317"/>
                  </a:cubicBezTo>
                  <a:lnTo>
                    <a:pt x="0" y="4833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</p:grp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08FD004-19C6-46B6-B10E-F7BFE0E42C0B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en-US"/>
              <a:t>October 2019</a:t>
            </a:r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31BDC1E-BD7B-4419-BA90-B903A2B16EFB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/>
              <a:t>Supplier NCM Escalation Model</a:t>
            </a:r>
            <a:endParaRPr lang="en-US" dirty="0"/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D53240DD-6793-49A4-9A43-8F9B43D33AB1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5228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601761-9F90-44C5-A09D-E078A60EBE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230727-5084-4410-A89B-8296C4B392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3" y="2060575"/>
            <a:ext cx="5184775" cy="378142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87ADE6-52D9-4FFF-829E-FA1B6017BF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56362" y="2060575"/>
            <a:ext cx="5184775" cy="378142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753E45-BC83-4E83-AA5C-71E87A891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October 2019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396CD1-9D5F-4AF5-9AAE-0AEFFA9738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Supplier NCM Escalation Model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40D919-8C88-47A0-B5D0-CB5313E5C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317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1" pos="3613">
          <p15:clr>
            <a:srgbClr val="FBAE40"/>
          </p15:clr>
        </p15:guide>
        <p15:guide id="2" pos="4067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601761-9F90-44C5-A09D-E078A60EBE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230727-5084-4410-A89B-8296C4B392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3" y="2060574"/>
            <a:ext cx="5184775" cy="39973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87ADE6-52D9-4FFF-829E-FA1B6017BF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56362" y="2060574"/>
            <a:ext cx="5184775" cy="39973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753E45-BC83-4E83-AA5C-71E87A891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October 2019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396CD1-9D5F-4AF5-9AAE-0AEFFA9738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Supplier NCM Escalation Model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40D919-8C88-47A0-B5D0-CB5313E5C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6116E6F9-8B2D-4FF6-9FA5-37F94D646C7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3" y="1628775"/>
            <a:ext cx="11090275" cy="292388"/>
          </a:xfrm>
        </p:spPr>
        <p:txBody>
          <a:bodyPr>
            <a:sp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1644083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1" pos="3613">
          <p15:clr>
            <a:srgbClr val="FBAE40"/>
          </p15:clr>
        </p15:guide>
        <p15:guide id="2" pos="4067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864" y="1196975"/>
            <a:ext cx="11090274" cy="44319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864" y="1897845"/>
            <a:ext cx="5184774" cy="444500"/>
          </a:xfrm>
        </p:spPr>
        <p:txBody>
          <a:bodyPr anchor="b"/>
          <a:lstStyle>
            <a:lvl1pPr marL="0" indent="0">
              <a:buNone/>
              <a:defRPr sz="20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0864" y="2541721"/>
            <a:ext cx="5184774" cy="351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6362" y="1897845"/>
            <a:ext cx="5184775" cy="444500"/>
          </a:xfrm>
        </p:spPr>
        <p:txBody>
          <a:bodyPr anchor="b"/>
          <a:lstStyle>
            <a:lvl1pPr marL="0" indent="0">
              <a:buNone/>
              <a:defRPr sz="20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6362" y="2541721"/>
            <a:ext cx="5184775" cy="351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212946D6-9E88-40BE-AF80-752A60FBFE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October 2019</a:t>
            </a:r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33F6BEE4-311E-4CA9-AA87-9505E6665E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Supplier NCM Escalation Model</a:t>
            </a:r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CCE08D14-4332-4965-90F2-8E9F3E54E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7704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11" pos="3613" userDrawn="1">
          <p15:clr>
            <a:srgbClr val="FBAE40"/>
          </p15:clr>
        </p15:guide>
        <p15:guide id="12" pos="4067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0B549B-9FD9-4741-8279-63337817A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0F058AE-5EFD-4A4E-9E70-67AA8C8AA8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October 2019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1637CF-B6B2-4B95-811E-10CF9AB15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Supplier NCM Escalation Model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BD2F44-E6DD-4175-9D4C-76BB42A516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678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0B549B-9FD9-4741-8279-63337817A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0F058AE-5EFD-4A4E-9E70-67AA8C8AA8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October 2019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1637CF-B6B2-4B95-811E-10CF9AB15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Supplier NCM Escalation Model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BD2F44-E6DD-4175-9D4C-76BB42A516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latshållare för text 7">
            <a:extLst>
              <a:ext uri="{FF2B5EF4-FFF2-40B4-BE49-F238E27FC236}">
                <a16:creationId xmlns:a16="http://schemas.microsoft.com/office/drawing/2014/main" id="{E964F732-D2E5-44DC-8757-BD839AFB7BB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3" y="1628775"/>
            <a:ext cx="11090275" cy="292388"/>
          </a:xfrm>
        </p:spPr>
        <p:txBody>
          <a:bodyPr>
            <a:sp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3981099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8A1F6DF-E3E9-4B16-A020-57094DB701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October 2019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F7D0436-E61A-4EFA-A670-0F86E3AE2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Supplier NCM Escalation Model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58D0BA-7E79-4D5D-AA32-66564AF53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6701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hoto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6C1703-EF53-4715-8E41-BDA2F1BF6B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4" y="2060575"/>
            <a:ext cx="6769099" cy="39973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2F1452-B224-45A1-85FB-719E34D6B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October 2019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7D1FC2-2E85-4DAD-8CE9-A44355CF33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Supplier NCM Escalation Model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382FFC-73EB-4F79-99C6-1930B415E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Platshållare för bild 7">
            <a:extLst>
              <a:ext uri="{FF2B5EF4-FFF2-40B4-BE49-F238E27FC236}">
                <a16:creationId xmlns:a16="http://schemas.microsoft.com/office/drawing/2014/main" id="{1DE6B28D-263F-4A0F-A779-AC2915668E0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896226" y="1268414"/>
            <a:ext cx="3744912" cy="4789486"/>
          </a:xfrm>
          <a:noFill/>
        </p:spPr>
        <p:txBody>
          <a:bodyPr tIns="2556000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F45A75E4-FD84-47DA-BB49-967A4676CC0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50864" y="1628775"/>
            <a:ext cx="6769100" cy="292388"/>
          </a:xfrm>
        </p:spPr>
        <p:txBody>
          <a:bodyPr wrap="square">
            <a:sp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9" name="Rubrik 8">
            <a:extLst>
              <a:ext uri="{FF2B5EF4-FFF2-40B4-BE49-F238E27FC236}">
                <a16:creationId xmlns:a16="http://schemas.microsoft.com/office/drawing/2014/main" id="{ECC6BD74-F2F2-4918-98B7-E3BDC0CB68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4" y="1196975"/>
            <a:ext cx="6769099" cy="44319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6692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1" pos="4974">
          <p15:clr>
            <a:srgbClr val="FBAE40"/>
          </p15:clr>
        </p15:guide>
        <p15:guide id="2" pos="461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hoto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6C1703-EF53-4715-8E41-BDA2F1BF6B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4" y="2060575"/>
            <a:ext cx="5005386" cy="39973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2F1452-B224-45A1-85FB-719E34D6B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October 2019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7D1FC2-2E85-4DAD-8CE9-A44355CF33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Supplier NCM Escalation Model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382FFC-73EB-4F79-99C6-1930B415E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Platshållare för bild 7">
            <a:extLst>
              <a:ext uri="{FF2B5EF4-FFF2-40B4-BE49-F238E27FC236}">
                <a16:creationId xmlns:a16="http://schemas.microsoft.com/office/drawing/2014/main" id="{1DE6B28D-263F-4A0F-A779-AC2915668E0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5999" y="2060574"/>
            <a:ext cx="5545139" cy="3997326"/>
          </a:xfrm>
          <a:noFill/>
        </p:spPr>
        <p:txBody>
          <a:bodyPr tIns="2556000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8678D9E3-3321-4738-BDBC-346CF7A2072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50863" y="1628775"/>
            <a:ext cx="11090275" cy="292388"/>
          </a:xfrm>
        </p:spPr>
        <p:txBody>
          <a:bodyPr wrap="square">
            <a:sp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9" name="Rubrik 8">
            <a:extLst>
              <a:ext uri="{FF2B5EF4-FFF2-40B4-BE49-F238E27FC236}">
                <a16:creationId xmlns:a16="http://schemas.microsoft.com/office/drawing/2014/main" id="{A7B53CDC-52EC-4ABA-A538-E85C9951DF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4" y="1196975"/>
            <a:ext cx="11090274" cy="44319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5536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350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hoto Fu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7">
            <a:extLst>
              <a:ext uri="{FF2B5EF4-FFF2-40B4-BE49-F238E27FC236}">
                <a16:creationId xmlns:a16="http://schemas.microsoft.com/office/drawing/2014/main" id="{D8965ED0-5BA5-4867-9D18-CAFFA732CEE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728663"/>
            <a:ext cx="12192000" cy="5832685"/>
          </a:xfrm>
        </p:spPr>
        <p:txBody>
          <a:bodyPr tIns="2556000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2F1452-B224-45A1-85FB-719E34D6B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October 2019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7D1FC2-2E85-4DAD-8CE9-A44355CF33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Supplier NCM Escalation Model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382FFC-73EB-4F79-99C6-1930B415E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ubrik 8">
            <a:extLst>
              <a:ext uri="{FF2B5EF4-FFF2-40B4-BE49-F238E27FC236}">
                <a16:creationId xmlns:a16="http://schemas.microsoft.com/office/drawing/2014/main" id="{72726A9D-952D-4BC8-A36B-E6325236C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4" y="1525484"/>
            <a:ext cx="11090274" cy="553998"/>
          </a:xfrm>
        </p:spPr>
        <p:txBody>
          <a:bodyPr/>
          <a:lstStyle>
            <a:lvl1pPr>
              <a:defRPr sz="40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698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d">
    <p:bg bwMode="gray"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4DA1ABC-D99E-4C3F-BC15-45449B6B8D0F}"/>
              </a:ext>
            </a:extLst>
          </p:cNvPr>
          <p:cNvSpPr/>
          <p:nvPr/>
        </p:nvSpPr>
        <p:spPr bwMode="gray">
          <a:xfrm>
            <a:off x="0" y="0"/>
            <a:ext cx="12192000" cy="6597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600"/>
              </a:spcBef>
            </a:pPr>
            <a:endParaRPr lang="en-US" dirty="0"/>
          </a:p>
        </p:txBody>
      </p:sp>
      <p:sp>
        <p:nvSpPr>
          <p:cNvPr id="21" name="Frihandsfigur: Form 15">
            <a:extLst>
              <a:ext uri="{FF2B5EF4-FFF2-40B4-BE49-F238E27FC236}">
                <a16:creationId xmlns:a16="http://schemas.microsoft.com/office/drawing/2014/main" id="{C6054EB1-6E35-4193-95BF-E7F4DFB67847}"/>
              </a:ext>
            </a:extLst>
          </p:cNvPr>
          <p:cNvSpPr/>
          <p:nvPr/>
        </p:nvSpPr>
        <p:spPr bwMode="gray">
          <a:xfrm>
            <a:off x="6584540" y="39367"/>
            <a:ext cx="5607461" cy="6818633"/>
          </a:xfrm>
          <a:custGeom>
            <a:avLst/>
            <a:gdLst>
              <a:gd name="connsiteX0" fmla="*/ 5607461 w 5607461"/>
              <a:gd name="connsiteY0" fmla="*/ 0 h 6823406"/>
              <a:gd name="connsiteX1" fmla="*/ 5607461 w 5607461"/>
              <a:gd name="connsiteY1" fmla="*/ 2148943 h 6823406"/>
              <a:gd name="connsiteX2" fmla="*/ 3731769 w 5607461"/>
              <a:gd name="connsiteY2" fmla="*/ 3891773 h 6823406"/>
              <a:gd name="connsiteX3" fmla="*/ 2446775 w 5607461"/>
              <a:gd name="connsiteY3" fmla="*/ 6823406 h 6823406"/>
              <a:gd name="connsiteX4" fmla="*/ 0 w 5607461"/>
              <a:gd name="connsiteY4" fmla="*/ 6823406 h 6823406"/>
              <a:gd name="connsiteX5" fmla="*/ 1402783 w 5607461"/>
              <a:gd name="connsiteY5" fmla="*/ 3399404 h 6823406"/>
              <a:gd name="connsiteX6" fmla="*/ 5424834 w 5607461"/>
              <a:gd name="connsiteY6" fmla="*/ 6758 h 68234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7461" h="6823406">
                <a:moveTo>
                  <a:pt x="5607461" y="0"/>
                </a:moveTo>
                <a:lnTo>
                  <a:pt x="5607461" y="2148943"/>
                </a:lnTo>
                <a:cubicBezTo>
                  <a:pt x="5029123" y="2307855"/>
                  <a:pt x="4208507" y="2795014"/>
                  <a:pt x="3731769" y="3891773"/>
                </a:cubicBezTo>
                <a:lnTo>
                  <a:pt x="2446775" y="6823406"/>
                </a:lnTo>
                <a:lnTo>
                  <a:pt x="0" y="6823406"/>
                </a:lnTo>
                <a:lnTo>
                  <a:pt x="1402783" y="3399404"/>
                </a:lnTo>
                <a:cubicBezTo>
                  <a:pt x="1937812" y="2006312"/>
                  <a:pt x="3470340" y="136474"/>
                  <a:pt x="5424834" y="6758"/>
                </a:cubicBezTo>
                <a:close/>
              </a:path>
            </a:pathLst>
          </a:custGeom>
          <a:solidFill>
            <a:schemeClr val="accent4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600"/>
              </a:spcBef>
            </a:pPr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AE87A58-09C9-4878-940A-B55D0C4841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2020898"/>
            <a:ext cx="6079938" cy="1181862"/>
          </a:xfrm>
        </p:spPr>
        <p:txBody>
          <a:bodyPr anchor="b"/>
          <a:lstStyle>
            <a:lvl1pPr>
              <a:lnSpc>
                <a:spcPct val="80000"/>
              </a:lnSpc>
              <a:defRPr sz="4800">
                <a:solidFill>
                  <a:schemeClr val="accent4"/>
                </a:solidFill>
                <a:latin typeface="+mj-lt"/>
              </a:defRPr>
            </a:lvl1pPr>
          </a:lstStyle>
          <a:p>
            <a:r>
              <a:rPr lang="en-US" dirty="0"/>
              <a:t>Click to add closing phrase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17E8F1-D73C-4A82-A7B5-D01F8F17FE2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3229748"/>
            <a:ext cx="6079938" cy="150018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480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 dirty="0"/>
              <a:t>Click to add closing phrase</a:t>
            </a:r>
          </a:p>
        </p:txBody>
      </p:sp>
      <p:grpSp>
        <p:nvGrpSpPr>
          <p:cNvPr id="22" name="Group 4">
            <a:extLst>
              <a:ext uri="{FF2B5EF4-FFF2-40B4-BE49-F238E27FC236}">
                <a16:creationId xmlns:a16="http://schemas.microsoft.com/office/drawing/2014/main" id="{565D1EAD-EB7E-4B8E-9959-904036429100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7956177" y="5596744"/>
            <a:ext cx="3759573" cy="531812"/>
            <a:chOff x="4934" y="3638"/>
            <a:chExt cx="2446" cy="346"/>
          </a:xfrm>
        </p:grpSpPr>
        <p:sp>
          <p:nvSpPr>
            <p:cNvPr id="24" name="AutoShape 3">
              <a:extLst>
                <a:ext uri="{FF2B5EF4-FFF2-40B4-BE49-F238E27FC236}">
                  <a16:creationId xmlns:a16="http://schemas.microsoft.com/office/drawing/2014/main" id="{75298E7B-C594-4DDC-BBB4-0EA92FD12E7D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4934" y="3638"/>
              <a:ext cx="2446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5" name="Freeform 6">
              <a:extLst>
                <a:ext uri="{FF2B5EF4-FFF2-40B4-BE49-F238E27FC236}">
                  <a16:creationId xmlns:a16="http://schemas.microsoft.com/office/drawing/2014/main" id="{E6E275C0-4614-48D7-A803-A053A5993CD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67" y="3641"/>
              <a:ext cx="346" cy="339"/>
            </a:xfrm>
            <a:custGeom>
              <a:avLst/>
              <a:gdLst>
                <a:gd name="T0" fmla="*/ 3656 w 5108"/>
                <a:gd name="T1" fmla="*/ 2021 h 4983"/>
                <a:gd name="T2" fmla="*/ 1395 w 5108"/>
                <a:gd name="T3" fmla="*/ 2021 h 4983"/>
                <a:gd name="T4" fmla="*/ 1406 w 5108"/>
                <a:gd name="T5" fmla="*/ 1978 h 4983"/>
                <a:gd name="T6" fmla="*/ 2562 w 5108"/>
                <a:gd name="T7" fmla="*/ 1110 h 4983"/>
                <a:gd name="T8" fmla="*/ 3648 w 5108"/>
                <a:gd name="T9" fmla="*/ 1980 h 4983"/>
                <a:gd name="T10" fmla="*/ 3656 w 5108"/>
                <a:gd name="T11" fmla="*/ 2021 h 4983"/>
                <a:gd name="T12" fmla="*/ 2562 w 5108"/>
                <a:gd name="T13" fmla="*/ 0 h 4983"/>
                <a:gd name="T14" fmla="*/ 0 w 5108"/>
                <a:gd name="T15" fmla="*/ 2491 h 4983"/>
                <a:gd name="T16" fmla="*/ 732 w 5108"/>
                <a:gd name="T17" fmla="*/ 4277 h 4983"/>
                <a:gd name="T18" fmla="*/ 2702 w 5108"/>
                <a:gd name="T19" fmla="*/ 4983 h 4983"/>
                <a:gd name="T20" fmla="*/ 4717 w 5108"/>
                <a:gd name="T21" fmla="*/ 4218 h 4983"/>
                <a:gd name="T22" fmla="*/ 3921 w 5108"/>
                <a:gd name="T23" fmla="*/ 3422 h 4983"/>
                <a:gd name="T24" fmla="*/ 2674 w 5108"/>
                <a:gd name="T25" fmla="*/ 3873 h 4983"/>
                <a:gd name="T26" fmla="*/ 1392 w 5108"/>
                <a:gd name="T27" fmla="*/ 2977 h 4983"/>
                <a:gd name="T28" fmla="*/ 1381 w 5108"/>
                <a:gd name="T29" fmla="*/ 2934 h 4983"/>
                <a:gd name="T30" fmla="*/ 5056 w 5108"/>
                <a:gd name="T31" fmla="*/ 2934 h 4983"/>
                <a:gd name="T32" fmla="*/ 4358 w 5108"/>
                <a:gd name="T33" fmla="*/ 731 h 4983"/>
                <a:gd name="T34" fmla="*/ 2562 w 5108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8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50" y="1418"/>
                    <a:pt x="1960" y="1110"/>
                    <a:pt x="2562" y="1110"/>
                  </a:cubicBezTo>
                  <a:cubicBezTo>
                    <a:pt x="3142" y="1110"/>
                    <a:pt x="3538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2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2" y="4277"/>
                  </a:cubicBezTo>
                  <a:cubicBezTo>
                    <a:pt x="1221" y="4739"/>
                    <a:pt x="1902" y="4983"/>
                    <a:pt x="2702" y="4983"/>
                  </a:cubicBezTo>
                  <a:cubicBezTo>
                    <a:pt x="3562" y="4983"/>
                    <a:pt x="4221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8" y="3873"/>
                    <a:pt x="2674" y="3873"/>
                  </a:cubicBezTo>
                  <a:cubicBezTo>
                    <a:pt x="1990" y="3873"/>
                    <a:pt x="1546" y="3563"/>
                    <a:pt x="1392" y="2977"/>
                  </a:cubicBezTo>
                  <a:lnTo>
                    <a:pt x="1381" y="2934"/>
                  </a:lnTo>
                  <a:lnTo>
                    <a:pt x="5056" y="2934"/>
                  </a:lnTo>
                  <a:cubicBezTo>
                    <a:pt x="5108" y="2050"/>
                    <a:pt x="4860" y="1269"/>
                    <a:pt x="4358" y="731"/>
                  </a:cubicBezTo>
                  <a:cubicBezTo>
                    <a:pt x="3911" y="253"/>
                    <a:pt x="3290" y="0"/>
                    <a:pt x="2562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6" name="Freeform 7">
              <a:extLst>
                <a:ext uri="{FF2B5EF4-FFF2-40B4-BE49-F238E27FC236}">
                  <a16:creationId xmlns:a16="http://schemas.microsoft.com/office/drawing/2014/main" id="{B43B6D6D-C42F-465C-8ED5-A6E7C4EBB8B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391" y="3641"/>
              <a:ext cx="346" cy="339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1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1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6 w 5107"/>
                <a:gd name="T21" fmla="*/ 4218 h 4983"/>
                <a:gd name="T22" fmla="*/ 3920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1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1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1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59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6" y="4218"/>
                  </a:cubicBezTo>
                  <a:lnTo>
                    <a:pt x="3920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1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7" name="Freeform 8">
              <a:extLst>
                <a:ext uri="{FF2B5EF4-FFF2-40B4-BE49-F238E27FC236}">
                  <a16:creationId xmlns:a16="http://schemas.microsoft.com/office/drawing/2014/main" id="{32F4BCB1-B46E-407A-9599-1DE1D4110CC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640" y="3641"/>
              <a:ext cx="351" cy="339"/>
            </a:xfrm>
            <a:custGeom>
              <a:avLst/>
              <a:gdLst>
                <a:gd name="T0" fmla="*/ 2589 w 5179"/>
                <a:gd name="T1" fmla="*/ 3859 h 4983"/>
                <a:gd name="T2" fmla="*/ 1376 w 5179"/>
                <a:gd name="T3" fmla="*/ 2491 h 4983"/>
                <a:gd name="T4" fmla="*/ 2589 w 5179"/>
                <a:gd name="T5" fmla="*/ 1124 h 4983"/>
                <a:gd name="T6" fmla="*/ 3802 w 5179"/>
                <a:gd name="T7" fmla="*/ 2491 h 4983"/>
                <a:gd name="T8" fmla="*/ 2589 w 5179"/>
                <a:gd name="T9" fmla="*/ 3859 h 4983"/>
                <a:gd name="T10" fmla="*/ 2589 w 5179"/>
                <a:gd name="T11" fmla="*/ 0 h 4983"/>
                <a:gd name="T12" fmla="*/ 0 w 5179"/>
                <a:gd name="T13" fmla="*/ 2491 h 4983"/>
                <a:gd name="T14" fmla="*/ 2589 w 5179"/>
                <a:gd name="T15" fmla="*/ 4983 h 4983"/>
                <a:gd name="T16" fmla="*/ 5179 w 5179"/>
                <a:gd name="T17" fmla="*/ 2491 h 4983"/>
                <a:gd name="T18" fmla="*/ 2589 w 5179"/>
                <a:gd name="T19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179" h="4983">
                  <a:moveTo>
                    <a:pt x="2589" y="3859"/>
                  </a:moveTo>
                  <a:cubicBezTo>
                    <a:pt x="1864" y="3859"/>
                    <a:pt x="1376" y="3309"/>
                    <a:pt x="1376" y="2491"/>
                  </a:cubicBezTo>
                  <a:cubicBezTo>
                    <a:pt x="1376" y="1674"/>
                    <a:pt x="1864" y="1124"/>
                    <a:pt x="2589" y="1124"/>
                  </a:cubicBezTo>
                  <a:cubicBezTo>
                    <a:pt x="3315" y="1124"/>
                    <a:pt x="3802" y="1674"/>
                    <a:pt x="3802" y="2491"/>
                  </a:cubicBezTo>
                  <a:cubicBezTo>
                    <a:pt x="3802" y="3309"/>
                    <a:pt x="3315" y="3859"/>
                    <a:pt x="2589" y="3859"/>
                  </a:cubicBezTo>
                  <a:close/>
                  <a:moveTo>
                    <a:pt x="2589" y="0"/>
                  </a:moveTo>
                  <a:cubicBezTo>
                    <a:pt x="1113" y="0"/>
                    <a:pt x="0" y="1071"/>
                    <a:pt x="0" y="2491"/>
                  </a:cubicBezTo>
                  <a:cubicBezTo>
                    <a:pt x="0" y="3912"/>
                    <a:pt x="1113" y="4983"/>
                    <a:pt x="2589" y="4983"/>
                  </a:cubicBezTo>
                  <a:cubicBezTo>
                    <a:pt x="4066" y="4983"/>
                    <a:pt x="5179" y="3912"/>
                    <a:pt x="5179" y="2491"/>
                  </a:cubicBezTo>
                  <a:cubicBezTo>
                    <a:pt x="5179" y="1071"/>
                    <a:pt x="4066" y="0"/>
                    <a:pt x="2589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id="{598C792E-67F4-473B-BFAF-4DE94CF5CEF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263" y="3641"/>
              <a:ext cx="347" cy="339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2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2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7 w 5107"/>
                <a:gd name="T21" fmla="*/ 4218 h 4983"/>
                <a:gd name="T22" fmla="*/ 3921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2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2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2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9" name="Freeform 10">
              <a:extLst>
                <a:ext uri="{FF2B5EF4-FFF2-40B4-BE49-F238E27FC236}">
                  <a16:creationId xmlns:a16="http://schemas.microsoft.com/office/drawing/2014/main" id="{A23AF8F5-EC32-4447-B772-EA2BB44CE150}"/>
                </a:ext>
              </a:extLst>
            </p:cNvPr>
            <p:cNvSpPr>
              <a:spLocks/>
            </p:cNvSpPr>
            <p:nvPr/>
          </p:nvSpPr>
          <p:spPr bwMode="auto">
            <a:xfrm>
              <a:off x="4937" y="3649"/>
              <a:ext cx="341" cy="323"/>
            </a:xfrm>
            <a:custGeom>
              <a:avLst/>
              <a:gdLst>
                <a:gd name="T0" fmla="*/ 0 w 5036"/>
                <a:gd name="T1" fmla="*/ 0 h 4739"/>
                <a:gd name="T2" fmla="*/ 2565 w 5036"/>
                <a:gd name="T3" fmla="*/ 4739 h 4739"/>
                <a:gd name="T4" fmla="*/ 5036 w 5036"/>
                <a:gd name="T5" fmla="*/ 0 h 4739"/>
                <a:gd name="T6" fmla="*/ 3734 w 5036"/>
                <a:gd name="T7" fmla="*/ 0 h 4739"/>
                <a:gd name="T8" fmla="*/ 2622 w 5036"/>
                <a:gd name="T9" fmla="*/ 2337 h 4739"/>
                <a:gd name="T10" fmla="*/ 1468 w 5036"/>
                <a:gd name="T11" fmla="*/ 0 h 4739"/>
                <a:gd name="T12" fmla="*/ 0 w 5036"/>
                <a:gd name="T13" fmla="*/ 0 h 4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036" h="4739">
                  <a:moveTo>
                    <a:pt x="0" y="0"/>
                  </a:moveTo>
                  <a:lnTo>
                    <a:pt x="2565" y="4739"/>
                  </a:lnTo>
                  <a:lnTo>
                    <a:pt x="5036" y="0"/>
                  </a:lnTo>
                  <a:lnTo>
                    <a:pt x="3734" y="0"/>
                  </a:lnTo>
                  <a:lnTo>
                    <a:pt x="2622" y="2337"/>
                  </a:lnTo>
                  <a:lnTo>
                    <a:pt x="146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0" name="Freeform 11">
              <a:extLst>
                <a:ext uri="{FF2B5EF4-FFF2-40B4-BE49-F238E27FC236}">
                  <a16:creationId xmlns:a16="http://schemas.microsoft.com/office/drawing/2014/main" id="{81E0084E-CB6A-4610-AFE1-B41E84F0657F}"/>
                </a:ext>
              </a:extLst>
            </p:cNvPr>
            <p:cNvSpPr>
              <a:spLocks/>
            </p:cNvSpPr>
            <p:nvPr/>
          </p:nvSpPr>
          <p:spPr bwMode="auto">
            <a:xfrm>
              <a:off x="6029" y="3641"/>
              <a:ext cx="323" cy="329"/>
            </a:xfrm>
            <a:custGeom>
              <a:avLst/>
              <a:gdLst>
                <a:gd name="T0" fmla="*/ 3516 w 4768"/>
                <a:gd name="T1" fmla="*/ 4831 h 4831"/>
                <a:gd name="T2" fmla="*/ 4767 w 4768"/>
                <a:gd name="T3" fmla="*/ 4831 h 4831"/>
                <a:gd name="T4" fmla="*/ 4768 w 4768"/>
                <a:gd name="T5" fmla="*/ 2315 h 4831"/>
                <a:gd name="T6" fmla="*/ 2384 w 4768"/>
                <a:gd name="T7" fmla="*/ 0 h 4831"/>
                <a:gd name="T8" fmla="*/ 0 w 4768"/>
                <a:gd name="T9" fmla="*/ 2315 h 4831"/>
                <a:gd name="T10" fmla="*/ 0 w 4768"/>
                <a:gd name="T11" fmla="*/ 4831 h 4831"/>
                <a:gd name="T12" fmla="*/ 1247 w 4768"/>
                <a:gd name="T13" fmla="*/ 4831 h 4831"/>
                <a:gd name="T14" fmla="*/ 1247 w 4768"/>
                <a:gd name="T15" fmla="*/ 2298 h 4831"/>
                <a:gd name="T16" fmla="*/ 2381 w 4768"/>
                <a:gd name="T17" fmla="*/ 1147 h 4831"/>
                <a:gd name="T18" fmla="*/ 2439 w 4768"/>
                <a:gd name="T19" fmla="*/ 1149 h 4831"/>
                <a:gd name="T20" fmla="*/ 3516 w 4768"/>
                <a:gd name="T21" fmla="*/ 2297 h 4831"/>
                <a:gd name="T22" fmla="*/ 3516 w 4768"/>
                <a:gd name="T23" fmla="*/ 4831 h 48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768" h="4831">
                  <a:moveTo>
                    <a:pt x="3516" y="4831"/>
                  </a:moveTo>
                  <a:lnTo>
                    <a:pt x="4767" y="4831"/>
                  </a:lnTo>
                  <a:lnTo>
                    <a:pt x="4768" y="2315"/>
                  </a:lnTo>
                  <a:cubicBezTo>
                    <a:pt x="4768" y="1060"/>
                    <a:pt x="3677" y="0"/>
                    <a:pt x="2384" y="0"/>
                  </a:cubicBezTo>
                  <a:cubicBezTo>
                    <a:pt x="1092" y="0"/>
                    <a:pt x="0" y="1060"/>
                    <a:pt x="0" y="2315"/>
                  </a:cubicBezTo>
                  <a:lnTo>
                    <a:pt x="0" y="4831"/>
                  </a:lnTo>
                  <a:lnTo>
                    <a:pt x="1247" y="4831"/>
                  </a:lnTo>
                  <a:lnTo>
                    <a:pt x="1247" y="2298"/>
                  </a:lnTo>
                  <a:cubicBezTo>
                    <a:pt x="1259" y="1674"/>
                    <a:pt x="1779" y="1147"/>
                    <a:pt x="2381" y="1147"/>
                  </a:cubicBezTo>
                  <a:cubicBezTo>
                    <a:pt x="2392" y="1147"/>
                    <a:pt x="2428" y="1149"/>
                    <a:pt x="2439" y="1149"/>
                  </a:cubicBezTo>
                  <a:cubicBezTo>
                    <a:pt x="3022" y="1186"/>
                    <a:pt x="3505" y="1701"/>
                    <a:pt x="3516" y="2297"/>
                  </a:cubicBezTo>
                  <a:lnTo>
                    <a:pt x="3516" y="4831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1" name="Freeform 12">
              <a:extLst>
                <a:ext uri="{FF2B5EF4-FFF2-40B4-BE49-F238E27FC236}">
                  <a16:creationId xmlns:a16="http://schemas.microsoft.com/office/drawing/2014/main" id="{0A221073-DDCB-48BF-BD29-9974D34BB611}"/>
                </a:ext>
              </a:extLst>
            </p:cNvPr>
            <p:cNvSpPr>
              <a:spLocks/>
            </p:cNvSpPr>
            <p:nvPr/>
          </p:nvSpPr>
          <p:spPr bwMode="auto">
            <a:xfrm>
              <a:off x="7146" y="3641"/>
              <a:ext cx="196" cy="329"/>
            </a:xfrm>
            <a:custGeom>
              <a:avLst/>
              <a:gdLst>
                <a:gd name="T0" fmla="*/ 0 w 2885"/>
                <a:gd name="T1" fmla="*/ 4833 h 4833"/>
                <a:gd name="T2" fmla="*/ 1247 w 2885"/>
                <a:gd name="T3" fmla="*/ 4833 h 4833"/>
                <a:gd name="T4" fmla="*/ 1247 w 2885"/>
                <a:gd name="T5" fmla="*/ 2317 h 4833"/>
                <a:gd name="T6" fmla="*/ 2456 w 2885"/>
                <a:gd name="T7" fmla="*/ 1116 h 4833"/>
                <a:gd name="T8" fmla="*/ 2462 w 2885"/>
                <a:gd name="T9" fmla="*/ 1115 h 4833"/>
                <a:gd name="T10" fmla="*/ 2473 w 2885"/>
                <a:gd name="T11" fmla="*/ 1115 h 4833"/>
                <a:gd name="T12" fmla="*/ 2885 w 2885"/>
                <a:gd name="T13" fmla="*/ 1115 h 4833"/>
                <a:gd name="T14" fmla="*/ 2885 w 2885"/>
                <a:gd name="T15" fmla="*/ 0 h 4833"/>
                <a:gd name="T16" fmla="*/ 2318 w 2885"/>
                <a:gd name="T17" fmla="*/ 2 h 4833"/>
                <a:gd name="T18" fmla="*/ 0 w 2885"/>
                <a:gd name="T19" fmla="*/ 2317 h 4833"/>
                <a:gd name="T20" fmla="*/ 0 w 2885"/>
                <a:gd name="T21" fmla="*/ 4833 h 48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85" h="4833">
                  <a:moveTo>
                    <a:pt x="0" y="4833"/>
                  </a:moveTo>
                  <a:lnTo>
                    <a:pt x="1247" y="4833"/>
                  </a:lnTo>
                  <a:lnTo>
                    <a:pt x="1247" y="2317"/>
                  </a:lnTo>
                  <a:cubicBezTo>
                    <a:pt x="1255" y="1659"/>
                    <a:pt x="1797" y="1120"/>
                    <a:pt x="2456" y="1116"/>
                  </a:cubicBezTo>
                  <a:lnTo>
                    <a:pt x="2462" y="1115"/>
                  </a:lnTo>
                  <a:cubicBezTo>
                    <a:pt x="2466" y="1115"/>
                    <a:pt x="2469" y="1115"/>
                    <a:pt x="2473" y="1115"/>
                  </a:cubicBezTo>
                  <a:lnTo>
                    <a:pt x="2885" y="1115"/>
                  </a:lnTo>
                  <a:lnTo>
                    <a:pt x="2885" y="0"/>
                  </a:lnTo>
                  <a:lnTo>
                    <a:pt x="2318" y="2"/>
                  </a:lnTo>
                  <a:cubicBezTo>
                    <a:pt x="1039" y="2"/>
                    <a:pt x="0" y="1041"/>
                    <a:pt x="0" y="2317"/>
                  </a:cubicBezTo>
                  <a:lnTo>
                    <a:pt x="0" y="4833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</p:grp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182E47CC-254C-41EF-A3FE-EC34B7B1E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October 2019</a:t>
            </a:r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232D215-34B1-4BCC-A9B4-9321CFF21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Supplier NCM Escalation Model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437B83A-4C07-4C63-85DD-621071248D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0451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2">
    <p:bg bwMode="gray"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6E86B296-B120-45FE-AD57-313943C4C229}"/>
              </a:ext>
            </a:extLst>
          </p:cNvPr>
          <p:cNvSpPr/>
          <p:nvPr/>
        </p:nvSpPr>
        <p:spPr bwMode="gray">
          <a:xfrm>
            <a:off x="0" y="0"/>
            <a:ext cx="12192000" cy="659765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600"/>
              </a:spcBef>
            </a:pPr>
            <a:endParaRPr lang="en-US"/>
          </a:p>
        </p:txBody>
      </p:sp>
      <p:sp>
        <p:nvSpPr>
          <p:cNvPr id="16" name="Frihandsfigur: Form 15">
            <a:extLst>
              <a:ext uri="{FF2B5EF4-FFF2-40B4-BE49-F238E27FC236}">
                <a16:creationId xmlns:a16="http://schemas.microsoft.com/office/drawing/2014/main" id="{62F50D0A-60F2-40F2-8DE1-B9EB89D14D95}"/>
              </a:ext>
            </a:extLst>
          </p:cNvPr>
          <p:cNvSpPr/>
          <p:nvPr/>
        </p:nvSpPr>
        <p:spPr bwMode="gray">
          <a:xfrm>
            <a:off x="6584540" y="39367"/>
            <a:ext cx="5607461" cy="6818633"/>
          </a:xfrm>
          <a:custGeom>
            <a:avLst/>
            <a:gdLst>
              <a:gd name="connsiteX0" fmla="*/ 5607461 w 5607461"/>
              <a:gd name="connsiteY0" fmla="*/ 0 h 6823406"/>
              <a:gd name="connsiteX1" fmla="*/ 5607461 w 5607461"/>
              <a:gd name="connsiteY1" fmla="*/ 2148943 h 6823406"/>
              <a:gd name="connsiteX2" fmla="*/ 3731769 w 5607461"/>
              <a:gd name="connsiteY2" fmla="*/ 3891773 h 6823406"/>
              <a:gd name="connsiteX3" fmla="*/ 2446775 w 5607461"/>
              <a:gd name="connsiteY3" fmla="*/ 6823406 h 6823406"/>
              <a:gd name="connsiteX4" fmla="*/ 0 w 5607461"/>
              <a:gd name="connsiteY4" fmla="*/ 6823406 h 6823406"/>
              <a:gd name="connsiteX5" fmla="*/ 1402783 w 5607461"/>
              <a:gd name="connsiteY5" fmla="*/ 3399404 h 6823406"/>
              <a:gd name="connsiteX6" fmla="*/ 5424834 w 5607461"/>
              <a:gd name="connsiteY6" fmla="*/ 6758 h 68234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7461" h="6823406">
                <a:moveTo>
                  <a:pt x="5607461" y="0"/>
                </a:moveTo>
                <a:lnTo>
                  <a:pt x="5607461" y="2148943"/>
                </a:lnTo>
                <a:cubicBezTo>
                  <a:pt x="5029123" y="2307855"/>
                  <a:pt x="4208507" y="2795014"/>
                  <a:pt x="3731769" y="3891773"/>
                </a:cubicBezTo>
                <a:lnTo>
                  <a:pt x="2446775" y="6823406"/>
                </a:lnTo>
                <a:lnTo>
                  <a:pt x="0" y="6823406"/>
                </a:lnTo>
                <a:lnTo>
                  <a:pt x="1402783" y="3399404"/>
                </a:lnTo>
                <a:cubicBezTo>
                  <a:pt x="1937812" y="2006312"/>
                  <a:pt x="3470340" y="136474"/>
                  <a:pt x="5424834" y="6758"/>
                </a:cubicBezTo>
                <a:close/>
              </a:path>
            </a:pathLst>
          </a:custGeom>
          <a:blipFill>
            <a:blip r:embed="rId2"/>
            <a:stretch>
              <a:fillRect/>
            </a:stretch>
          </a:blip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600"/>
              </a:spcBef>
            </a:pPr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F72EEEB-850B-4416-957A-219B7EE0B7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0783" y="1493678"/>
            <a:ext cx="6057367" cy="1477328"/>
          </a:xfrm>
        </p:spPr>
        <p:txBody>
          <a:bodyPr anchor="b" anchorCtr="0"/>
          <a:lstStyle>
            <a:lvl1pPr algn="l">
              <a:lnSpc>
                <a:spcPct val="80000"/>
              </a:lnSpc>
              <a:defRPr sz="6000" b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18FD7F-4EA1-4807-971F-4BD8BE59FCA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30783" y="5130536"/>
            <a:ext cx="5853757" cy="643253"/>
          </a:xfrm>
        </p:spPr>
        <p:txBody>
          <a:bodyPr wrap="square" lIns="36000" anchor="b" anchorCtr="0">
            <a:noAutofit/>
          </a:bodyPr>
          <a:lstStyle>
            <a:lvl1pPr marL="0" indent="0" algn="l">
              <a:buNone/>
              <a:defRPr sz="2200">
                <a:solidFill>
                  <a:schemeClr val="accent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/>
              <a:t>Click to add name</a:t>
            </a:r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3D4A8A44-F748-4EBB-BFD0-76208B708E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30783" y="2989401"/>
            <a:ext cx="6057367" cy="1200150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000">
                <a:solidFill>
                  <a:schemeClr val="bg1"/>
                </a:solidFill>
                <a:latin typeface="+mj-lt"/>
              </a:defRPr>
            </a:lvl1pPr>
            <a:lvl2pPr marL="207963" indent="0">
              <a:buNone/>
              <a:defRPr/>
            </a:lvl2pPr>
          </a:lstStyle>
          <a:p>
            <a:pPr lvl="0"/>
            <a:r>
              <a:rPr lang="en-US" noProof="0"/>
              <a:t>Click to add title</a:t>
            </a:r>
          </a:p>
        </p:txBody>
      </p:sp>
      <p:sp>
        <p:nvSpPr>
          <p:cNvPr id="17" name="Platshållare för text 16">
            <a:extLst>
              <a:ext uri="{FF2B5EF4-FFF2-40B4-BE49-F238E27FC236}">
                <a16:creationId xmlns:a16="http://schemas.microsoft.com/office/drawing/2014/main" id="{A4304F54-7126-4BDE-A50A-D0728C07237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30783" y="5818100"/>
            <a:ext cx="5853757" cy="419100"/>
          </a:xfrm>
        </p:spPr>
        <p:txBody>
          <a:bodyPr lIns="39600"/>
          <a:lstStyle>
            <a:lvl1pPr marL="0" indent="0">
              <a:buNone/>
              <a:defRPr>
                <a:solidFill>
                  <a:schemeClr val="accent1"/>
                </a:solidFill>
              </a:defRPr>
            </a:lvl1pPr>
            <a:lvl2pPr marL="207963" indent="0">
              <a:buNone/>
              <a:defRPr/>
            </a:lvl2pPr>
            <a:lvl3pPr marL="436562" indent="0">
              <a:buNone/>
              <a:defRPr/>
            </a:lvl3pPr>
            <a:lvl4pPr marL="0" indent="0">
              <a:buFont typeface="Arial" panose="020B0604020202020204" pitchFamily="34" charset="0"/>
              <a:buNone/>
              <a:defRPr/>
            </a:lvl4pPr>
            <a:lvl5pPr marL="0" indent="0">
              <a:buFont typeface="Arial" panose="020B0604020202020204" pitchFamily="34" charset="0"/>
              <a:buNone/>
              <a:defRPr/>
            </a:lvl5pPr>
          </a:lstStyle>
          <a:p>
            <a:pPr lvl="0"/>
            <a:r>
              <a:rPr lang="en-US" noProof="0"/>
              <a:t>Click to add  job title</a:t>
            </a:r>
          </a:p>
        </p:txBody>
      </p:sp>
      <p:grpSp>
        <p:nvGrpSpPr>
          <p:cNvPr id="20" name="Group 4">
            <a:extLst>
              <a:ext uri="{FF2B5EF4-FFF2-40B4-BE49-F238E27FC236}">
                <a16:creationId xmlns:a16="http://schemas.microsoft.com/office/drawing/2014/main" id="{7504202C-3D37-41B1-A35C-298D1080C9BB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7956177" y="5596744"/>
            <a:ext cx="3759573" cy="531812"/>
            <a:chOff x="4934" y="3638"/>
            <a:chExt cx="2446" cy="346"/>
          </a:xfrm>
        </p:grpSpPr>
        <p:sp>
          <p:nvSpPr>
            <p:cNvPr id="25" name="AutoShape 3">
              <a:extLst>
                <a:ext uri="{FF2B5EF4-FFF2-40B4-BE49-F238E27FC236}">
                  <a16:creationId xmlns:a16="http://schemas.microsoft.com/office/drawing/2014/main" id="{968C4B4F-7E3E-4DCA-8FD2-149635B3CE5A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4934" y="3638"/>
              <a:ext cx="2446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6" name="Freeform 6">
              <a:extLst>
                <a:ext uri="{FF2B5EF4-FFF2-40B4-BE49-F238E27FC236}">
                  <a16:creationId xmlns:a16="http://schemas.microsoft.com/office/drawing/2014/main" id="{77197D01-165D-418F-8C88-60BDB0F36AD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67" y="3641"/>
              <a:ext cx="346" cy="339"/>
            </a:xfrm>
            <a:custGeom>
              <a:avLst/>
              <a:gdLst>
                <a:gd name="T0" fmla="*/ 3656 w 5108"/>
                <a:gd name="T1" fmla="*/ 2021 h 4983"/>
                <a:gd name="T2" fmla="*/ 1395 w 5108"/>
                <a:gd name="T3" fmla="*/ 2021 h 4983"/>
                <a:gd name="T4" fmla="*/ 1406 w 5108"/>
                <a:gd name="T5" fmla="*/ 1978 h 4983"/>
                <a:gd name="T6" fmla="*/ 2562 w 5108"/>
                <a:gd name="T7" fmla="*/ 1110 h 4983"/>
                <a:gd name="T8" fmla="*/ 3648 w 5108"/>
                <a:gd name="T9" fmla="*/ 1980 h 4983"/>
                <a:gd name="T10" fmla="*/ 3656 w 5108"/>
                <a:gd name="T11" fmla="*/ 2021 h 4983"/>
                <a:gd name="T12" fmla="*/ 2562 w 5108"/>
                <a:gd name="T13" fmla="*/ 0 h 4983"/>
                <a:gd name="T14" fmla="*/ 0 w 5108"/>
                <a:gd name="T15" fmla="*/ 2491 h 4983"/>
                <a:gd name="T16" fmla="*/ 732 w 5108"/>
                <a:gd name="T17" fmla="*/ 4277 h 4983"/>
                <a:gd name="T18" fmla="*/ 2702 w 5108"/>
                <a:gd name="T19" fmla="*/ 4983 h 4983"/>
                <a:gd name="T20" fmla="*/ 4717 w 5108"/>
                <a:gd name="T21" fmla="*/ 4218 h 4983"/>
                <a:gd name="T22" fmla="*/ 3921 w 5108"/>
                <a:gd name="T23" fmla="*/ 3422 h 4983"/>
                <a:gd name="T24" fmla="*/ 2674 w 5108"/>
                <a:gd name="T25" fmla="*/ 3873 h 4983"/>
                <a:gd name="T26" fmla="*/ 1392 w 5108"/>
                <a:gd name="T27" fmla="*/ 2977 h 4983"/>
                <a:gd name="T28" fmla="*/ 1381 w 5108"/>
                <a:gd name="T29" fmla="*/ 2934 h 4983"/>
                <a:gd name="T30" fmla="*/ 5056 w 5108"/>
                <a:gd name="T31" fmla="*/ 2934 h 4983"/>
                <a:gd name="T32" fmla="*/ 4358 w 5108"/>
                <a:gd name="T33" fmla="*/ 731 h 4983"/>
                <a:gd name="T34" fmla="*/ 2562 w 5108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8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50" y="1418"/>
                    <a:pt x="1960" y="1110"/>
                    <a:pt x="2562" y="1110"/>
                  </a:cubicBezTo>
                  <a:cubicBezTo>
                    <a:pt x="3142" y="1110"/>
                    <a:pt x="3538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2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2" y="4277"/>
                  </a:cubicBezTo>
                  <a:cubicBezTo>
                    <a:pt x="1221" y="4739"/>
                    <a:pt x="1902" y="4983"/>
                    <a:pt x="2702" y="4983"/>
                  </a:cubicBezTo>
                  <a:cubicBezTo>
                    <a:pt x="3562" y="4983"/>
                    <a:pt x="4221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8" y="3873"/>
                    <a:pt x="2674" y="3873"/>
                  </a:cubicBezTo>
                  <a:cubicBezTo>
                    <a:pt x="1990" y="3873"/>
                    <a:pt x="1546" y="3563"/>
                    <a:pt x="1392" y="2977"/>
                  </a:cubicBezTo>
                  <a:lnTo>
                    <a:pt x="1381" y="2934"/>
                  </a:lnTo>
                  <a:lnTo>
                    <a:pt x="5056" y="2934"/>
                  </a:lnTo>
                  <a:cubicBezTo>
                    <a:pt x="5108" y="2050"/>
                    <a:pt x="4860" y="1269"/>
                    <a:pt x="4358" y="731"/>
                  </a:cubicBezTo>
                  <a:cubicBezTo>
                    <a:pt x="3911" y="253"/>
                    <a:pt x="3290" y="0"/>
                    <a:pt x="2562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7" name="Freeform 7">
              <a:extLst>
                <a:ext uri="{FF2B5EF4-FFF2-40B4-BE49-F238E27FC236}">
                  <a16:creationId xmlns:a16="http://schemas.microsoft.com/office/drawing/2014/main" id="{82D5EAA0-3B4C-44F2-A49A-4E6C7C352BA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391" y="3641"/>
              <a:ext cx="346" cy="339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1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1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6 w 5107"/>
                <a:gd name="T21" fmla="*/ 4218 h 4983"/>
                <a:gd name="T22" fmla="*/ 3920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1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1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1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59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6" y="4218"/>
                  </a:cubicBezTo>
                  <a:lnTo>
                    <a:pt x="3920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1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8" name="Freeform 8">
              <a:extLst>
                <a:ext uri="{FF2B5EF4-FFF2-40B4-BE49-F238E27FC236}">
                  <a16:creationId xmlns:a16="http://schemas.microsoft.com/office/drawing/2014/main" id="{EF593979-9CB2-4C0D-BBAD-F62774E167E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640" y="3641"/>
              <a:ext cx="351" cy="339"/>
            </a:xfrm>
            <a:custGeom>
              <a:avLst/>
              <a:gdLst>
                <a:gd name="T0" fmla="*/ 2589 w 5179"/>
                <a:gd name="T1" fmla="*/ 3859 h 4983"/>
                <a:gd name="T2" fmla="*/ 1376 w 5179"/>
                <a:gd name="T3" fmla="*/ 2491 h 4983"/>
                <a:gd name="T4" fmla="*/ 2589 w 5179"/>
                <a:gd name="T5" fmla="*/ 1124 h 4983"/>
                <a:gd name="T6" fmla="*/ 3802 w 5179"/>
                <a:gd name="T7" fmla="*/ 2491 h 4983"/>
                <a:gd name="T8" fmla="*/ 2589 w 5179"/>
                <a:gd name="T9" fmla="*/ 3859 h 4983"/>
                <a:gd name="T10" fmla="*/ 2589 w 5179"/>
                <a:gd name="T11" fmla="*/ 0 h 4983"/>
                <a:gd name="T12" fmla="*/ 0 w 5179"/>
                <a:gd name="T13" fmla="*/ 2491 h 4983"/>
                <a:gd name="T14" fmla="*/ 2589 w 5179"/>
                <a:gd name="T15" fmla="*/ 4983 h 4983"/>
                <a:gd name="T16" fmla="*/ 5179 w 5179"/>
                <a:gd name="T17" fmla="*/ 2491 h 4983"/>
                <a:gd name="T18" fmla="*/ 2589 w 5179"/>
                <a:gd name="T19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179" h="4983">
                  <a:moveTo>
                    <a:pt x="2589" y="3859"/>
                  </a:moveTo>
                  <a:cubicBezTo>
                    <a:pt x="1864" y="3859"/>
                    <a:pt x="1376" y="3309"/>
                    <a:pt x="1376" y="2491"/>
                  </a:cubicBezTo>
                  <a:cubicBezTo>
                    <a:pt x="1376" y="1674"/>
                    <a:pt x="1864" y="1124"/>
                    <a:pt x="2589" y="1124"/>
                  </a:cubicBezTo>
                  <a:cubicBezTo>
                    <a:pt x="3315" y="1124"/>
                    <a:pt x="3802" y="1674"/>
                    <a:pt x="3802" y="2491"/>
                  </a:cubicBezTo>
                  <a:cubicBezTo>
                    <a:pt x="3802" y="3309"/>
                    <a:pt x="3315" y="3859"/>
                    <a:pt x="2589" y="3859"/>
                  </a:cubicBezTo>
                  <a:close/>
                  <a:moveTo>
                    <a:pt x="2589" y="0"/>
                  </a:moveTo>
                  <a:cubicBezTo>
                    <a:pt x="1113" y="0"/>
                    <a:pt x="0" y="1071"/>
                    <a:pt x="0" y="2491"/>
                  </a:cubicBezTo>
                  <a:cubicBezTo>
                    <a:pt x="0" y="3912"/>
                    <a:pt x="1113" y="4983"/>
                    <a:pt x="2589" y="4983"/>
                  </a:cubicBezTo>
                  <a:cubicBezTo>
                    <a:pt x="4066" y="4983"/>
                    <a:pt x="5179" y="3912"/>
                    <a:pt x="5179" y="2491"/>
                  </a:cubicBezTo>
                  <a:cubicBezTo>
                    <a:pt x="5179" y="1071"/>
                    <a:pt x="4066" y="0"/>
                    <a:pt x="2589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9" name="Freeform 9">
              <a:extLst>
                <a:ext uri="{FF2B5EF4-FFF2-40B4-BE49-F238E27FC236}">
                  <a16:creationId xmlns:a16="http://schemas.microsoft.com/office/drawing/2014/main" id="{070BEC5D-925F-44F8-A961-4DF2ECD83CC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263" y="3641"/>
              <a:ext cx="347" cy="339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2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2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7 w 5107"/>
                <a:gd name="T21" fmla="*/ 4218 h 4983"/>
                <a:gd name="T22" fmla="*/ 3921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2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2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2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0" name="Freeform 10">
              <a:extLst>
                <a:ext uri="{FF2B5EF4-FFF2-40B4-BE49-F238E27FC236}">
                  <a16:creationId xmlns:a16="http://schemas.microsoft.com/office/drawing/2014/main" id="{170F3EC5-9D37-44B2-A56B-C9FFF7E5FA4B}"/>
                </a:ext>
              </a:extLst>
            </p:cNvPr>
            <p:cNvSpPr>
              <a:spLocks/>
            </p:cNvSpPr>
            <p:nvPr/>
          </p:nvSpPr>
          <p:spPr bwMode="auto">
            <a:xfrm>
              <a:off x="4937" y="3649"/>
              <a:ext cx="341" cy="323"/>
            </a:xfrm>
            <a:custGeom>
              <a:avLst/>
              <a:gdLst>
                <a:gd name="T0" fmla="*/ 0 w 5036"/>
                <a:gd name="T1" fmla="*/ 0 h 4739"/>
                <a:gd name="T2" fmla="*/ 2565 w 5036"/>
                <a:gd name="T3" fmla="*/ 4739 h 4739"/>
                <a:gd name="T4" fmla="*/ 5036 w 5036"/>
                <a:gd name="T5" fmla="*/ 0 h 4739"/>
                <a:gd name="T6" fmla="*/ 3734 w 5036"/>
                <a:gd name="T7" fmla="*/ 0 h 4739"/>
                <a:gd name="T8" fmla="*/ 2622 w 5036"/>
                <a:gd name="T9" fmla="*/ 2337 h 4739"/>
                <a:gd name="T10" fmla="*/ 1468 w 5036"/>
                <a:gd name="T11" fmla="*/ 0 h 4739"/>
                <a:gd name="T12" fmla="*/ 0 w 5036"/>
                <a:gd name="T13" fmla="*/ 0 h 4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036" h="4739">
                  <a:moveTo>
                    <a:pt x="0" y="0"/>
                  </a:moveTo>
                  <a:lnTo>
                    <a:pt x="2565" y="4739"/>
                  </a:lnTo>
                  <a:lnTo>
                    <a:pt x="5036" y="0"/>
                  </a:lnTo>
                  <a:lnTo>
                    <a:pt x="3734" y="0"/>
                  </a:lnTo>
                  <a:lnTo>
                    <a:pt x="2622" y="2337"/>
                  </a:lnTo>
                  <a:lnTo>
                    <a:pt x="146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1" name="Freeform 11">
              <a:extLst>
                <a:ext uri="{FF2B5EF4-FFF2-40B4-BE49-F238E27FC236}">
                  <a16:creationId xmlns:a16="http://schemas.microsoft.com/office/drawing/2014/main" id="{2F424640-F30B-48F3-9263-A4502ADA3133}"/>
                </a:ext>
              </a:extLst>
            </p:cNvPr>
            <p:cNvSpPr>
              <a:spLocks/>
            </p:cNvSpPr>
            <p:nvPr/>
          </p:nvSpPr>
          <p:spPr bwMode="auto">
            <a:xfrm>
              <a:off x="6029" y="3641"/>
              <a:ext cx="323" cy="329"/>
            </a:xfrm>
            <a:custGeom>
              <a:avLst/>
              <a:gdLst>
                <a:gd name="T0" fmla="*/ 3516 w 4768"/>
                <a:gd name="T1" fmla="*/ 4831 h 4831"/>
                <a:gd name="T2" fmla="*/ 4767 w 4768"/>
                <a:gd name="T3" fmla="*/ 4831 h 4831"/>
                <a:gd name="T4" fmla="*/ 4768 w 4768"/>
                <a:gd name="T5" fmla="*/ 2315 h 4831"/>
                <a:gd name="T6" fmla="*/ 2384 w 4768"/>
                <a:gd name="T7" fmla="*/ 0 h 4831"/>
                <a:gd name="T8" fmla="*/ 0 w 4768"/>
                <a:gd name="T9" fmla="*/ 2315 h 4831"/>
                <a:gd name="T10" fmla="*/ 0 w 4768"/>
                <a:gd name="T11" fmla="*/ 4831 h 4831"/>
                <a:gd name="T12" fmla="*/ 1247 w 4768"/>
                <a:gd name="T13" fmla="*/ 4831 h 4831"/>
                <a:gd name="T14" fmla="*/ 1247 w 4768"/>
                <a:gd name="T15" fmla="*/ 2298 h 4831"/>
                <a:gd name="T16" fmla="*/ 2381 w 4768"/>
                <a:gd name="T17" fmla="*/ 1147 h 4831"/>
                <a:gd name="T18" fmla="*/ 2439 w 4768"/>
                <a:gd name="T19" fmla="*/ 1149 h 4831"/>
                <a:gd name="T20" fmla="*/ 3516 w 4768"/>
                <a:gd name="T21" fmla="*/ 2297 h 4831"/>
                <a:gd name="T22" fmla="*/ 3516 w 4768"/>
                <a:gd name="T23" fmla="*/ 4831 h 48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768" h="4831">
                  <a:moveTo>
                    <a:pt x="3516" y="4831"/>
                  </a:moveTo>
                  <a:lnTo>
                    <a:pt x="4767" y="4831"/>
                  </a:lnTo>
                  <a:lnTo>
                    <a:pt x="4768" y="2315"/>
                  </a:lnTo>
                  <a:cubicBezTo>
                    <a:pt x="4768" y="1060"/>
                    <a:pt x="3677" y="0"/>
                    <a:pt x="2384" y="0"/>
                  </a:cubicBezTo>
                  <a:cubicBezTo>
                    <a:pt x="1092" y="0"/>
                    <a:pt x="0" y="1060"/>
                    <a:pt x="0" y="2315"/>
                  </a:cubicBezTo>
                  <a:lnTo>
                    <a:pt x="0" y="4831"/>
                  </a:lnTo>
                  <a:lnTo>
                    <a:pt x="1247" y="4831"/>
                  </a:lnTo>
                  <a:lnTo>
                    <a:pt x="1247" y="2298"/>
                  </a:lnTo>
                  <a:cubicBezTo>
                    <a:pt x="1259" y="1674"/>
                    <a:pt x="1779" y="1147"/>
                    <a:pt x="2381" y="1147"/>
                  </a:cubicBezTo>
                  <a:cubicBezTo>
                    <a:pt x="2392" y="1147"/>
                    <a:pt x="2428" y="1149"/>
                    <a:pt x="2439" y="1149"/>
                  </a:cubicBezTo>
                  <a:cubicBezTo>
                    <a:pt x="3022" y="1186"/>
                    <a:pt x="3505" y="1701"/>
                    <a:pt x="3516" y="2297"/>
                  </a:cubicBezTo>
                  <a:lnTo>
                    <a:pt x="3516" y="4831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2" name="Freeform 12">
              <a:extLst>
                <a:ext uri="{FF2B5EF4-FFF2-40B4-BE49-F238E27FC236}">
                  <a16:creationId xmlns:a16="http://schemas.microsoft.com/office/drawing/2014/main" id="{485C79C4-3CAA-45D0-8C35-CFC406285CF6}"/>
                </a:ext>
              </a:extLst>
            </p:cNvPr>
            <p:cNvSpPr>
              <a:spLocks/>
            </p:cNvSpPr>
            <p:nvPr/>
          </p:nvSpPr>
          <p:spPr bwMode="auto">
            <a:xfrm>
              <a:off x="7146" y="3641"/>
              <a:ext cx="196" cy="329"/>
            </a:xfrm>
            <a:custGeom>
              <a:avLst/>
              <a:gdLst>
                <a:gd name="T0" fmla="*/ 0 w 2885"/>
                <a:gd name="T1" fmla="*/ 4833 h 4833"/>
                <a:gd name="T2" fmla="*/ 1247 w 2885"/>
                <a:gd name="T3" fmla="*/ 4833 h 4833"/>
                <a:gd name="T4" fmla="*/ 1247 w 2885"/>
                <a:gd name="T5" fmla="*/ 2317 h 4833"/>
                <a:gd name="T6" fmla="*/ 2456 w 2885"/>
                <a:gd name="T7" fmla="*/ 1116 h 4833"/>
                <a:gd name="T8" fmla="*/ 2462 w 2885"/>
                <a:gd name="T9" fmla="*/ 1115 h 4833"/>
                <a:gd name="T10" fmla="*/ 2473 w 2885"/>
                <a:gd name="T11" fmla="*/ 1115 h 4833"/>
                <a:gd name="T12" fmla="*/ 2885 w 2885"/>
                <a:gd name="T13" fmla="*/ 1115 h 4833"/>
                <a:gd name="T14" fmla="*/ 2885 w 2885"/>
                <a:gd name="T15" fmla="*/ 0 h 4833"/>
                <a:gd name="T16" fmla="*/ 2318 w 2885"/>
                <a:gd name="T17" fmla="*/ 2 h 4833"/>
                <a:gd name="T18" fmla="*/ 0 w 2885"/>
                <a:gd name="T19" fmla="*/ 2317 h 4833"/>
                <a:gd name="T20" fmla="*/ 0 w 2885"/>
                <a:gd name="T21" fmla="*/ 4833 h 48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85" h="4833">
                  <a:moveTo>
                    <a:pt x="0" y="4833"/>
                  </a:moveTo>
                  <a:lnTo>
                    <a:pt x="1247" y="4833"/>
                  </a:lnTo>
                  <a:lnTo>
                    <a:pt x="1247" y="2317"/>
                  </a:lnTo>
                  <a:cubicBezTo>
                    <a:pt x="1255" y="1659"/>
                    <a:pt x="1797" y="1120"/>
                    <a:pt x="2456" y="1116"/>
                  </a:cubicBezTo>
                  <a:lnTo>
                    <a:pt x="2462" y="1115"/>
                  </a:lnTo>
                  <a:cubicBezTo>
                    <a:pt x="2466" y="1115"/>
                    <a:pt x="2469" y="1115"/>
                    <a:pt x="2473" y="1115"/>
                  </a:cubicBezTo>
                  <a:lnTo>
                    <a:pt x="2885" y="1115"/>
                  </a:lnTo>
                  <a:lnTo>
                    <a:pt x="2885" y="0"/>
                  </a:lnTo>
                  <a:lnTo>
                    <a:pt x="2318" y="2"/>
                  </a:lnTo>
                  <a:cubicBezTo>
                    <a:pt x="1039" y="2"/>
                    <a:pt x="0" y="1041"/>
                    <a:pt x="0" y="2317"/>
                  </a:cubicBezTo>
                  <a:lnTo>
                    <a:pt x="0" y="4833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</p:grp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768EF3F-B8CE-48F0-951C-AEE64C725803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en-US"/>
              <a:t>October 2019</a:t>
            </a:r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B6A66C7D-B3B0-4D56-A84E-1B301E205C27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/>
              <a:t>Supplier NCM Escalation Model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D909BDBC-E2C3-4DDE-B6AC-72AFFC6AAE82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8987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38254E-760F-46D3-A66A-FF103AF4F5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93FEB1-28A8-43DC-8CFE-6508DD84F1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F4F2BC-EE51-488D-B7B5-7DBAB407EF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October 2019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7533A5-04BF-45DB-B07E-3A17993D3F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Supplier NCM Escalation Model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CA612D-2E11-4653-9FD6-19BAE0D87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9127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CDD3EFA-53A8-4493-9E7C-79FB77973B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1268413"/>
            <a:ext cx="2628900" cy="47894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468A70-91EB-438C-9C08-389DAF83F8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50863" y="1268413"/>
            <a:ext cx="8021637" cy="47894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90BC9C-FEA3-4301-9970-0627BAF2C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October 2019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A4D984-B50F-44A7-8BAA-E95633AA04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Supplier NCM Escalation Model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55AEDF-A405-454D-9CAE-7014FE1986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784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3">
    <p:bg bwMode="gray"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6E86B296-B120-45FE-AD57-313943C4C229}"/>
              </a:ext>
            </a:extLst>
          </p:cNvPr>
          <p:cNvSpPr/>
          <p:nvPr/>
        </p:nvSpPr>
        <p:spPr bwMode="gray">
          <a:xfrm>
            <a:off x="0" y="0"/>
            <a:ext cx="12192000" cy="6597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600"/>
              </a:spcBef>
            </a:pPr>
            <a:endParaRPr lang="en-US"/>
          </a:p>
        </p:txBody>
      </p:sp>
      <p:sp>
        <p:nvSpPr>
          <p:cNvPr id="16" name="Frihandsfigur: Form 15">
            <a:extLst>
              <a:ext uri="{FF2B5EF4-FFF2-40B4-BE49-F238E27FC236}">
                <a16:creationId xmlns:a16="http://schemas.microsoft.com/office/drawing/2014/main" id="{62F50D0A-60F2-40F2-8DE1-B9EB89D14D95}"/>
              </a:ext>
            </a:extLst>
          </p:cNvPr>
          <p:cNvSpPr/>
          <p:nvPr/>
        </p:nvSpPr>
        <p:spPr bwMode="gray">
          <a:xfrm>
            <a:off x="6584540" y="39367"/>
            <a:ext cx="5607461" cy="6818633"/>
          </a:xfrm>
          <a:custGeom>
            <a:avLst/>
            <a:gdLst>
              <a:gd name="connsiteX0" fmla="*/ 5607461 w 5607461"/>
              <a:gd name="connsiteY0" fmla="*/ 0 h 6823406"/>
              <a:gd name="connsiteX1" fmla="*/ 5607461 w 5607461"/>
              <a:gd name="connsiteY1" fmla="*/ 2148943 h 6823406"/>
              <a:gd name="connsiteX2" fmla="*/ 3731769 w 5607461"/>
              <a:gd name="connsiteY2" fmla="*/ 3891773 h 6823406"/>
              <a:gd name="connsiteX3" fmla="*/ 2446775 w 5607461"/>
              <a:gd name="connsiteY3" fmla="*/ 6823406 h 6823406"/>
              <a:gd name="connsiteX4" fmla="*/ 0 w 5607461"/>
              <a:gd name="connsiteY4" fmla="*/ 6823406 h 6823406"/>
              <a:gd name="connsiteX5" fmla="*/ 1402783 w 5607461"/>
              <a:gd name="connsiteY5" fmla="*/ 3399404 h 6823406"/>
              <a:gd name="connsiteX6" fmla="*/ 5424834 w 5607461"/>
              <a:gd name="connsiteY6" fmla="*/ 6758 h 68234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7461" h="6823406">
                <a:moveTo>
                  <a:pt x="5607461" y="0"/>
                </a:moveTo>
                <a:lnTo>
                  <a:pt x="5607461" y="2148943"/>
                </a:lnTo>
                <a:cubicBezTo>
                  <a:pt x="5029123" y="2307855"/>
                  <a:pt x="4208507" y="2795014"/>
                  <a:pt x="3731769" y="3891773"/>
                </a:cubicBezTo>
                <a:lnTo>
                  <a:pt x="2446775" y="6823406"/>
                </a:lnTo>
                <a:lnTo>
                  <a:pt x="0" y="6823406"/>
                </a:lnTo>
                <a:lnTo>
                  <a:pt x="1402783" y="3399404"/>
                </a:lnTo>
                <a:cubicBezTo>
                  <a:pt x="1937812" y="2006312"/>
                  <a:pt x="3470340" y="136474"/>
                  <a:pt x="5424834" y="6758"/>
                </a:cubicBezTo>
                <a:close/>
              </a:path>
            </a:pathLst>
          </a:custGeom>
          <a:blipFill>
            <a:blip r:embed="rId2"/>
            <a:stretch>
              <a:fillRect/>
            </a:stretch>
          </a:blip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600"/>
              </a:spcBef>
            </a:pPr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F72EEEB-850B-4416-957A-219B7EE0B7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0783" y="1493678"/>
            <a:ext cx="6057367" cy="1477328"/>
          </a:xfrm>
        </p:spPr>
        <p:txBody>
          <a:bodyPr anchor="b" anchorCtr="0"/>
          <a:lstStyle>
            <a:lvl1pPr algn="l">
              <a:lnSpc>
                <a:spcPct val="80000"/>
              </a:lnSpc>
              <a:defRPr sz="6000" b="0">
                <a:solidFill>
                  <a:schemeClr val="accent4"/>
                </a:solidFill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18FD7F-4EA1-4807-971F-4BD8BE59FCA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30783" y="5130536"/>
            <a:ext cx="5853757" cy="643253"/>
          </a:xfrm>
        </p:spPr>
        <p:txBody>
          <a:bodyPr wrap="square" lIns="36000" anchor="b" anchorCtr="0">
            <a:noAutofit/>
          </a:bodyPr>
          <a:lstStyle>
            <a:lvl1pPr marL="0" indent="0" algn="l">
              <a:buNone/>
              <a:defRPr sz="220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/>
              <a:t>Click to add name</a:t>
            </a:r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3D4A8A44-F748-4EBB-BFD0-76208B708E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30783" y="2989401"/>
            <a:ext cx="6057367" cy="1200150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000">
                <a:solidFill>
                  <a:schemeClr val="bg1"/>
                </a:solidFill>
                <a:latin typeface="+mn-lt"/>
              </a:defRPr>
            </a:lvl1pPr>
            <a:lvl2pPr marL="207963" indent="0">
              <a:buNone/>
              <a:defRPr/>
            </a:lvl2pPr>
          </a:lstStyle>
          <a:p>
            <a:pPr lvl="0"/>
            <a:r>
              <a:rPr lang="en-US" noProof="0"/>
              <a:t>Click to add title</a:t>
            </a:r>
          </a:p>
        </p:txBody>
      </p:sp>
      <p:sp>
        <p:nvSpPr>
          <p:cNvPr id="17" name="Platshållare för text 16">
            <a:extLst>
              <a:ext uri="{FF2B5EF4-FFF2-40B4-BE49-F238E27FC236}">
                <a16:creationId xmlns:a16="http://schemas.microsoft.com/office/drawing/2014/main" id="{A4304F54-7126-4BDE-A50A-D0728C07237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30783" y="5818100"/>
            <a:ext cx="5853757" cy="419100"/>
          </a:xfrm>
        </p:spPr>
        <p:txBody>
          <a:bodyPr lIns="39600"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207963" indent="0">
              <a:buNone/>
              <a:defRPr/>
            </a:lvl2pPr>
            <a:lvl3pPr marL="436562" indent="0">
              <a:buNone/>
              <a:defRPr/>
            </a:lvl3pPr>
            <a:lvl4pPr marL="0" indent="0">
              <a:buFont typeface="Arial" panose="020B0604020202020204" pitchFamily="34" charset="0"/>
              <a:buNone/>
              <a:defRPr/>
            </a:lvl4pPr>
            <a:lvl5pPr marL="0" indent="0">
              <a:buFont typeface="Arial" panose="020B0604020202020204" pitchFamily="34" charset="0"/>
              <a:buNone/>
              <a:defRPr/>
            </a:lvl5pPr>
          </a:lstStyle>
          <a:p>
            <a:pPr lvl="0"/>
            <a:r>
              <a:rPr lang="en-US" noProof="0"/>
              <a:t>Click to add  job title</a:t>
            </a:r>
          </a:p>
        </p:txBody>
      </p:sp>
      <p:grpSp>
        <p:nvGrpSpPr>
          <p:cNvPr id="26" name="Group 4">
            <a:extLst>
              <a:ext uri="{FF2B5EF4-FFF2-40B4-BE49-F238E27FC236}">
                <a16:creationId xmlns:a16="http://schemas.microsoft.com/office/drawing/2014/main" id="{7C62954C-88E3-4E4D-B9FD-B7661860E9C1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7956177" y="5596744"/>
            <a:ext cx="3759573" cy="531812"/>
            <a:chOff x="4934" y="3638"/>
            <a:chExt cx="2446" cy="346"/>
          </a:xfrm>
        </p:grpSpPr>
        <p:sp>
          <p:nvSpPr>
            <p:cNvPr id="27" name="AutoShape 3">
              <a:extLst>
                <a:ext uri="{FF2B5EF4-FFF2-40B4-BE49-F238E27FC236}">
                  <a16:creationId xmlns:a16="http://schemas.microsoft.com/office/drawing/2014/main" id="{AA84D414-2A50-4C3E-94F0-111672F2DBE5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4934" y="3638"/>
              <a:ext cx="2446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8" name="Freeform 6">
              <a:extLst>
                <a:ext uri="{FF2B5EF4-FFF2-40B4-BE49-F238E27FC236}">
                  <a16:creationId xmlns:a16="http://schemas.microsoft.com/office/drawing/2014/main" id="{E14CF157-97FC-4768-9A33-DB8CF5F8765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67" y="3641"/>
              <a:ext cx="346" cy="339"/>
            </a:xfrm>
            <a:custGeom>
              <a:avLst/>
              <a:gdLst>
                <a:gd name="T0" fmla="*/ 3656 w 5108"/>
                <a:gd name="T1" fmla="*/ 2021 h 4983"/>
                <a:gd name="T2" fmla="*/ 1395 w 5108"/>
                <a:gd name="T3" fmla="*/ 2021 h 4983"/>
                <a:gd name="T4" fmla="*/ 1406 w 5108"/>
                <a:gd name="T5" fmla="*/ 1978 h 4983"/>
                <a:gd name="T6" fmla="*/ 2562 w 5108"/>
                <a:gd name="T7" fmla="*/ 1110 h 4983"/>
                <a:gd name="T8" fmla="*/ 3648 w 5108"/>
                <a:gd name="T9" fmla="*/ 1980 h 4983"/>
                <a:gd name="T10" fmla="*/ 3656 w 5108"/>
                <a:gd name="T11" fmla="*/ 2021 h 4983"/>
                <a:gd name="T12" fmla="*/ 2562 w 5108"/>
                <a:gd name="T13" fmla="*/ 0 h 4983"/>
                <a:gd name="T14" fmla="*/ 0 w 5108"/>
                <a:gd name="T15" fmla="*/ 2491 h 4983"/>
                <a:gd name="T16" fmla="*/ 732 w 5108"/>
                <a:gd name="T17" fmla="*/ 4277 h 4983"/>
                <a:gd name="T18" fmla="*/ 2702 w 5108"/>
                <a:gd name="T19" fmla="*/ 4983 h 4983"/>
                <a:gd name="T20" fmla="*/ 4717 w 5108"/>
                <a:gd name="T21" fmla="*/ 4218 h 4983"/>
                <a:gd name="T22" fmla="*/ 3921 w 5108"/>
                <a:gd name="T23" fmla="*/ 3422 h 4983"/>
                <a:gd name="T24" fmla="*/ 2674 w 5108"/>
                <a:gd name="T25" fmla="*/ 3873 h 4983"/>
                <a:gd name="T26" fmla="*/ 1392 w 5108"/>
                <a:gd name="T27" fmla="*/ 2977 h 4983"/>
                <a:gd name="T28" fmla="*/ 1381 w 5108"/>
                <a:gd name="T29" fmla="*/ 2934 h 4983"/>
                <a:gd name="T30" fmla="*/ 5056 w 5108"/>
                <a:gd name="T31" fmla="*/ 2934 h 4983"/>
                <a:gd name="T32" fmla="*/ 4358 w 5108"/>
                <a:gd name="T33" fmla="*/ 731 h 4983"/>
                <a:gd name="T34" fmla="*/ 2562 w 5108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8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50" y="1418"/>
                    <a:pt x="1960" y="1110"/>
                    <a:pt x="2562" y="1110"/>
                  </a:cubicBezTo>
                  <a:cubicBezTo>
                    <a:pt x="3142" y="1110"/>
                    <a:pt x="3538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2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2" y="4277"/>
                  </a:cubicBezTo>
                  <a:cubicBezTo>
                    <a:pt x="1221" y="4739"/>
                    <a:pt x="1902" y="4983"/>
                    <a:pt x="2702" y="4983"/>
                  </a:cubicBezTo>
                  <a:cubicBezTo>
                    <a:pt x="3562" y="4983"/>
                    <a:pt x="4221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8" y="3873"/>
                    <a:pt x="2674" y="3873"/>
                  </a:cubicBezTo>
                  <a:cubicBezTo>
                    <a:pt x="1990" y="3873"/>
                    <a:pt x="1546" y="3563"/>
                    <a:pt x="1392" y="2977"/>
                  </a:cubicBezTo>
                  <a:lnTo>
                    <a:pt x="1381" y="2934"/>
                  </a:lnTo>
                  <a:lnTo>
                    <a:pt x="5056" y="2934"/>
                  </a:lnTo>
                  <a:cubicBezTo>
                    <a:pt x="5108" y="2050"/>
                    <a:pt x="4860" y="1269"/>
                    <a:pt x="4358" y="731"/>
                  </a:cubicBezTo>
                  <a:cubicBezTo>
                    <a:pt x="3911" y="253"/>
                    <a:pt x="3290" y="0"/>
                    <a:pt x="2562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9" name="Freeform 7">
              <a:extLst>
                <a:ext uri="{FF2B5EF4-FFF2-40B4-BE49-F238E27FC236}">
                  <a16:creationId xmlns:a16="http://schemas.microsoft.com/office/drawing/2014/main" id="{D5B98D65-1ABF-481F-A75E-04CC8D3A474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391" y="3641"/>
              <a:ext cx="346" cy="339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1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1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6 w 5107"/>
                <a:gd name="T21" fmla="*/ 4218 h 4983"/>
                <a:gd name="T22" fmla="*/ 3920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1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1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1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59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6" y="4218"/>
                  </a:cubicBezTo>
                  <a:lnTo>
                    <a:pt x="3920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1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0" name="Freeform 8">
              <a:extLst>
                <a:ext uri="{FF2B5EF4-FFF2-40B4-BE49-F238E27FC236}">
                  <a16:creationId xmlns:a16="http://schemas.microsoft.com/office/drawing/2014/main" id="{39565706-EA65-4499-9C63-4987397CA53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640" y="3641"/>
              <a:ext cx="351" cy="339"/>
            </a:xfrm>
            <a:custGeom>
              <a:avLst/>
              <a:gdLst>
                <a:gd name="T0" fmla="*/ 2589 w 5179"/>
                <a:gd name="T1" fmla="*/ 3859 h 4983"/>
                <a:gd name="T2" fmla="*/ 1376 w 5179"/>
                <a:gd name="T3" fmla="*/ 2491 h 4983"/>
                <a:gd name="T4" fmla="*/ 2589 w 5179"/>
                <a:gd name="T5" fmla="*/ 1124 h 4983"/>
                <a:gd name="T6" fmla="*/ 3802 w 5179"/>
                <a:gd name="T7" fmla="*/ 2491 h 4983"/>
                <a:gd name="T8" fmla="*/ 2589 w 5179"/>
                <a:gd name="T9" fmla="*/ 3859 h 4983"/>
                <a:gd name="T10" fmla="*/ 2589 w 5179"/>
                <a:gd name="T11" fmla="*/ 0 h 4983"/>
                <a:gd name="T12" fmla="*/ 0 w 5179"/>
                <a:gd name="T13" fmla="*/ 2491 h 4983"/>
                <a:gd name="T14" fmla="*/ 2589 w 5179"/>
                <a:gd name="T15" fmla="*/ 4983 h 4983"/>
                <a:gd name="T16" fmla="*/ 5179 w 5179"/>
                <a:gd name="T17" fmla="*/ 2491 h 4983"/>
                <a:gd name="T18" fmla="*/ 2589 w 5179"/>
                <a:gd name="T19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179" h="4983">
                  <a:moveTo>
                    <a:pt x="2589" y="3859"/>
                  </a:moveTo>
                  <a:cubicBezTo>
                    <a:pt x="1864" y="3859"/>
                    <a:pt x="1376" y="3309"/>
                    <a:pt x="1376" y="2491"/>
                  </a:cubicBezTo>
                  <a:cubicBezTo>
                    <a:pt x="1376" y="1674"/>
                    <a:pt x="1864" y="1124"/>
                    <a:pt x="2589" y="1124"/>
                  </a:cubicBezTo>
                  <a:cubicBezTo>
                    <a:pt x="3315" y="1124"/>
                    <a:pt x="3802" y="1674"/>
                    <a:pt x="3802" y="2491"/>
                  </a:cubicBezTo>
                  <a:cubicBezTo>
                    <a:pt x="3802" y="3309"/>
                    <a:pt x="3315" y="3859"/>
                    <a:pt x="2589" y="3859"/>
                  </a:cubicBezTo>
                  <a:close/>
                  <a:moveTo>
                    <a:pt x="2589" y="0"/>
                  </a:moveTo>
                  <a:cubicBezTo>
                    <a:pt x="1113" y="0"/>
                    <a:pt x="0" y="1071"/>
                    <a:pt x="0" y="2491"/>
                  </a:cubicBezTo>
                  <a:cubicBezTo>
                    <a:pt x="0" y="3912"/>
                    <a:pt x="1113" y="4983"/>
                    <a:pt x="2589" y="4983"/>
                  </a:cubicBezTo>
                  <a:cubicBezTo>
                    <a:pt x="4066" y="4983"/>
                    <a:pt x="5179" y="3912"/>
                    <a:pt x="5179" y="2491"/>
                  </a:cubicBezTo>
                  <a:cubicBezTo>
                    <a:pt x="5179" y="1071"/>
                    <a:pt x="4066" y="0"/>
                    <a:pt x="2589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1" name="Freeform 9">
              <a:extLst>
                <a:ext uri="{FF2B5EF4-FFF2-40B4-BE49-F238E27FC236}">
                  <a16:creationId xmlns:a16="http://schemas.microsoft.com/office/drawing/2014/main" id="{07EE7011-CB5E-4946-9879-897643C5737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263" y="3641"/>
              <a:ext cx="347" cy="339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2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2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7 w 5107"/>
                <a:gd name="T21" fmla="*/ 4218 h 4983"/>
                <a:gd name="T22" fmla="*/ 3921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2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2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2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2" name="Freeform 10">
              <a:extLst>
                <a:ext uri="{FF2B5EF4-FFF2-40B4-BE49-F238E27FC236}">
                  <a16:creationId xmlns:a16="http://schemas.microsoft.com/office/drawing/2014/main" id="{14FF3FDC-1D0F-4DD8-9CAA-9F1F894AC330}"/>
                </a:ext>
              </a:extLst>
            </p:cNvPr>
            <p:cNvSpPr>
              <a:spLocks/>
            </p:cNvSpPr>
            <p:nvPr/>
          </p:nvSpPr>
          <p:spPr bwMode="auto">
            <a:xfrm>
              <a:off x="4937" y="3649"/>
              <a:ext cx="341" cy="323"/>
            </a:xfrm>
            <a:custGeom>
              <a:avLst/>
              <a:gdLst>
                <a:gd name="T0" fmla="*/ 0 w 5036"/>
                <a:gd name="T1" fmla="*/ 0 h 4739"/>
                <a:gd name="T2" fmla="*/ 2565 w 5036"/>
                <a:gd name="T3" fmla="*/ 4739 h 4739"/>
                <a:gd name="T4" fmla="*/ 5036 w 5036"/>
                <a:gd name="T5" fmla="*/ 0 h 4739"/>
                <a:gd name="T6" fmla="*/ 3734 w 5036"/>
                <a:gd name="T7" fmla="*/ 0 h 4739"/>
                <a:gd name="T8" fmla="*/ 2622 w 5036"/>
                <a:gd name="T9" fmla="*/ 2337 h 4739"/>
                <a:gd name="T10" fmla="*/ 1468 w 5036"/>
                <a:gd name="T11" fmla="*/ 0 h 4739"/>
                <a:gd name="T12" fmla="*/ 0 w 5036"/>
                <a:gd name="T13" fmla="*/ 0 h 4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036" h="4739">
                  <a:moveTo>
                    <a:pt x="0" y="0"/>
                  </a:moveTo>
                  <a:lnTo>
                    <a:pt x="2565" y="4739"/>
                  </a:lnTo>
                  <a:lnTo>
                    <a:pt x="5036" y="0"/>
                  </a:lnTo>
                  <a:lnTo>
                    <a:pt x="3734" y="0"/>
                  </a:lnTo>
                  <a:lnTo>
                    <a:pt x="2622" y="2337"/>
                  </a:lnTo>
                  <a:lnTo>
                    <a:pt x="146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3" name="Freeform 11">
              <a:extLst>
                <a:ext uri="{FF2B5EF4-FFF2-40B4-BE49-F238E27FC236}">
                  <a16:creationId xmlns:a16="http://schemas.microsoft.com/office/drawing/2014/main" id="{4009415C-1F3A-4A22-AF4D-223EBF3329EA}"/>
                </a:ext>
              </a:extLst>
            </p:cNvPr>
            <p:cNvSpPr>
              <a:spLocks/>
            </p:cNvSpPr>
            <p:nvPr/>
          </p:nvSpPr>
          <p:spPr bwMode="auto">
            <a:xfrm>
              <a:off x="6029" y="3641"/>
              <a:ext cx="323" cy="329"/>
            </a:xfrm>
            <a:custGeom>
              <a:avLst/>
              <a:gdLst>
                <a:gd name="T0" fmla="*/ 3516 w 4768"/>
                <a:gd name="T1" fmla="*/ 4831 h 4831"/>
                <a:gd name="T2" fmla="*/ 4767 w 4768"/>
                <a:gd name="T3" fmla="*/ 4831 h 4831"/>
                <a:gd name="T4" fmla="*/ 4768 w 4768"/>
                <a:gd name="T5" fmla="*/ 2315 h 4831"/>
                <a:gd name="T6" fmla="*/ 2384 w 4768"/>
                <a:gd name="T7" fmla="*/ 0 h 4831"/>
                <a:gd name="T8" fmla="*/ 0 w 4768"/>
                <a:gd name="T9" fmla="*/ 2315 h 4831"/>
                <a:gd name="T10" fmla="*/ 0 w 4768"/>
                <a:gd name="T11" fmla="*/ 4831 h 4831"/>
                <a:gd name="T12" fmla="*/ 1247 w 4768"/>
                <a:gd name="T13" fmla="*/ 4831 h 4831"/>
                <a:gd name="T14" fmla="*/ 1247 w 4768"/>
                <a:gd name="T15" fmla="*/ 2298 h 4831"/>
                <a:gd name="T16" fmla="*/ 2381 w 4768"/>
                <a:gd name="T17" fmla="*/ 1147 h 4831"/>
                <a:gd name="T18" fmla="*/ 2439 w 4768"/>
                <a:gd name="T19" fmla="*/ 1149 h 4831"/>
                <a:gd name="T20" fmla="*/ 3516 w 4768"/>
                <a:gd name="T21" fmla="*/ 2297 h 4831"/>
                <a:gd name="T22" fmla="*/ 3516 w 4768"/>
                <a:gd name="T23" fmla="*/ 4831 h 48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768" h="4831">
                  <a:moveTo>
                    <a:pt x="3516" y="4831"/>
                  </a:moveTo>
                  <a:lnTo>
                    <a:pt x="4767" y="4831"/>
                  </a:lnTo>
                  <a:lnTo>
                    <a:pt x="4768" y="2315"/>
                  </a:lnTo>
                  <a:cubicBezTo>
                    <a:pt x="4768" y="1060"/>
                    <a:pt x="3677" y="0"/>
                    <a:pt x="2384" y="0"/>
                  </a:cubicBezTo>
                  <a:cubicBezTo>
                    <a:pt x="1092" y="0"/>
                    <a:pt x="0" y="1060"/>
                    <a:pt x="0" y="2315"/>
                  </a:cubicBezTo>
                  <a:lnTo>
                    <a:pt x="0" y="4831"/>
                  </a:lnTo>
                  <a:lnTo>
                    <a:pt x="1247" y="4831"/>
                  </a:lnTo>
                  <a:lnTo>
                    <a:pt x="1247" y="2298"/>
                  </a:lnTo>
                  <a:cubicBezTo>
                    <a:pt x="1259" y="1674"/>
                    <a:pt x="1779" y="1147"/>
                    <a:pt x="2381" y="1147"/>
                  </a:cubicBezTo>
                  <a:cubicBezTo>
                    <a:pt x="2392" y="1147"/>
                    <a:pt x="2428" y="1149"/>
                    <a:pt x="2439" y="1149"/>
                  </a:cubicBezTo>
                  <a:cubicBezTo>
                    <a:pt x="3022" y="1186"/>
                    <a:pt x="3505" y="1701"/>
                    <a:pt x="3516" y="2297"/>
                  </a:cubicBezTo>
                  <a:lnTo>
                    <a:pt x="3516" y="4831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4" name="Freeform 12">
              <a:extLst>
                <a:ext uri="{FF2B5EF4-FFF2-40B4-BE49-F238E27FC236}">
                  <a16:creationId xmlns:a16="http://schemas.microsoft.com/office/drawing/2014/main" id="{37E15B85-4D4D-42ED-BFA4-E5A9F1625FE8}"/>
                </a:ext>
              </a:extLst>
            </p:cNvPr>
            <p:cNvSpPr>
              <a:spLocks/>
            </p:cNvSpPr>
            <p:nvPr/>
          </p:nvSpPr>
          <p:spPr bwMode="auto">
            <a:xfrm>
              <a:off x="7146" y="3641"/>
              <a:ext cx="196" cy="329"/>
            </a:xfrm>
            <a:custGeom>
              <a:avLst/>
              <a:gdLst>
                <a:gd name="T0" fmla="*/ 0 w 2885"/>
                <a:gd name="T1" fmla="*/ 4833 h 4833"/>
                <a:gd name="T2" fmla="*/ 1247 w 2885"/>
                <a:gd name="T3" fmla="*/ 4833 h 4833"/>
                <a:gd name="T4" fmla="*/ 1247 w 2885"/>
                <a:gd name="T5" fmla="*/ 2317 h 4833"/>
                <a:gd name="T6" fmla="*/ 2456 w 2885"/>
                <a:gd name="T7" fmla="*/ 1116 h 4833"/>
                <a:gd name="T8" fmla="*/ 2462 w 2885"/>
                <a:gd name="T9" fmla="*/ 1115 h 4833"/>
                <a:gd name="T10" fmla="*/ 2473 w 2885"/>
                <a:gd name="T11" fmla="*/ 1115 h 4833"/>
                <a:gd name="T12" fmla="*/ 2885 w 2885"/>
                <a:gd name="T13" fmla="*/ 1115 h 4833"/>
                <a:gd name="T14" fmla="*/ 2885 w 2885"/>
                <a:gd name="T15" fmla="*/ 0 h 4833"/>
                <a:gd name="T16" fmla="*/ 2318 w 2885"/>
                <a:gd name="T17" fmla="*/ 2 h 4833"/>
                <a:gd name="T18" fmla="*/ 0 w 2885"/>
                <a:gd name="T19" fmla="*/ 2317 h 4833"/>
                <a:gd name="T20" fmla="*/ 0 w 2885"/>
                <a:gd name="T21" fmla="*/ 4833 h 48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85" h="4833">
                  <a:moveTo>
                    <a:pt x="0" y="4833"/>
                  </a:moveTo>
                  <a:lnTo>
                    <a:pt x="1247" y="4833"/>
                  </a:lnTo>
                  <a:lnTo>
                    <a:pt x="1247" y="2317"/>
                  </a:lnTo>
                  <a:cubicBezTo>
                    <a:pt x="1255" y="1659"/>
                    <a:pt x="1797" y="1120"/>
                    <a:pt x="2456" y="1116"/>
                  </a:cubicBezTo>
                  <a:lnTo>
                    <a:pt x="2462" y="1115"/>
                  </a:lnTo>
                  <a:cubicBezTo>
                    <a:pt x="2466" y="1115"/>
                    <a:pt x="2469" y="1115"/>
                    <a:pt x="2473" y="1115"/>
                  </a:cubicBezTo>
                  <a:lnTo>
                    <a:pt x="2885" y="1115"/>
                  </a:lnTo>
                  <a:lnTo>
                    <a:pt x="2885" y="0"/>
                  </a:lnTo>
                  <a:lnTo>
                    <a:pt x="2318" y="2"/>
                  </a:lnTo>
                  <a:cubicBezTo>
                    <a:pt x="1039" y="2"/>
                    <a:pt x="0" y="1041"/>
                    <a:pt x="0" y="2317"/>
                  </a:cubicBezTo>
                  <a:lnTo>
                    <a:pt x="0" y="4833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</p:grp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C1F83F-76FA-4728-9870-AF430D95D9B1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en-US"/>
              <a:t>October 2019</a:t>
            </a:r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A7204503-3D55-4DF0-A410-DD0B87CE66E6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/>
              <a:t>Supplier NCM Escalation Model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AD8002C-AEE9-4859-A0C5-5FED69A3CD36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9871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4">
    <p:bg bwMode="gray"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6E86B296-B120-45FE-AD57-313943C4C229}"/>
              </a:ext>
            </a:extLst>
          </p:cNvPr>
          <p:cNvSpPr/>
          <p:nvPr/>
        </p:nvSpPr>
        <p:spPr bwMode="gray">
          <a:xfrm>
            <a:off x="0" y="0"/>
            <a:ext cx="12192000" cy="6597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600"/>
              </a:spcBef>
            </a:pPr>
            <a:endParaRPr lang="en-US"/>
          </a:p>
        </p:txBody>
      </p:sp>
      <p:sp>
        <p:nvSpPr>
          <p:cNvPr id="16" name="Frihandsfigur: Form 15">
            <a:extLst>
              <a:ext uri="{FF2B5EF4-FFF2-40B4-BE49-F238E27FC236}">
                <a16:creationId xmlns:a16="http://schemas.microsoft.com/office/drawing/2014/main" id="{62F50D0A-60F2-40F2-8DE1-B9EB89D14D95}"/>
              </a:ext>
            </a:extLst>
          </p:cNvPr>
          <p:cNvSpPr/>
          <p:nvPr/>
        </p:nvSpPr>
        <p:spPr bwMode="gray">
          <a:xfrm>
            <a:off x="6584540" y="39367"/>
            <a:ext cx="5607461" cy="6818633"/>
          </a:xfrm>
          <a:custGeom>
            <a:avLst/>
            <a:gdLst>
              <a:gd name="connsiteX0" fmla="*/ 5607461 w 5607461"/>
              <a:gd name="connsiteY0" fmla="*/ 0 h 6823406"/>
              <a:gd name="connsiteX1" fmla="*/ 5607461 w 5607461"/>
              <a:gd name="connsiteY1" fmla="*/ 2148943 h 6823406"/>
              <a:gd name="connsiteX2" fmla="*/ 3731769 w 5607461"/>
              <a:gd name="connsiteY2" fmla="*/ 3891773 h 6823406"/>
              <a:gd name="connsiteX3" fmla="*/ 2446775 w 5607461"/>
              <a:gd name="connsiteY3" fmla="*/ 6823406 h 6823406"/>
              <a:gd name="connsiteX4" fmla="*/ 0 w 5607461"/>
              <a:gd name="connsiteY4" fmla="*/ 6823406 h 6823406"/>
              <a:gd name="connsiteX5" fmla="*/ 1402783 w 5607461"/>
              <a:gd name="connsiteY5" fmla="*/ 3399404 h 6823406"/>
              <a:gd name="connsiteX6" fmla="*/ 5424834 w 5607461"/>
              <a:gd name="connsiteY6" fmla="*/ 6758 h 68234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7461" h="6823406">
                <a:moveTo>
                  <a:pt x="5607461" y="0"/>
                </a:moveTo>
                <a:lnTo>
                  <a:pt x="5607461" y="2148943"/>
                </a:lnTo>
                <a:cubicBezTo>
                  <a:pt x="5029123" y="2307855"/>
                  <a:pt x="4208507" y="2795014"/>
                  <a:pt x="3731769" y="3891773"/>
                </a:cubicBezTo>
                <a:lnTo>
                  <a:pt x="2446775" y="6823406"/>
                </a:lnTo>
                <a:lnTo>
                  <a:pt x="0" y="6823406"/>
                </a:lnTo>
                <a:lnTo>
                  <a:pt x="1402783" y="3399404"/>
                </a:lnTo>
                <a:cubicBezTo>
                  <a:pt x="1937812" y="2006312"/>
                  <a:pt x="3470340" y="136474"/>
                  <a:pt x="5424834" y="6758"/>
                </a:cubicBezTo>
                <a:close/>
              </a:path>
            </a:pathLst>
          </a:custGeom>
          <a:blipFill>
            <a:blip r:embed="rId2"/>
            <a:stretch>
              <a:fillRect/>
            </a:stretch>
          </a:blip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600"/>
              </a:spcBef>
            </a:pPr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F72EEEB-850B-4416-957A-219B7EE0B7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0783" y="1493678"/>
            <a:ext cx="6057367" cy="1477328"/>
          </a:xfrm>
        </p:spPr>
        <p:txBody>
          <a:bodyPr anchor="b" anchorCtr="0"/>
          <a:lstStyle>
            <a:lvl1pPr algn="l">
              <a:lnSpc>
                <a:spcPct val="80000"/>
              </a:lnSpc>
              <a:defRPr sz="6000" b="0">
                <a:solidFill>
                  <a:schemeClr val="accent4"/>
                </a:solidFill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18FD7F-4EA1-4807-971F-4BD8BE59FCA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30783" y="5130536"/>
            <a:ext cx="5853757" cy="643253"/>
          </a:xfrm>
        </p:spPr>
        <p:txBody>
          <a:bodyPr wrap="square" lIns="36000" anchor="b" anchorCtr="0">
            <a:noAutofit/>
          </a:bodyPr>
          <a:lstStyle>
            <a:lvl1pPr marL="0" indent="0" algn="l">
              <a:buNone/>
              <a:defRPr sz="220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/>
              <a:t>Click to add name</a:t>
            </a:r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3D4A8A44-F748-4EBB-BFD0-76208B708E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30783" y="2989401"/>
            <a:ext cx="6057367" cy="1200150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000">
                <a:solidFill>
                  <a:schemeClr val="bg1"/>
                </a:solidFill>
                <a:latin typeface="+mn-lt"/>
              </a:defRPr>
            </a:lvl1pPr>
            <a:lvl2pPr marL="207963" indent="0">
              <a:buNone/>
              <a:defRPr/>
            </a:lvl2pPr>
          </a:lstStyle>
          <a:p>
            <a:pPr lvl="0"/>
            <a:r>
              <a:rPr lang="en-US" noProof="0"/>
              <a:t>Click to add title</a:t>
            </a:r>
          </a:p>
        </p:txBody>
      </p:sp>
      <p:sp>
        <p:nvSpPr>
          <p:cNvPr id="17" name="Platshållare för text 16">
            <a:extLst>
              <a:ext uri="{FF2B5EF4-FFF2-40B4-BE49-F238E27FC236}">
                <a16:creationId xmlns:a16="http://schemas.microsoft.com/office/drawing/2014/main" id="{A4304F54-7126-4BDE-A50A-D0728C07237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30783" y="5818100"/>
            <a:ext cx="5853757" cy="419100"/>
          </a:xfrm>
        </p:spPr>
        <p:txBody>
          <a:bodyPr lIns="39600" rIns="0"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207963" indent="0">
              <a:buNone/>
              <a:defRPr/>
            </a:lvl2pPr>
            <a:lvl3pPr marL="436562" indent="0">
              <a:buNone/>
              <a:defRPr/>
            </a:lvl3pPr>
            <a:lvl4pPr marL="0" indent="0">
              <a:buFont typeface="Arial" panose="020B0604020202020204" pitchFamily="34" charset="0"/>
              <a:buNone/>
              <a:defRPr/>
            </a:lvl4pPr>
            <a:lvl5pPr marL="0" indent="0">
              <a:buFont typeface="Arial" panose="020B0604020202020204" pitchFamily="34" charset="0"/>
              <a:buNone/>
              <a:defRPr/>
            </a:lvl5pPr>
          </a:lstStyle>
          <a:p>
            <a:pPr lvl="0"/>
            <a:r>
              <a:rPr lang="en-US" noProof="0"/>
              <a:t>Click to add  job title</a:t>
            </a:r>
          </a:p>
        </p:txBody>
      </p:sp>
      <p:grpSp>
        <p:nvGrpSpPr>
          <p:cNvPr id="26" name="Group 4">
            <a:extLst>
              <a:ext uri="{FF2B5EF4-FFF2-40B4-BE49-F238E27FC236}">
                <a16:creationId xmlns:a16="http://schemas.microsoft.com/office/drawing/2014/main" id="{1891DD04-546D-4846-AC63-BBA584E2AACB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7956177" y="5596744"/>
            <a:ext cx="3759573" cy="531812"/>
            <a:chOff x="4934" y="3638"/>
            <a:chExt cx="2446" cy="346"/>
          </a:xfrm>
        </p:grpSpPr>
        <p:sp>
          <p:nvSpPr>
            <p:cNvPr id="27" name="AutoShape 3">
              <a:extLst>
                <a:ext uri="{FF2B5EF4-FFF2-40B4-BE49-F238E27FC236}">
                  <a16:creationId xmlns:a16="http://schemas.microsoft.com/office/drawing/2014/main" id="{ECC5D20D-8D3C-4DAE-8DCE-724C2583365F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4934" y="3638"/>
              <a:ext cx="2446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8" name="Freeform 6">
              <a:extLst>
                <a:ext uri="{FF2B5EF4-FFF2-40B4-BE49-F238E27FC236}">
                  <a16:creationId xmlns:a16="http://schemas.microsoft.com/office/drawing/2014/main" id="{9874156E-BA7C-4585-9840-CAD5E2F2A5F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67" y="3641"/>
              <a:ext cx="346" cy="339"/>
            </a:xfrm>
            <a:custGeom>
              <a:avLst/>
              <a:gdLst>
                <a:gd name="T0" fmla="*/ 3656 w 5108"/>
                <a:gd name="T1" fmla="*/ 2021 h 4983"/>
                <a:gd name="T2" fmla="*/ 1395 w 5108"/>
                <a:gd name="T3" fmla="*/ 2021 h 4983"/>
                <a:gd name="T4" fmla="*/ 1406 w 5108"/>
                <a:gd name="T5" fmla="*/ 1978 h 4983"/>
                <a:gd name="T6" fmla="*/ 2562 w 5108"/>
                <a:gd name="T7" fmla="*/ 1110 h 4983"/>
                <a:gd name="T8" fmla="*/ 3648 w 5108"/>
                <a:gd name="T9" fmla="*/ 1980 h 4983"/>
                <a:gd name="T10" fmla="*/ 3656 w 5108"/>
                <a:gd name="T11" fmla="*/ 2021 h 4983"/>
                <a:gd name="T12" fmla="*/ 2562 w 5108"/>
                <a:gd name="T13" fmla="*/ 0 h 4983"/>
                <a:gd name="T14" fmla="*/ 0 w 5108"/>
                <a:gd name="T15" fmla="*/ 2491 h 4983"/>
                <a:gd name="T16" fmla="*/ 732 w 5108"/>
                <a:gd name="T17" fmla="*/ 4277 h 4983"/>
                <a:gd name="T18" fmla="*/ 2702 w 5108"/>
                <a:gd name="T19" fmla="*/ 4983 h 4983"/>
                <a:gd name="T20" fmla="*/ 4717 w 5108"/>
                <a:gd name="T21" fmla="*/ 4218 h 4983"/>
                <a:gd name="T22" fmla="*/ 3921 w 5108"/>
                <a:gd name="T23" fmla="*/ 3422 h 4983"/>
                <a:gd name="T24" fmla="*/ 2674 w 5108"/>
                <a:gd name="T25" fmla="*/ 3873 h 4983"/>
                <a:gd name="T26" fmla="*/ 1392 w 5108"/>
                <a:gd name="T27" fmla="*/ 2977 h 4983"/>
                <a:gd name="T28" fmla="*/ 1381 w 5108"/>
                <a:gd name="T29" fmla="*/ 2934 h 4983"/>
                <a:gd name="T30" fmla="*/ 5056 w 5108"/>
                <a:gd name="T31" fmla="*/ 2934 h 4983"/>
                <a:gd name="T32" fmla="*/ 4358 w 5108"/>
                <a:gd name="T33" fmla="*/ 731 h 4983"/>
                <a:gd name="T34" fmla="*/ 2562 w 5108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8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50" y="1418"/>
                    <a:pt x="1960" y="1110"/>
                    <a:pt x="2562" y="1110"/>
                  </a:cubicBezTo>
                  <a:cubicBezTo>
                    <a:pt x="3142" y="1110"/>
                    <a:pt x="3538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2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2" y="4277"/>
                  </a:cubicBezTo>
                  <a:cubicBezTo>
                    <a:pt x="1221" y="4739"/>
                    <a:pt x="1902" y="4983"/>
                    <a:pt x="2702" y="4983"/>
                  </a:cubicBezTo>
                  <a:cubicBezTo>
                    <a:pt x="3562" y="4983"/>
                    <a:pt x="4221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8" y="3873"/>
                    <a:pt x="2674" y="3873"/>
                  </a:cubicBezTo>
                  <a:cubicBezTo>
                    <a:pt x="1990" y="3873"/>
                    <a:pt x="1546" y="3563"/>
                    <a:pt x="1392" y="2977"/>
                  </a:cubicBezTo>
                  <a:lnTo>
                    <a:pt x="1381" y="2934"/>
                  </a:lnTo>
                  <a:lnTo>
                    <a:pt x="5056" y="2934"/>
                  </a:lnTo>
                  <a:cubicBezTo>
                    <a:pt x="5108" y="2050"/>
                    <a:pt x="4860" y="1269"/>
                    <a:pt x="4358" y="731"/>
                  </a:cubicBezTo>
                  <a:cubicBezTo>
                    <a:pt x="3911" y="253"/>
                    <a:pt x="3290" y="0"/>
                    <a:pt x="2562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9" name="Freeform 7">
              <a:extLst>
                <a:ext uri="{FF2B5EF4-FFF2-40B4-BE49-F238E27FC236}">
                  <a16:creationId xmlns:a16="http://schemas.microsoft.com/office/drawing/2014/main" id="{5941857F-39C5-402C-A69F-72D4C39231C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391" y="3641"/>
              <a:ext cx="346" cy="339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1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1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6 w 5107"/>
                <a:gd name="T21" fmla="*/ 4218 h 4983"/>
                <a:gd name="T22" fmla="*/ 3920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1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1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1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59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6" y="4218"/>
                  </a:cubicBezTo>
                  <a:lnTo>
                    <a:pt x="3920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1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0" name="Freeform 8">
              <a:extLst>
                <a:ext uri="{FF2B5EF4-FFF2-40B4-BE49-F238E27FC236}">
                  <a16:creationId xmlns:a16="http://schemas.microsoft.com/office/drawing/2014/main" id="{A13008E1-0248-44D8-86BE-198D0E0EEC4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640" y="3641"/>
              <a:ext cx="351" cy="339"/>
            </a:xfrm>
            <a:custGeom>
              <a:avLst/>
              <a:gdLst>
                <a:gd name="T0" fmla="*/ 2589 w 5179"/>
                <a:gd name="T1" fmla="*/ 3859 h 4983"/>
                <a:gd name="T2" fmla="*/ 1376 w 5179"/>
                <a:gd name="T3" fmla="*/ 2491 h 4983"/>
                <a:gd name="T4" fmla="*/ 2589 w 5179"/>
                <a:gd name="T5" fmla="*/ 1124 h 4983"/>
                <a:gd name="T6" fmla="*/ 3802 w 5179"/>
                <a:gd name="T7" fmla="*/ 2491 h 4983"/>
                <a:gd name="T8" fmla="*/ 2589 w 5179"/>
                <a:gd name="T9" fmla="*/ 3859 h 4983"/>
                <a:gd name="T10" fmla="*/ 2589 w 5179"/>
                <a:gd name="T11" fmla="*/ 0 h 4983"/>
                <a:gd name="T12" fmla="*/ 0 w 5179"/>
                <a:gd name="T13" fmla="*/ 2491 h 4983"/>
                <a:gd name="T14" fmla="*/ 2589 w 5179"/>
                <a:gd name="T15" fmla="*/ 4983 h 4983"/>
                <a:gd name="T16" fmla="*/ 5179 w 5179"/>
                <a:gd name="T17" fmla="*/ 2491 h 4983"/>
                <a:gd name="T18" fmla="*/ 2589 w 5179"/>
                <a:gd name="T19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179" h="4983">
                  <a:moveTo>
                    <a:pt x="2589" y="3859"/>
                  </a:moveTo>
                  <a:cubicBezTo>
                    <a:pt x="1864" y="3859"/>
                    <a:pt x="1376" y="3309"/>
                    <a:pt x="1376" y="2491"/>
                  </a:cubicBezTo>
                  <a:cubicBezTo>
                    <a:pt x="1376" y="1674"/>
                    <a:pt x="1864" y="1124"/>
                    <a:pt x="2589" y="1124"/>
                  </a:cubicBezTo>
                  <a:cubicBezTo>
                    <a:pt x="3315" y="1124"/>
                    <a:pt x="3802" y="1674"/>
                    <a:pt x="3802" y="2491"/>
                  </a:cubicBezTo>
                  <a:cubicBezTo>
                    <a:pt x="3802" y="3309"/>
                    <a:pt x="3315" y="3859"/>
                    <a:pt x="2589" y="3859"/>
                  </a:cubicBezTo>
                  <a:close/>
                  <a:moveTo>
                    <a:pt x="2589" y="0"/>
                  </a:moveTo>
                  <a:cubicBezTo>
                    <a:pt x="1113" y="0"/>
                    <a:pt x="0" y="1071"/>
                    <a:pt x="0" y="2491"/>
                  </a:cubicBezTo>
                  <a:cubicBezTo>
                    <a:pt x="0" y="3912"/>
                    <a:pt x="1113" y="4983"/>
                    <a:pt x="2589" y="4983"/>
                  </a:cubicBezTo>
                  <a:cubicBezTo>
                    <a:pt x="4066" y="4983"/>
                    <a:pt x="5179" y="3912"/>
                    <a:pt x="5179" y="2491"/>
                  </a:cubicBezTo>
                  <a:cubicBezTo>
                    <a:pt x="5179" y="1071"/>
                    <a:pt x="4066" y="0"/>
                    <a:pt x="2589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1" name="Freeform 9">
              <a:extLst>
                <a:ext uri="{FF2B5EF4-FFF2-40B4-BE49-F238E27FC236}">
                  <a16:creationId xmlns:a16="http://schemas.microsoft.com/office/drawing/2014/main" id="{093C44CA-FDF2-4A93-B337-F204996D5E4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263" y="3641"/>
              <a:ext cx="347" cy="339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2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2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7 w 5107"/>
                <a:gd name="T21" fmla="*/ 4218 h 4983"/>
                <a:gd name="T22" fmla="*/ 3921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2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2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2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2" name="Freeform 10">
              <a:extLst>
                <a:ext uri="{FF2B5EF4-FFF2-40B4-BE49-F238E27FC236}">
                  <a16:creationId xmlns:a16="http://schemas.microsoft.com/office/drawing/2014/main" id="{EB726D71-2B78-488A-A266-92FDABE8DB1D}"/>
                </a:ext>
              </a:extLst>
            </p:cNvPr>
            <p:cNvSpPr>
              <a:spLocks/>
            </p:cNvSpPr>
            <p:nvPr/>
          </p:nvSpPr>
          <p:spPr bwMode="auto">
            <a:xfrm>
              <a:off x="4937" y="3649"/>
              <a:ext cx="341" cy="323"/>
            </a:xfrm>
            <a:custGeom>
              <a:avLst/>
              <a:gdLst>
                <a:gd name="T0" fmla="*/ 0 w 5036"/>
                <a:gd name="T1" fmla="*/ 0 h 4739"/>
                <a:gd name="T2" fmla="*/ 2565 w 5036"/>
                <a:gd name="T3" fmla="*/ 4739 h 4739"/>
                <a:gd name="T4" fmla="*/ 5036 w 5036"/>
                <a:gd name="T5" fmla="*/ 0 h 4739"/>
                <a:gd name="T6" fmla="*/ 3734 w 5036"/>
                <a:gd name="T7" fmla="*/ 0 h 4739"/>
                <a:gd name="T8" fmla="*/ 2622 w 5036"/>
                <a:gd name="T9" fmla="*/ 2337 h 4739"/>
                <a:gd name="T10" fmla="*/ 1468 w 5036"/>
                <a:gd name="T11" fmla="*/ 0 h 4739"/>
                <a:gd name="T12" fmla="*/ 0 w 5036"/>
                <a:gd name="T13" fmla="*/ 0 h 4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036" h="4739">
                  <a:moveTo>
                    <a:pt x="0" y="0"/>
                  </a:moveTo>
                  <a:lnTo>
                    <a:pt x="2565" y="4739"/>
                  </a:lnTo>
                  <a:lnTo>
                    <a:pt x="5036" y="0"/>
                  </a:lnTo>
                  <a:lnTo>
                    <a:pt x="3734" y="0"/>
                  </a:lnTo>
                  <a:lnTo>
                    <a:pt x="2622" y="2337"/>
                  </a:lnTo>
                  <a:lnTo>
                    <a:pt x="146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3" name="Freeform 11">
              <a:extLst>
                <a:ext uri="{FF2B5EF4-FFF2-40B4-BE49-F238E27FC236}">
                  <a16:creationId xmlns:a16="http://schemas.microsoft.com/office/drawing/2014/main" id="{DA9E46A2-4A21-405A-B137-A7DDF8BA8B8B}"/>
                </a:ext>
              </a:extLst>
            </p:cNvPr>
            <p:cNvSpPr>
              <a:spLocks/>
            </p:cNvSpPr>
            <p:nvPr/>
          </p:nvSpPr>
          <p:spPr bwMode="auto">
            <a:xfrm>
              <a:off x="6029" y="3641"/>
              <a:ext cx="323" cy="329"/>
            </a:xfrm>
            <a:custGeom>
              <a:avLst/>
              <a:gdLst>
                <a:gd name="T0" fmla="*/ 3516 w 4768"/>
                <a:gd name="T1" fmla="*/ 4831 h 4831"/>
                <a:gd name="T2" fmla="*/ 4767 w 4768"/>
                <a:gd name="T3" fmla="*/ 4831 h 4831"/>
                <a:gd name="T4" fmla="*/ 4768 w 4768"/>
                <a:gd name="T5" fmla="*/ 2315 h 4831"/>
                <a:gd name="T6" fmla="*/ 2384 w 4768"/>
                <a:gd name="T7" fmla="*/ 0 h 4831"/>
                <a:gd name="T8" fmla="*/ 0 w 4768"/>
                <a:gd name="T9" fmla="*/ 2315 h 4831"/>
                <a:gd name="T10" fmla="*/ 0 w 4768"/>
                <a:gd name="T11" fmla="*/ 4831 h 4831"/>
                <a:gd name="T12" fmla="*/ 1247 w 4768"/>
                <a:gd name="T13" fmla="*/ 4831 h 4831"/>
                <a:gd name="T14" fmla="*/ 1247 w 4768"/>
                <a:gd name="T15" fmla="*/ 2298 h 4831"/>
                <a:gd name="T16" fmla="*/ 2381 w 4768"/>
                <a:gd name="T17" fmla="*/ 1147 h 4831"/>
                <a:gd name="T18" fmla="*/ 2439 w 4768"/>
                <a:gd name="T19" fmla="*/ 1149 h 4831"/>
                <a:gd name="T20" fmla="*/ 3516 w 4768"/>
                <a:gd name="T21" fmla="*/ 2297 h 4831"/>
                <a:gd name="T22" fmla="*/ 3516 w 4768"/>
                <a:gd name="T23" fmla="*/ 4831 h 48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768" h="4831">
                  <a:moveTo>
                    <a:pt x="3516" y="4831"/>
                  </a:moveTo>
                  <a:lnTo>
                    <a:pt x="4767" y="4831"/>
                  </a:lnTo>
                  <a:lnTo>
                    <a:pt x="4768" y="2315"/>
                  </a:lnTo>
                  <a:cubicBezTo>
                    <a:pt x="4768" y="1060"/>
                    <a:pt x="3677" y="0"/>
                    <a:pt x="2384" y="0"/>
                  </a:cubicBezTo>
                  <a:cubicBezTo>
                    <a:pt x="1092" y="0"/>
                    <a:pt x="0" y="1060"/>
                    <a:pt x="0" y="2315"/>
                  </a:cubicBezTo>
                  <a:lnTo>
                    <a:pt x="0" y="4831"/>
                  </a:lnTo>
                  <a:lnTo>
                    <a:pt x="1247" y="4831"/>
                  </a:lnTo>
                  <a:lnTo>
                    <a:pt x="1247" y="2298"/>
                  </a:lnTo>
                  <a:cubicBezTo>
                    <a:pt x="1259" y="1674"/>
                    <a:pt x="1779" y="1147"/>
                    <a:pt x="2381" y="1147"/>
                  </a:cubicBezTo>
                  <a:cubicBezTo>
                    <a:pt x="2392" y="1147"/>
                    <a:pt x="2428" y="1149"/>
                    <a:pt x="2439" y="1149"/>
                  </a:cubicBezTo>
                  <a:cubicBezTo>
                    <a:pt x="3022" y="1186"/>
                    <a:pt x="3505" y="1701"/>
                    <a:pt x="3516" y="2297"/>
                  </a:cubicBezTo>
                  <a:lnTo>
                    <a:pt x="3516" y="4831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4" name="Freeform 12">
              <a:extLst>
                <a:ext uri="{FF2B5EF4-FFF2-40B4-BE49-F238E27FC236}">
                  <a16:creationId xmlns:a16="http://schemas.microsoft.com/office/drawing/2014/main" id="{4414A5AB-E5DE-4C8B-B011-B4AB30520190}"/>
                </a:ext>
              </a:extLst>
            </p:cNvPr>
            <p:cNvSpPr>
              <a:spLocks/>
            </p:cNvSpPr>
            <p:nvPr/>
          </p:nvSpPr>
          <p:spPr bwMode="auto">
            <a:xfrm>
              <a:off x="7146" y="3641"/>
              <a:ext cx="196" cy="329"/>
            </a:xfrm>
            <a:custGeom>
              <a:avLst/>
              <a:gdLst>
                <a:gd name="T0" fmla="*/ 0 w 2885"/>
                <a:gd name="T1" fmla="*/ 4833 h 4833"/>
                <a:gd name="T2" fmla="*/ 1247 w 2885"/>
                <a:gd name="T3" fmla="*/ 4833 h 4833"/>
                <a:gd name="T4" fmla="*/ 1247 w 2885"/>
                <a:gd name="T5" fmla="*/ 2317 h 4833"/>
                <a:gd name="T6" fmla="*/ 2456 w 2885"/>
                <a:gd name="T7" fmla="*/ 1116 h 4833"/>
                <a:gd name="T8" fmla="*/ 2462 w 2885"/>
                <a:gd name="T9" fmla="*/ 1115 h 4833"/>
                <a:gd name="T10" fmla="*/ 2473 w 2885"/>
                <a:gd name="T11" fmla="*/ 1115 h 4833"/>
                <a:gd name="T12" fmla="*/ 2885 w 2885"/>
                <a:gd name="T13" fmla="*/ 1115 h 4833"/>
                <a:gd name="T14" fmla="*/ 2885 w 2885"/>
                <a:gd name="T15" fmla="*/ 0 h 4833"/>
                <a:gd name="T16" fmla="*/ 2318 w 2885"/>
                <a:gd name="T17" fmla="*/ 2 h 4833"/>
                <a:gd name="T18" fmla="*/ 0 w 2885"/>
                <a:gd name="T19" fmla="*/ 2317 h 4833"/>
                <a:gd name="T20" fmla="*/ 0 w 2885"/>
                <a:gd name="T21" fmla="*/ 4833 h 48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85" h="4833">
                  <a:moveTo>
                    <a:pt x="0" y="4833"/>
                  </a:moveTo>
                  <a:lnTo>
                    <a:pt x="1247" y="4833"/>
                  </a:lnTo>
                  <a:lnTo>
                    <a:pt x="1247" y="2317"/>
                  </a:lnTo>
                  <a:cubicBezTo>
                    <a:pt x="1255" y="1659"/>
                    <a:pt x="1797" y="1120"/>
                    <a:pt x="2456" y="1116"/>
                  </a:cubicBezTo>
                  <a:lnTo>
                    <a:pt x="2462" y="1115"/>
                  </a:lnTo>
                  <a:cubicBezTo>
                    <a:pt x="2466" y="1115"/>
                    <a:pt x="2469" y="1115"/>
                    <a:pt x="2473" y="1115"/>
                  </a:cubicBezTo>
                  <a:lnTo>
                    <a:pt x="2885" y="1115"/>
                  </a:lnTo>
                  <a:lnTo>
                    <a:pt x="2885" y="0"/>
                  </a:lnTo>
                  <a:lnTo>
                    <a:pt x="2318" y="2"/>
                  </a:lnTo>
                  <a:cubicBezTo>
                    <a:pt x="1039" y="2"/>
                    <a:pt x="0" y="1041"/>
                    <a:pt x="0" y="2317"/>
                  </a:cubicBezTo>
                  <a:lnTo>
                    <a:pt x="0" y="4833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</p:grp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9CA124D-81C6-491E-8928-7A62C2F98FFC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en-US"/>
              <a:t>October 2019</a:t>
            </a:r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59E109D8-2540-4E0D-A159-97223F4C0BA6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/>
              <a:t>Supplier NCM Escalation Model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D3B067F8-20F2-41A6-A742-2F60E6EDDCCD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2928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2B774C-A1A4-4EF8-B2F8-B07136D13B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6C1703-EF53-4715-8E41-BDA2F1BF6B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4" y="2060848"/>
            <a:ext cx="11090274" cy="39970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E49E9B7-F121-4725-A71A-281B45D1B6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October 2019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9B05409-220E-4AEA-874E-9F9B75A353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Supplier NCM Escalation Model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4D6786B-67DA-4E52-ABCC-5AC8657EB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5895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2B774C-A1A4-4EF8-B2F8-B07136D13B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6C1703-EF53-4715-8E41-BDA2F1BF6B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4" y="2060848"/>
            <a:ext cx="11090274" cy="39970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2032898D-DBA5-4872-96E1-24994EE3723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3" y="1628775"/>
            <a:ext cx="11090275" cy="292388"/>
          </a:xfrm>
        </p:spPr>
        <p:txBody>
          <a:bodyPr>
            <a:sp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6201593-57F4-4F93-A574-C2DEBB93DABE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/>
              <a:t>October 2019</a:t>
            </a:r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563EBC9F-FF99-40B6-9397-B96862418430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Supplier NCM Escalation Model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170AF97A-121A-4AF0-8E84-1686C73340B8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470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 1">
    <p:bg bwMode="gray"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4DA1ABC-D99E-4C3F-BC15-45449B6B8D0F}"/>
              </a:ext>
            </a:extLst>
          </p:cNvPr>
          <p:cNvSpPr/>
          <p:nvPr/>
        </p:nvSpPr>
        <p:spPr bwMode="gray">
          <a:xfrm>
            <a:off x="0" y="0"/>
            <a:ext cx="12192000" cy="6597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600"/>
              </a:spcBef>
            </a:pPr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AE87A58-09C9-4878-940A-B55D0C4841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2863580"/>
            <a:ext cx="6079938" cy="1181862"/>
          </a:xfrm>
        </p:spPr>
        <p:txBody>
          <a:bodyPr anchor="b"/>
          <a:lstStyle>
            <a:lvl1pPr>
              <a:lnSpc>
                <a:spcPct val="80000"/>
              </a:lnSpc>
              <a:defRPr sz="4800"/>
            </a:lvl1pPr>
          </a:lstStyle>
          <a:p>
            <a:r>
              <a:rPr lang="en-US" noProof="0"/>
              <a:t>Click to add section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17E8F1-D73C-4A82-A7B5-D01F8F17FE2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072430"/>
            <a:ext cx="6079938" cy="150018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4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Click to add section title</a:t>
            </a:r>
          </a:p>
        </p:txBody>
      </p:sp>
      <p:grpSp>
        <p:nvGrpSpPr>
          <p:cNvPr id="11" name="Grupp 10">
            <a:extLst>
              <a:ext uri="{FF2B5EF4-FFF2-40B4-BE49-F238E27FC236}">
                <a16:creationId xmlns:a16="http://schemas.microsoft.com/office/drawing/2014/main" id="{95E7449C-8113-4657-B39C-4E137DE6650D}"/>
              </a:ext>
            </a:extLst>
          </p:cNvPr>
          <p:cNvGrpSpPr/>
          <p:nvPr/>
        </p:nvGrpSpPr>
        <p:grpSpPr>
          <a:xfrm>
            <a:off x="857406" y="703900"/>
            <a:ext cx="2246763" cy="315847"/>
            <a:chOff x="10052051" y="6354763"/>
            <a:chExt cx="1592262" cy="223838"/>
          </a:xfrm>
          <a:solidFill>
            <a:srgbClr val="001F47"/>
          </a:solidFill>
        </p:grpSpPr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9B65D6E4-A198-4C78-A468-3C2637CBED5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1263313" y="6354763"/>
              <a:ext cx="230188" cy="223838"/>
            </a:xfrm>
            <a:custGeom>
              <a:avLst/>
              <a:gdLst>
                <a:gd name="T0" fmla="*/ 3656 w 5108"/>
                <a:gd name="T1" fmla="*/ 2021 h 4983"/>
                <a:gd name="T2" fmla="*/ 1395 w 5108"/>
                <a:gd name="T3" fmla="*/ 2021 h 4983"/>
                <a:gd name="T4" fmla="*/ 1406 w 5108"/>
                <a:gd name="T5" fmla="*/ 1978 h 4983"/>
                <a:gd name="T6" fmla="*/ 2562 w 5108"/>
                <a:gd name="T7" fmla="*/ 1110 h 4983"/>
                <a:gd name="T8" fmla="*/ 3648 w 5108"/>
                <a:gd name="T9" fmla="*/ 1980 h 4983"/>
                <a:gd name="T10" fmla="*/ 3656 w 5108"/>
                <a:gd name="T11" fmla="*/ 2021 h 4983"/>
                <a:gd name="T12" fmla="*/ 2562 w 5108"/>
                <a:gd name="T13" fmla="*/ 0 h 4983"/>
                <a:gd name="T14" fmla="*/ 0 w 5108"/>
                <a:gd name="T15" fmla="*/ 2491 h 4983"/>
                <a:gd name="T16" fmla="*/ 732 w 5108"/>
                <a:gd name="T17" fmla="*/ 4277 h 4983"/>
                <a:gd name="T18" fmla="*/ 2702 w 5108"/>
                <a:gd name="T19" fmla="*/ 4983 h 4983"/>
                <a:gd name="T20" fmla="*/ 4717 w 5108"/>
                <a:gd name="T21" fmla="*/ 4218 h 4983"/>
                <a:gd name="T22" fmla="*/ 3921 w 5108"/>
                <a:gd name="T23" fmla="*/ 3422 h 4983"/>
                <a:gd name="T24" fmla="*/ 2674 w 5108"/>
                <a:gd name="T25" fmla="*/ 3873 h 4983"/>
                <a:gd name="T26" fmla="*/ 1392 w 5108"/>
                <a:gd name="T27" fmla="*/ 2977 h 4983"/>
                <a:gd name="T28" fmla="*/ 1381 w 5108"/>
                <a:gd name="T29" fmla="*/ 2934 h 4983"/>
                <a:gd name="T30" fmla="*/ 5056 w 5108"/>
                <a:gd name="T31" fmla="*/ 2934 h 4983"/>
                <a:gd name="T32" fmla="*/ 4358 w 5108"/>
                <a:gd name="T33" fmla="*/ 731 h 4983"/>
                <a:gd name="T34" fmla="*/ 2562 w 5108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8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50" y="1418"/>
                    <a:pt x="1960" y="1110"/>
                    <a:pt x="2562" y="1110"/>
                  </a:cubicBezTo>
                  <a:cubicBezTo>
                    <a:pt x="3142" y="1110"/>
                    <a:pt x="3538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2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2" y="4277"/>
                  </a:cubicBezTo>
                  <a:cubicBezTo>
                    <a:pt x="1221" y="4739"/>
                    <a:pt x="1902" y="4983"/>
                    <a:pt x="2702" y="4983"/>
                  </a:cubicBezTo>
                  <a:cubicBezTo>
                    <a:pt x="3562" y="4983"/>
                    <a:pt x="4221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8" y="3873"/>
                    <a:pt x="2674" y="3873"/>
                  </a:cubicBezTo>
                  <a:cubicBezTo>
                    <a:pt x="1990" y="3873"/>
                    <a:pt x="1546" y="3563"/>
                    <a:pt x="1392" y="2977"/>
                  </a:cubicBezTo>
                  <a:lnTo>
                    <a:pt x="1381" y="2934"/>
                  </a:lnTo>
                  <a:lnTo>
                    <a:pt x="5056" y="2934"/>
                  </a:lnTo>
                  <a:cubicBezTo>
                    <a:pt x="5108" y="2050"/>
                    <a:pt x="4860" y="1269"/>
                    <a:pt x="4358" y="731"/>
                  </a:cubicBezTo>
                  <a:cubicBezTo>
                    <a:pt x="3911" y="253"/>
                    <a:pt x="3290" y="0"/>
                    <a:pt x="256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A40D5EB-8AF8-46A3-93BB-04482737AE2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1014076" y="6354763"/>
              <a:ext cx="230188" cy="223838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1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1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6 w 5107"/>
                <a:gd name="T21" fmla="*/ 4218 h 4983"/>
                <a:gd name="T22" fmla="*/ 3920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1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1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1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59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6" y="4218"/>
                  </a:cubicBezTo>
                  <a:lnTo>
                    <a:pt x="3920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F2315EFA-6877-46B5-993B-D35CAD6A84C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517188" y="6354763"/>
              <a:ext cx="233363" cy="223838"/>
            </a:xfrm>
            <a:custGeom>
              <a:avLst/>
              <a:gdLst>
                <a:gd name="T0" fmla="*/ 2589 w 5179"/>
                <a:gd name="T1" fmla="*/ 3859 h 4983"/>
                <a:gd name="T2" fmla="*/ 1376 w 5179"/>
                <a:gd name="T3" fmla="*/ 2491 h 4983"/>
                <a:gd name="T4" fmla="*/ 2589 w 5179"/>
                <a:gd name="T5" fmla="*/ 1124 h 4983"/>
                <a:gd name="T6" fmla="*/ 3802 w 5179"/>
                <a:gd name="T7" fmla="*/ 2491 h 4983"/>
                <a:gd name="T8" fmla="*/ 2589 w 5179"/>
                <a:gd name="T9" fmla="*/ 3859 h 4983"/>
                <a:gd name="T10" fmla="*/ 2589 w 5179"/>
                <a:gd name="T11" fmla="*/ 0 h 4983"/>
                <a:gd name="T12" fmla="*/ 0 w 5179"/>
                <a:gd name="T13" fmla="*/ 2491 h 4983"/>
                <a:gd name="T14" fmla="*/ 2589 w 5179"/>
                <a:gd name="T15" fmla="*/ 4983 h 4983"/>
                <a:gd name="T16" fmla="*/ 5179 w 5179"/>
                <a:gd name="T17" fmla="*/ 2491 h 4983"/>
                <a:gd name="T18" fmla="*/ 2589 w 5179"/>
                <a:gd name="T19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179" h="4983">
                  <a:moveTo>
                    <a:pt x="2589" y="3859"/>
                  </a:moveTo>
                  <a:cubicBezTo>
                    <a:pt x="1864" y="3859"/>
                    <a:pt x="1376" y="3309"/>
                    <a:pt x="1376" y="2491"/>
                  </a:cubicBezTo>
                  <a:cubicBezTo>
                    <a:pt x="1376" y="1674"/>
                    <a:pt x="1864" y="1124"/>
                    <a:pt x="2589" y="1124"/>
                  </a:cubicBezTo>
                  <a:cubicBezTo>
                    <a:pt x="3315" y="1124"/>
                    <a:pt x="3802" y="1674"/>
                    <a:pt x="3802" y="2491"/>
                  </a:cubicBezTo>
                  <a:cubicBezTo>
                    <a:pt x="3802" y="3309"/>
                    <a:pt x="3315" y="3859"/>
                    <a:pt x="2589" y="3859"/>
                  </a:cubicBezTo>
                  <a:close/>
                  <a:moveTo>
                    <a:pt x="2589" y="0"/>
                  </a:moveTo>
                  <a:cubicBezTo>
                    <a:pt x="1113" y="0"/>
                    <a:pt x="0" y="1071"/>
                    <a:pt x="0" y="2491"/>
                  </a:cubicBezTo>
                  <a:cubicBezTo>
                    <a:pt x="0" y="3912"/>
                    <a:pt x="1113" y="4983"/>
                    <a:pt x="2589" y="4983"/>
                  </a:cubicBezTo>
                  <a:cubicBezTo>
                    <a:pt x="4066" y="4983"/>
                    <a:pt x="5179" y="3912"/>
                    <a:pt x="5179" y="2491"/>
                  </a:cubicBezTo>
                  <a:cubicBezTo>
                    <a:pt x="5179" y="1071"/>
                    <a:pt x="4066" y="0"/>
                    <a:pt x="258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24BF0079-2C0D-4D96-9A9D-A1221C11C87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267951" y="6354763"/>
              <a:ext cx="230188" cy="223838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2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2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7 w 5107"/>
                <a:gd name="T21" fmla="*/ 4218 h 4983"/>
                <a:gd name="T22" fmla="*/ 3921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2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2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81C6B412-800D-417B-90AD-19E4D7D03CAD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52051" y="6361113"/>
              <a:ext cx="225425" cy="212725"/>
            </a:xfrm>
            <a:custGeom>
              <a:avLst/>
              <a:gdLst>
                <a:gd name="T0" fmla="*/ 0 w 5036"/>
                <a:gd name="T1" fmla="*/ 0 h 4739"/>
                <a:gd name="T2" fmla="*/ 2565 w 5036"/>
                <a:gd name="T3" fmla="*/ 4739 h 4739"/>
                <a:gd name="T4" fmla="*/ 5036 w 5036"/>
                <a:gd name="T5" fmla="*/ 0 h 4739"/>
                <a:gd name="T6" fmla="*/ 3734 w 5036"/>
                <a:gd name="T7" fmla="*/ 0 h 4739"/>
                <a:gd name="T8" fmla="*/ 2622 w 5036"/>
                <a:gd name="T9" fmla="*/ 2337 h 4739"/>
                <a:gd name="T10" fmla="*/ 1468 w 5036"/>
                <a:gd name="T11" fmla="*/ 0 h 4739"/>
                <a:gd name="T12" fmla="*/ 0 w 5036"/>
                <a:gd name="T13" fmla="*/ 0 h 4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036" h="4739">
                  <a:moveTo>
                    <a:pt x="0" y="0"/>
                  </a:moveTo>
                  <a:lnTo>
                    <a:pt x="2565" y="4739"/>
                  </a:lnTo>
                  <a:lnTo>
                    <a:pt x="5036" y="0"/>
                  </a:lnTo>
                  <a:lnTo>
                    <a:pt x="3734" y="0"/>
                  </a:lnTo>
                  <a:lnTo>
                    <a:pt x="2622" y="2337"/>
                  </a:lnTo>
                  <a:lnTo>
                    <a:pt x="146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D33DEA02-EF2D-44FF-B591-83D608C7FDFB}"/>
                </a:ext>
              </a:extLst>
            </p:cNvPr>
            <p:cNvSpPr>
              <a:spLocks/>
            </p:cNvSpPr>
            <p:nvPr/>
          </p:nvSpPr>
          <p:spPr bwMode="auto">
            <a:xfrm>
              <a:off x="10775951" y="6354763"/>
              <a:ext cx="212725" cy="217488"/>
            </a:xfrm>
            <a:custGeom>
              <a:avLst/>
              <a:gdLst>
                <a:gd name="T0" fmla="*/ 3516 w 4768"/>
                <a:gd name="T1" fmla="*/ 4831 h 4831"/>
                <a:gd name="T2" fmla="*/ 4767 w 4768"/>
                <a:gd name="T3" fmla="*/ 4831 h 4831"/>
                <a:gd name="T4" fmla="*/ 4768 w 4768"/>
                <a:gd name="T5" fmla="*/ 2315 h 4831"/>
                <a:gd name="T6" fmla="*/ 2384 w 4768"/>
                <a:gd name="T7" fmla="*/ 0 h 4831"/>
                <a:gd name="T8" fmla="*/ 0 w 4768"/>
                <a:gd name="T9" fmla="*/ 2315 h 4831"/>
                <a:gd name="T10" fmla="*/ 0 w 4768"/>
                <a:gd name="T11" fmla="*/ 4831 h 4831"/>
                <a:gd name="T12" fmla="*/ 1247 w 4768"/>
                <a:gd name="T13" fmla="*/ 4831 h 4831"/>
                <a:gd name="T14" fmla="*/ 1247 w 4768"/>
                <a:gd name="T15" fmla="*/ 2298 h 4831"/>
                <a:gd name="T16" fmla="*/ 2381 w 4768"/>
                <a:gd name="T17" fmla="*/ 1147 h 4831"/>
                <a:gd name="T18" fmla="*/ 2439 w 4768"/>
                <a:gd name="T19" fmla="*/ 1149 h 4831"/>
                <a:gd name="T20" fmla="*/ 3516 w 4768"/>
                <a:gd name="T21" fmla="*/ 2297 h 4831"/>
                <a:gd name="T22" fmla="*/ 3516 w 4768"/>
                <a:gd name="T23" fmla="*/ 4831 h 48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768" h="4831">
                  <a:moveTo>
                    <a:pt x="3516" y="4831"/>
                  </a:moveTo>
                  <a:lnTo>
                    <a:pt x="4767" y="4831"/>
                  </a:lnTo>
                  <a:lnTo>
                    <a:pt x="4768" y="2315"/>
                  </a:lnTo>
                  <a:cubicBezTo>
                    <a:pt x="4768" y="1060"/>
                    <a:pt x="3677" y="0"/>
                    <a:pt x="2384" y="0"/>
                  </a:cubicBezTo>
                  <a:cubicBezTo>
                    <a:pt x="1092" y="0"/>
                    <a:pt x="0" y="1060"/>
                    <a:pt x="0" y="2315"/>
                  </a:cubicBezTo>
                  <a:lnTo>
                    <a:pt x="0" y="4831"/>
                  </a:lnTo>
                  <a:lnTo>
                    <a:pt x="1247" y="4831"/>
                  </a:lnTo>
                  <a:lnTo>
                    <a:pt x="1247" y="2298"/>
                  </a:lnTo>
                  <a:cubicBezTo>
                    <a:pt x="1259" y="1674"/>
                    <a:pt x="1779" y="1147"/>
                    <a:pt x="2381" y="1147"/>
                  </a:cubicBezTo>
                  <a:cubicBezTo>
                    <a:pt x="2392" y="1147"/>
                    <a:pt x="2428" y="1149"/>
                    <a:pt x="2439" y="1149"/>
                  </a:cubicBezTo>
                  <a:cubicBezTo>
                    <a:pt x="3022" y="1186"/>
                    <a:pt x="3505" y="1701"/>
                    <a:pt x="3516" y="2297"/>
                  </a:cubicBezTo>
                  <a:lnTo>
                    <a:pt x="3516" y="483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BF977AE3-4383-4587-9F5C-4C4A7FFBA6A0}"/>
                </a:ext>
              </a:extLst>
            </p:cNvPr>
            <p:cNvSpPr>
              <a:spLocks/>
            </p:cNvSpPr>
            <p:nvPr/>
          </p:nvSpPr>
          <p:spPr bwMode="auto">
            <a:xfrm>
              <a:off x="11514138" y="6354763"/>
              <a:ext cx="130175" cy="217488"/>
            </a:xfrm>
            <a:custGeom>
              <a:avLst/>
              <a:gdLst>
                <a:gd name="T0" fmla="*/ 0 w 2885"/>
                <a:gd name="T1" fmla="*/ 4833 h 4833"/>
                <a:gd name="T2" fmla="*/ 1247 w 2885"/>
                <a:gd name="T3" fmla="*/ 4833 h 4833"/>
                <a:gd name="T4" fmla="*/ 1247 w 2885"/>
                <a:gd name="T5" fmla="*/ 2317 h 4833"/>
                <a:gd name="T6" fmla="*/ 2456 w 2885"/>
                <a:gd name="T7" fmla="*/ 1116 h 4833"/>
                <a:gd name="T8" fmla="*/ 2462 w 2885"/>
                <a:gd name="T9" fmla="*/ 1115 h 4833"/>
                <a:gd name="T10" fmla="*/ 2473 w 2885"/>
                <a:gd name="T11" fmla="*/ 1115 h 4833"/>
                <a:gd name="T12" fmla="*/ 2885 w 2885"/>
                <a:gd name="T13" fmla="*/ 1115 h 4833"/>
                <a:gd name="T14" fmla="*/ 2885 w 2885"/>
                <a:gd name="T15" fmla="*/ 0 h 4833"/>
                <a:gd name="T16" fmla="*/ 2318 w 2885"/>
                <a:gd name="T17" fmla="*/ 2 h 4833"/>
                <a:gd name="T18" fmla="*/ 0 w 2885"/>
                <a:gd name="T19" fmla="*/ 2317 h 4833"/>
                <a:gd name="T20" fmla="*/ 0 w 2885"/>
                <a:gd name="T21" fmla="*/ 4833 h 48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85" h="4833">
                  <a:moveTo>
                    <a:pt x="0" y="4833"/>
                  </a:moveTo>
                  <a:lnTo>
                    <a:pt x="1247" y="4833"/>
                  </a:lnTo>
                  <a:lnTo>
                    <a:pt x="1247" y="2317"/>
                  </a:lnTo>
                  <a:cubicBezTo>
                    <a:pt x="1255" y="1659"/>
                    <a:pt x="1797" y="1120"/>
                    <a:pt x="2456" y="1116"/>
                  </a:cubicBezTo>
                  <a:lnTo>
                    <a:pt x="2462" y="1115"/>
                  </a:lnTo>
                  <a:cubicBezTo>
                    <a:pt x="2466" y="1115"/>
                    <a:pt x="2469" y="1115"/>
                    <a:pt x="2473" y="1115"/>
                  </a:cubicBezTo>
                  <a:lnTo>
                    <a:pt x="2885" y="1115"/>
                  </a:lnTo>
                  <a:lnTo>
                    <a:pt x="2885" y="0"/>
                  </a:lnTo>
                  <a:lnTo>
                    <a:pt x="2318" y="2"/>
                  </a:lnTo>
                  <a:cubicBezTo>
                    <a:pt x="1039" y="2"/>
                    <a:pt x="0" y="1041"/>
                    <a:pt x="0" y="2317"/>
                  </a:cubicBezTo>
                  <a:lnTo>
                    <a:pt x="0" y="483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</p:grp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B105206E-31D0-4C84-A1D6-E0491F3D15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October 2019</a:t>
            </a:r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88947BA-D4E2-418E-A2E4-119B7D2A3C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Supplier NCM Escalation Model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88A3C779-6E89-495A-A066-D1F404C9A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7707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 2">
    <p:bg bwMode="gray"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4DA1ABC-D99E-4C3F-BC15-45449B6B8D0F}"/>
              </a:ext>
            </a:extLst>
          </p:cNvPr>
          <p:cNvSpPr/>
          <p:nvPr/>
        </p:nvSpPr>
        <p:spPr bwMode="gray">
          <a:xfrm>
            <a:off x="0" y="0"/>
            <a:ext cx="12192000" cy="659765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600"/>
              </a:spcBef>
            </a:pPr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AE87A58-09C9-4878-940A-B55D0C4841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2863580"/>
            <a:ext cx="6079938" cy="1181862"/>
          </a:xfrm>
        </p:spPr>
        <p:txBody>
          <a:bodyPr anchor="b"/>
          <a:lstStyle>
            <a:lvl1pPr>
              <a:lnSpc>
                <a:spcPct val="80000"/>
              </a:lnSpc>
              <a:defRPr sz="4800">
                <a:latin typeface="+mn-lt"/>
              </a:defRPr>
            </a:lvl1pPr>
          </a:lstStyle>
          <a:p>
            <a:pPr lvl="0"/>
            <a:r>
              <a:rPr lang="en-US" noProof="0"/>
              <a:t>Click to add section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17E8F1-D73C-4A82-A7B5-D01F8F17FE2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072430"/>
            <a:ext cx="6079938" cy="150018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480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Click to add section title</a:t>
            </a:r>
          </a:p>
        </p:txBody>
      </p:sp>
      <p:grpSp>
        <p:nvGrpSpPr>
          <p:cNvPr id="11" name="Grupp 10">
            <a:extLst>
              <a:ext uri="{FF2B5EF4-FFF2-40B4-BE49-F238E27FC236}">
                <a16:creationId xmlns:a16="http://schemas.microsoft.com/office/drawing/2014/main" id="{95E7449C-8113-4657-B39C-4E137DE6650D}"/>
              </a:ext>
            </a:extLst>
          </p:cNvPr>
          <p:cNvGrpSpPr/>
          <p:nvPr/>
        </p:nvGrpSpPr>
        <p:grpSpPr>
          <a:xfrm>
            <a:off x="857406" y="703900"/>
            <a:ext cx="2246763" cy="315847"/>
            <a:chOff x="10052051" y="6354763"/>
            <a:chExt cx="1592262" cy="223838"/>
          </a:xfrm>
          <a:solidFill>
            <a:srgbClr val="001F47"/>
          </a:solidFill>
        </p:grpSpPr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9B65D6E4-A198-4C78-A468-3C2637CBED5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1263313" y="6354763"/>
              <a:ext cx="230188" cy="223838"/>
            </a:xfrm>
            <a:custGeom>
              <a:avLst/>
              <a:gdLst>
                <a:gd name="T0" fmla="*/ 3656 w 5108"/>
                <a:gd name="T1" fmla="*/ 2021 h 4983"/>
                <a:gd name="T2" fmla="*/ 1395 w 5108"/>
                <a:gd name="T3" fmla="*/ 2021 h 4983"/>
                <a:gd name="T4" fmla="*/ 1406 w 5108"/>
                <a:gd name="T5" fmla="*/ 1978 h 4983"/>
                <a:gd name="T6" fmla="*/ 2562 w 5108"/>
                <a:gd name="T7" fmla="*/ 1110 h 4983"/>
                <a:gd name="T8" fmla="*/ 3648 w 5108"/>
                <a:gd name="T9" fmla="*/ 1980 h 4983"/>
                <a:gd name="T10" fmla="*/ 3656 w 5108"/>
                <a:gd name="T11" fmla="*/ 2021 h 4983"/>
                <a:gd name="T12" fmla="*/ 2562 w 5108"/>
                <a:gd name="T13" fmla="*/ 0 h 4983"/>
                <a:gd name="T14" fmla="*/ 0 w 5108"/>
                <a:gd name="T15" fmla="*/ 2491 h 4983"/>
                <a:gd name="T16" fmla="*/ 732 w 5108"/>
                <a:gd name="T17" fmla="*/ 4277 h 4983"/>
                <a:gd name="T18" fmla="*/ 2702 w 5108"/>
                <a:gd name="T19" fmla="*/ 4983 h 4983"/>
                <a:gd name="T20" fmla="*/ 4717 w 5108"/>
                <a:gd name="T21" fmla="*/ 4218 h 4983"/>
                <a:gd name="T22" fmla="*/ 3921 w 5108"/>
                <a:gd name="T23" fmla="*/ 3422 h 4983"/>
                <a:gd name="T24" fmla="*/ 2674 w 5108"/>
                <a:gd name="T25" fmla="*/ 3873 h 4983"/>
                <a:gd name="T26" fmla="*/ 1392 w 5108"/>
                <a:gd name="T27" fmla="*/ 2977 h 4983"/>
                <a:gd name="T28" fmla="*/ 1381 w 5108"/>
                <a:gd name="T29" fmla="*/ 2934 h 4983"/>
                <a:gd name="T30" fmla="*/ 5056 w 5108"/>
                <a:gd name="T31" fmla="*/ 2934 h 4983"/>
                <a:gd name="T32" fmla="*/ 4358 w 5108"/>
                <a:gd name="T33" fmla="*/ 731 h 4983"/>
                <a:gd name="T34" fmla="*/ 2562 w 5108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8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50" y="1418"/>
                    <a:pt x="1960" y="1110"/>
                    <a:pt x="2562" y="1110"/>
                  </a:cubicBezTo>
                  <a:cubicBezTo>
                    <a:pt x="3142" y="1110"/>
                    <a:pt x="3538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2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2" y="4277"/>
                  </a:cubicBezTo>
                  <a:cubicBezTo>
                    <a:pt x="1221" y="4739"/>
                    <a:pt x="1902" y="4983"/>
                    <a:pt x="2702" y="4983"/>
                  </a:cubicBezTo>
                  <a:cubicBezTo>
                    <a:pt x="3562" y="4983"/>
                    <a:pt x="4221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8" y="3873"/>
                    <a:pt x="2674" y="3873"/>
                  </a:cubicBezTo>
                  <a:cubicBezTo>
                    <a:pt x="1990" y="3873"/>
                    <a:pt x="1546" y="3563"/>
                    <a:pt x="1392" y="2977"/>
                  </a:cubicBezTo>
                  <a:lnTo>
                    <a:pt x="1381" y="2934"/>
                  </a:lnTo>
                  <a:lnTo>
                    <a:pt x="5056" y="2934"/>
                  </a:lnTo>
                  <a:cubicBezTo>
                    <a:pt x="5108" y="2050"/>
                    <a:pt x="4860" y="1269"/>
                    <a:pt x="4358" y="731"/>
                  </a:cubicBezTo>
                  <a:cubicBezTo>
                    <a:pt x="3911" y="253"/>
                    <a:pt x="3290" y="0"/>
                    <a:pt x="256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A40D5EB-8AF8-46A3-93BB-04482737AE2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1014076" y="6354763"/>
              <a:ext cx="230188" cy="223838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1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1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6 w 5107"/>
                <a:gd name="T21" fmla="*/ 4218 h 4983"/>
                <a:gd name="T22" fmla="*/ 3920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1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1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1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59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6" y="4218"/>
                  </a:cubicBezTo>
                  <a:lnTo>
                    <a:pt x="3920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F2315EFA-6877-46B5-993B-D35CAD6A84C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517188" y="6354763"/>
              <a:ext cx="233363" cy="223838"/>
            </a:xfrm>
            <a:custGeom>
              <a:avLst/>
              <a:gdLst>
                <a:gd name="T0" fmla="*/ 2589 w 5179"/>
                <a:gd name="T1" fmla="*/ 3859 h 4983"/>
                <a:gd name="T2" fmla="*/ 1376 w 5179"/>
                <a:gd name="T3" fmla="*/ 2491 h 4983"/>
                <a:gd name="T4" fmla="*/ 2589 w 5179"/>
                <a:gd name="T5" fmla="*/ 1124 h 4983"/>
                <a:gd name="T6" fmla="*/ 3802 w 5179"/>
                <a:gd name="T7" fmla="*/ 2491 h 4983"/>
                <a:gd name="T8" fmla="*/ 2589 w 5179"/>
                <a:gd name="T9" fmla="*/ 3859 h 4983"/>
                <a:gd name="T10" fmla="*/ 2589 w 5179"/>
                <a:gd name="T11" fmla="*/ 0 h 4983"/>
                <a:gd name="T12" fmla="*/ 0 w 5179"/>
                <a:gd name="T13" fmla="*/ 2491 h 4983"/>
                <a:gd name="T14" fmla="*/ 2589 w 5179"/>
                <a:gd name="T15" fmla="*/ 4983 h 4983"/>
                <a:gd name="T16" fmla="*/ 5179 w 5179"/>
                <a:gd name="T17" fmla="*/ 2491 h 4983"/>
                <a:gd name="T18" fmla="*/ 2589 w 5179"/>
                <a:gd name="T19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179" h="4983">
                  <a:moveTo>
                    <a:pt x="2589" y="3859"/>
                  </a:moveTo>
                  <a:cubicBezTo>
                    <a:pt x="1864" y="3859"/>
                    <a:pt x="1376" y="3309"/>
                    <a:pt x="1376" y="2491"/>
                  </a:cubicBezTo>
                  <a:cubicBezTo>
                    <a:pt x="1376" y="1674"/>
                    <a:pt x="1864" y="1124"/>
                    <a:pt x="2589" y="1124"/>
                  </a:cubicBezTo>
                  <a:cubicBezTo>
                    <a:pt x="3315" y="1124"/>
                    <a:pt x="3802" y="1674"/>
                    <a:pt x="3802" y="2491"/>
                  </a:cubicBezTo>
                  <a:cubicBezTo>
                    <a:pt x="3802" y="3309"/>
                    <a:pt x="3315" y="3859"/>
                    <a:pt x="2589" y="3859"/>
                  </a:cubicBezTo>
                  <a:close/>
                  <a:moveTo>
                    <a:pt x="2589" y="0"/>
                  </a:moveTo>
                  <a:cubicBezTo>
                    <a:pt x="1113" y="0"/>
                    <a:pt x="0" y="1071"/>
                    <a:pt x="0" y="2491"/>
                  </a:cubicBezTo>
                  <a:cubicBezTo>
                    <a:pt x="0" y="3912"/>
                    <a:pt x="1113" y="4983"/>
                    <a:pt x="2589" y="4983"/>
                  </a:cubicBezTo>
                  <a:cubicBezTo>
                    <a:pt x="4066" y="4983"/>
                    <a:pt x="5179" y="3912"/>
                    <a:pt x="5179" y="2491"/>
                  </a:cubicBezTo>
                  <a:cubicBezTo>
                    <a:pt x="5179" y="1071"/>
                    <a:pt x="4066" y="0"/>
                    <a:pt x="258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24BF0079-2C0D-4D96-9A9D-A1221C11C87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267951" y="6354763"/>
              <a:ext cx="230188" cy="223838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2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2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7 w 5107"/>
                <a:gd name="T21" fmla="*/ 4218 h 4983"/>
                <a:gd name="T22" fmla="*/ 3921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2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2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81C6B412-800D-417B-90AD-19E4D7D03CAD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52051" y="6361113"/>
              <a:ext cx="225425" cy="212725"/>
            </a:xfrm>
            <a:custGeom>
              <a:avLst/>
              <a:gdLst>
                <a:gd name="T0" fmla="*/ 0 w 5036"/>
                <a:gd name="T1" fmla="*/ 0 h 4739"/>
                <a:gd name="T2" fmla="*/ 2565 w 5036"/>
                <a:gd name="T3" fmla="*/ 4739 h 4739"/>
                <a:gd name="T4" fmla="*/ 5036 w 5036"/>
                <a:gd name="T5" fmla="*/ 0 h 4739"/>
                <a:gd name="T6" fmla="*/ 3734 w 5036"/>
                <a:gd name="T7" fmla="*/ 0 h 4739"/>
                <a:gd name="T8" fmla="*/ 2622 w 5036"/>
                <a:gd name="T9" fmla="*/ 2337 h 4739"/>
                <a:gd name="T10" fmla="*/ 1468 w 5036"/>
                <a:gd name="T11" fmla="*/ 0 h 4739"/>
                <a:gd name="T12" fmla="*/ 0 w 5036"/>
                <a:gd name="T13" fmla="*/ 0 h 4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036" h="4739">
                  <a:moveTo>
                    <a:pt x="0" y="0"/>
                  </a:moveTo>
                  <a:lnTo>
                    <a:pt x="2565" y="4739"/>
                  </a:lnTo>
                  <a:lnTo>
                    <a:pt x="5036" y="0"/>
                  </a:lnTo>
                  <a:lnTo>
                    <a:pt x="3734" y="0"/>
                  </a:lnTo>
                  <a:lnTo>
                    <a:pt x="2622" y="2337"/>
                  </a:lnTo>
                  <a:lnTo>
                    <a:pt x="146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D33DEA02-EF2D-44FF-B591-83D608C7FDFB}"/>
                </a:ext>
              </a:extLst>
            </p:cNvPr>
            <p:cNvSpPr>
              <a:spLocks/>
            </p:cNvSpPr>
            <p:nvPr/>
          </p:nvSpPr>
          <p:spPr bwMode="auto">
            <a:xfrm>
              <a:off x="10775951" y="6354763"/>
              <a:ext cx="212725" cy="217488"/>
            </a:xfrm>
            <a:custGeom>
              <a:avLst/>
              <a:gdLst>
                <a:gd name="T0" fmla="*/ 3516 w 4768"/>
                <a:gd name="T1" fmla="*/ 4831 h 4831"/>
                <a:gd name="T2" fmla="*/ 4767 w 4768"/>
                <a:gd name="T3" fmla="*/ 4831 h 4831"/>
                <a:gd name="T4" fmla="*/ 4768 w 4768"/>
                <a:gd name="T5" fmla="*/ 2315 h 4831"/>
                <a:gd name="T6" fmla="*/ 2384 w 4768"/>
                <a:gd name="T7" fmla="*/ 0 h 4831"/>
                <a:gd name="T8" fmla="*/ 0 w 4768"/>
                <a:gd name="T9" fmla="*/ 2315 h 4831"/>
                <a:gd name="T10" fmla="*/ 0 w 4768"/>
                <a:gd name="T11" fmla="*/ 4831 h 4831"/>
                <a:gd name="T12" fmla="*/ 1247 w 4768"/>
                <a:gd name="T13" fmla="*/ 4831 h 4831"/>
                <a:gd name="T14" fmla="*/ 1247 w 4768"/>
                <a:gd name="T15" fmla="*/ 2298 h 4831"/>
                <a:gd name="T16" fmla="*/ 2381 w 4768"/>
                <a:gd name="T17" fmla="*/ 1147 h 4831"/>
                <a:gd name="T18" fmla="*/ 2439 w 4768"/>
                <a:gd name="T19" fmla="*/ 1149 h 4831"/>
                <a:gd name="T20" fmla="*/ 3516 w 4768"/>
                <a:gd name="T21" fmla="*/ 2297 h 4831"/>
                <a:gd name="T22" fmla="*/ 3516 w 4768"/>
                <a:gd name="T23" fmla="*/ 4831 h 48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768" h="4831">
                  <a:moveTo>
                    <a:pt x="3516" y="4831"/>
                  </a:moveTo>
                  <a:lnTo>
                    <a:pt x="4767" y="4831"/>
                  </a:lnTo>
                  <a:lnTo>
                    <a:pt x="4768" y="2315"/>
                  </a:lnTo>
                  <a:cubicBezTo>
                    <a:pt x="4768" y="1060"/>
                    <a:pt x="3677" y="0"/>
                    <a:pt x="2384" y="0"/>
                  </a:cubicBezTo>
                  <a:cubicBezTo>
                    <a:pt x="1092" y="0"/>
                    <a:pt x="0" y="1060"/>
                    <a:pt x="0" y="2315"/>
                  </a:cubicBezTo>
                  <a:lnTo>
                    <a:pt x="0" y="4831"/>
                  </a:lnTo>
                  <a:lnTo>
                    <a:pt x="1247" y="4831"/>
                  </a:lnTo>
                  <a:lnTo>
                    <a:pt x="1247" y="2298"/>
                  </a:lnTo>
                  <a:cubicBezTo>
                    <a:pt x="1259" y="1674"/>
                    <a:pt x="1779" y="1147"/>
                    <a:pt x="2381" y="1147"/>
                  </a:cubicBezTo>
                  <a:cubicBezTo>
                    <a:pt x="2392" y="1147"/>
                    <a:pt x="2428" y="1149"/>
                    <a:pt x="2439" y="1149"/>
                  </a:cubicBezTo>
                  <a:cubicBezTo>
                    <a:pt x="3022" y="1186"/>
                    <a:pt x="3505" y="1701"/>
                    <a:pt x="3516" y="2297"/>
                  </a:cubicBezTo>
                  <a:lnTo>
                    <a:pt x="3516" y="483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BF977AE3-4383-4587-9F5C-4C4A7FFBA6A0}"/>
                </a:ext>
              </a:extLst>
            </p:cNvPr>
            <p:cNvSpPr>
              <a:spLocks/>
            </p:cNvSpPr>
            <p:nvPr/>
          </p:nvSpPr>
          <p:spPr bwMode="auto">
            <a:xfrm>
              <a:off x="11514138" y="6354763"/>
              <a:ext cx="130175" cy="217488"/>
            </a:xfrm>
            <a:custGeom>
              <a:avLst/>
              <a:gdLst>
                <a:gd name="T0" fmla="*/ 0 w 2885"/>
                <a:gd name="T1" fmla="*/ 4833 h 4833"/>
                <a:gd name="T2" fmla="*/ 1247 w 2885"/>
                <a:gd name="T3" fmla="*/ 4833 h 4833"/>
                <a:gd name="T4" fmla="*/ 1247 w 2885"/>
                <a:gd name="T5" fmla="*/ 2317 h 4833"/>
                <a:gd name="T6" fmla="*/ 2456 w 2885"/>
                <a:gd name="T7" fmla="*/ 1116 h 4833"/>
                <a:gd name="T8" fmla="*/ 2462 w 2885"/>
                <a:gd name="T9" fmla="*/ 1115 h 4833"/>
                <a:gd name="T10" fmla="*/ 2473 w 2885"/>
                <a:gd name="T11" fmla="*/ 1115 h 4833"/>
                <a:gd name="T12" fmla="*/ 2885 w 2885"/>
                <a:gd name="T13" fmla="*/ 1115 h 4833"/>
                <a:gd name="T14" fmla="*/ 2885 w 2885"/>
                <a:gd name="T15" fmla="*/ 0 h 4833"/>
                <a:gd name="T16" fmla="*/ 2318 w 2885"/>
                <a:gd name="T17" fmla="*/ 2 h 4833"/>
                <a:gd name="T18" fmla="*/ 0 w 2885"/>
                <a:gd name="T19" fmla="*/ 2317 h 4833"/>
                <a:gd name="T20" fmla="*/ 0 w 2885"/>
                <a:gd name="T21" fmla="*/ 4833 h 48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85" h="4833">
                  <a:moveTo>
                    <a:pt x="0" y="4833"/>
                  </a:moveTo>
                  <a:lnTo>
                    <a:pt x="1247" y="4833"/>
                  </a:lnTo>
                  <a:lnTo>
                    <a:pt x="1247" y="2317"/>
                  </a:lnTo>
                  <a:cubicBezTo>
                    <a:pt x="1255" y="1659"/>
                    <a:pt x="1797" y="1120"/>
                    <a:pt x="2456" y="1116"/>
                  </a:cubicBezTo>
                  <a:lnTo>
                    <a:pt x="2462" y="1115"/>
                  </a:lnTo>
                  <a:cubicBezTo>
                    <a:pt x="2466" y="1115"/>
                    <a:pt x="2469" y="1115"/>
                    <a:pt x="2473" y="1115"/>
                  </a:cubicBezTo>
                  <a:lnTo>
                    <a:pt x="2885" y="1115"/>
                  </a:lnTo>
                  <a:lnTo>
                    <a:pt x="2885" y="0"/>
                  </a:lnTo>
                  <a:lnTo>
                    <a:pt x="2318" y="2"/>
                  </a:lnTo>
                  <a:cubicBezTo>
                    <a:pt x="1039" y="2"/>
                    <a:pt x="0" y="1041"/>
                    <a:pt x="0" y="2317"/>
                  </a:cubicBezTo>
                  <a:lnTo>
                    <a:pt x="0" y="483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</p:grp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7041FFD-2DE9-4D35-84B1-46006E10DA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October 2019</a:t>
            </a:r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606A202-68D8-44FC-B0DD-3D61AA527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Supplier NCM Escalation Model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4D7B7370-E20D-4EA7-81A1-D44A8ACFA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9552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 3">
    <p:bg bwMode="gray"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4DA1ABC-D99E-4C3F-BC15-45449B6B8D0F}"/>
              </a:ext>
            </a:extLst>
          </p:cNvPr>
          <p:cNvSpPr/>
          <p:nvPr/>
        </p:nvSpPr>
        <p:spPr bwMode="gray">
          <a:xfrm>
            <a:off x="0" y="0"/>
            <a:ext cx="12192000" cy="6597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600"/>
              </a:spcBef>
            </a:pPr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AE87A58-09C9-4878-940A-B55D0C4841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2863580"/>
            <a:ext cx="6079938" cy="1181862"/>
          </a:xfrm>
        </p:spPr>
        <p:txBody>
          <a:bodyPr anchor="b"/>
          <a:lstStyle>
            <a:lvl1pPr>
              <a:lnSpc>
                <a:spcPct val="80000"/>
              </a:lnSpc>
              <a:defRPr sz="4800">
                <a:solidFill>
                  <a:schemeClr val="accent4"/>
                </a:solidFill>
                <a:latin typeface="+mj-lt"/>
              </a:defRPr>
            </a:lvl1pPr>
          </a:lstStyle>
          <a:p>
            <a:r>
              <a:rPr lang="en-US" noProof="0"/>
              <a:t>Click to add section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17E8F1-D73C-4A82-A7B5-D01F8F17FE2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072430"/>
            <a:ext cx="6079938" cy="150018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480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Click to add section title</a:t>
            </a:r>
          </a:p>
        </p:txBody>
      </p:sp>
      <p:grpSp>
        <p:nvGrpSpPr>
          <p:cNvPr id="11" name="Grupp 10">
            <a:extLst>
              <a:ext uri="{FF2B5EF4-FFF2-40B4-BE49-F238E27FC236}">
                <a16:creationId xmlns:a16="http://schemas.microsoft.com/office/drawing/2014/main" id="{95E7449C-8113-4657-B39C-4E137DE6650D}"/>
              </a:ext>
            </a:extLst>
          </p:cNvPr>
          <p:cNvGrpSpPr/>
          <p:nvPr/>
        </p:nvGrpSpPr>
        <p:grpSpPr>
          <a:xfrm>
            <a:off x="857406" y="703900"/>
            <a:ext cx="2246763" cy="315847"/>
            <a:chOff x="10052051" y="6354763"/>
            <a:chExt cx="1592262" cy="223838"/>
          </a:xfrm>
          <a:solidFill>
            <a:srgbClr val="FFFFFF"/>
          </a:solidFill>
        </p:grpSpPr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9B65D6E4-A198-4C78-A468-3C2637CBED5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1263313" y="6354763"/>
              <a:ext cx="230188" cy="223838"/>
            </a:xfrm>
            <a:custGeom>
              <a:avLst/>
              <a:gdLst>
                <a:gd name="T0" fmla="*/ 3656 w 5108"/>
                <a:gd name="T1" fmla="*/ 2021 h 4983"/>
                <a:gd name="T2" fmla="*/ 1395 w 5108"/>
                <a:gd name="T3" fmla="*/ 2021 h 4983"/>
                <a:gd name="T4" fmla="*/ 1406 w 5108"/>
                <a:gd name="T5" fmla="*/ 1978 h 4983"/>
                <a:gd name="T6" fmla="*/ 2562 w 5108"/>
                <a:gd name="T7" fmla="*/ 1110 h 4983"/>
                <a:gd name="T8" fmla="*/ 3648 w 5108"/>
                <a:gd name="T9" fmla="*/ 1980 h 4983"/>
                <a:gd name="T10" fmla="*/ 3656 w 5108"/>
                <a:gd name="T11" fmla="*/ 2021 h 4983"/>
                <a:gd name="T12" fmla="*/ 2562 w 5108"/>
                <a:gd name="T13" fmla="*/ 0 h 4983"/>
                <a:gd name="T14" fmla="*/ 0 w 5108"/>
                <a:gd name="T15" fmla="*/ 2491 h 4983"/>
                <a:gd name="T16" fmla="*/ 732 w 5108"/>
                <a:gd name="T17" fmla="*/ 4277 h 4983"/>
                <a:gd name="T18" fmla="*/ 2702 w 5108"/>
                <a:gd name="T19" fmla="*/ 4983 h 4983"/>
                <a:gd name="T20" fmla="*/ 4717 w 5108"/>
                <a:gd name="T21" fmla="*/ 4218 h 4983"/>
                <a:gd name="T22" fmla="*/ 3921 w 5108"/>
                <a:gd name="T23" fmla="*/ 3422 h 4983"/>
                <a:gd name="T24" fmla="*/ 2674 w 5108"/>
                <a:gd name="T25" fmla="*/ 3873 h 4983"/>
                <a:gd name="T26" fmla="*/ 1392 w 5108"/>
                <a:gd name="T27" fmla="*/ 2977 h 4983"/>
                <a:gd name="T28" fmla="*/ 1381 w 5108"/>
                <a:gd name="T29" fmla="*/ 2934 h 4983"/>
                <a:gd name="T30" fmla="*/ 5056 w 5108"/>
                <a:gd name="T31" fmla="*/ 2934 h 4983"/>
                <a:gd name="T32" fmla="*/ 4358 w 5108"/>
                <a:gd name="T33" fmla="*/ 731 h 4983"/>
                <a:gd name="T34" fmla="*/ 2562 w 5108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8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50" y="1418"/>
                    <a:pt x="1960" y="1110"/>
                    <a:pt x="2562" y="1110"/>
                  </a:cubicBezTo>
                  <a:cubicBezTo>
                    <a:pt x="3142" y="1110"/>
                    <a:pt x="3538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2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2" y="4277"/>
                  </a:cubicBezTo>
                  <a:cubicBezTo>
                    <a:pt x="1221" y="4739"/>
                    <a:pt x="1902" y="4983"/>
                    <a:pt x="2702" y="4983"/>
                  </a:cubicBezTo>
                  <a:cubicBezTo>
                    <a:pt x="3562" y="4983"/>
                    <a:pt x="4221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8" y="3873"/>
                    <a:pt x="2674" y="3873"/>
                  </a:cubicBezTo>
                  <a:cubicBezTo>
                    <a:pt x="1990" y="3873"/>
                    <a:pt x="1546" y="3563"/>
                    <a:pt x="1392" y="2977"/>
                  </a:cubicBezTo>
                  <a:lnTo>
                    <a:pt x="1381" y="2934"/>
                  </a:lnTo>
                  <a:lnTo>
                    <a:pt x="5056" y="2934"/>
                  </a:lnTo>
                  <a:cubicBezTo>
                    <a:pt x="5108" y="2050"/>
                    <a:pt x="4860" y="1269"/>
                    <a:pt x="4358" y="731"/>
                  </a:cubicBezTo>
                  <a:cubicBezTo>
                    <a:pt x="3911" y="253"/>
                    <a:pt x="3290" y="0"/>
                    <a:pt x="256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A40D5EB-8AF8-46A3-93BB-04482737AE2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1014076" y="6354763"/>
              <a:ext cx="230188" cy="223838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1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1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6 w 5107"/>
                <a:gd name="T21" fmla="*/ 4218 h 4983"/>
                <a:gd name="T22" fmla="*/ 3920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1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1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1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59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6" y="4218"/>
                  </a:cubicBezTo>
                  <a:lnTo>
                    <a:pt x="3920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F2315EFA-6877-46B5-993B-D35CAD6A84C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517188" y="6354763"/>
              <a:ext cx="233363" cy="223838"/>
            </a:xfrm>
            <a:custGeom>
              <a:avLst/>
              <a:gdLst>
                <a:gd name="T0" fmla="*/ 2589 w 5179"/>
                <a:gd name="T1" fmla="*/ 3859 h 4983"/>
                <a:gd name="T2" fmla="*/ 1376 w 5179"/>
                <a:gd name="T3" fmla="*/ 2491 h 4983"/>
                <a:gd name="T4" fmla="*/ 2589 w 5179"/>
                <a:gd name="T5" fmla="*/ 1124 h 4983"/>
                <a:gd name="T6" fmla="*/ 3802 w 5179"/>
                <a:gd name="T7" fmla="*/ 2491 h 4983"/>
                <a:gd name="T8" fmla="*/ 2589 w 5179"/>
                <a:gd name="T9" fmla="*/ 3859 h 4983"/>
                <a:gd name="T10" fmla="*/ 2589 w 5179"/>
                <a:gd name="T11" fmla="*/ 0 h 4983"/>
                <a:gd name="T12" fmla="*/ 0 w 5179"/>
                <a:gd name="T13" fmla="*/ 2491 h 4983"/>
                <a:gd name="T14" fmla="*/ 2589 w 5179"/>
                <a:gd name="T15" fmla="*/ 4983 h 4983"/>
                <a:gd name="T16" fmla="*/ 5179 w 5179"/>
                <a:gd name="T17" fmla="*/ 2491 h 4983"/>
                <a:gd name="T18" fmla="*/ 2589 w 5179"/>
                <a:gd name="T19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179" h="4983">
                  <a:moveTo>
                    <a:pt x="2589" y="3859"/>
                  </a:moveTo>
                  <a:cubicBezTo>
                    <a:pt x="1864" y="3859"/>
                    <a:pt x="1376" y="3309"/>
                    <a:pt x="1376" y="2491"/>
                  </a:cubicBezTo>
                  <a:cubicBezTo>
                    <a:pt x="1376" y="1674"/>
                    <a:pt x="1864" y="1124"/>
                    <a:pt x="2589" y="1124"/>
                  </a:cubicBezTo>
                  <a:cubicBezTo>
                    <a:pt x="3315" y="1124"/>
                    <a:pt x="3802" y="1674"/>
                    <a:pt x="3802" y="2491"/>
                  </a:cubicBezTo>
                  <a:cubicBezTo>
                    <a:pt x="3802" y="3309"/>
                    <a:pt x="3315" y="3859"/>
                    <a:pt x="2589" y="3859"/>
                  </a:cubicBezTo>
                  <a:close/>
                  <a:moveTo>
                    <a:pt x="2589" y="0"/>
                  </a:moveTo>
                  <a:cubicBezTo>
                    <a:pt x="1113" y="0"/>
                    <a:pt x="0" y="1071"/>
                    <a:pt x="0" y="2491"/>
                  </a:cubicBezTo>
                  <a:cubicBezTo>
                    <a:pt x="0" y="3912"/>
                    <a:pt x="1113" y="4983"/>
                    <a:pt x="2589" y="4983"/>
                  </a:cubicBezTo>
                  <a:cubicBezTo>
                    <a:pt x="4066" y="4983"/>
                    <a:pt x="5179" y="3912"/>
                    <a:pt x="5179" y="2491"/>
                  </a:cubicBezTo>
                  <a:cubicBezTo>
                    <a:pt x="5179" y="1071"/>
                    <a:pt x="4066" y="0"/>
                    <a:pt x="258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24BF0079-2C0D-4D96-9A9D-A1221C11C87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267951" y="6354763"/>
              <a:ext cx="230188" cy="223838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2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2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7 w 5107"/>
                <a:gd name="T21" fmla="*/ 4218 h 4983"/>
                <a:gd name="T22" fmla="*/ 3921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2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2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81C6B412-800D-417B-90AD-19E4D7D03CAD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52051" y="6361113"/>
              <a:ext cx="225425" cy="212725"/>
            </a:xfrm>
            <a:custGeom>
              <a:avLst/>
              <a:gdLst>
                <a:gd name="T0" fmla="*/ 0 w 5036"/>
                <a:gd name="T1" fmla="*/ 0 h 4739"/>
                <a:gd name="T2" fmla="*/ 2565 w 5036"/>
                <a:gd name="T3" fmla="*/ 4739 h 4739"/>
                <a:gd name="T4" fmla="*/ 5036 w 5036"/>
                <a:gd name="T5" fmla="*/ 0 h 4739"/>
                <a:gd name="T6" fmla="*/ 3734 w 5036"/>
                <a:gd name="T7" fmla="*/ 0 h 4739"/>
                <a:gd name="T8" fmla="*/ 2622 w 5036"/>
                <a:gd name="T9" fmla="*/ 2337 h 4739"/>
                <a:gd name="T10" fmla="*/ 1468 w 5036"/>
                <a:gd name="T11" fmla="*/ 0 h 4739"/>
                <a:gd name="T12" fmla="*/ 0 w 5036"/>
                <a:gd name="T13" fmla="*/ 0 h 4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036" h="4739">
                  <a:moveTo>
                    <a:pt x="0" y="0"/>
                  </a:moveTo>
                  <a:lnTo>
                    <a:pt x="2565" y="4739"/>
                  </a:lnTo>
                  <a:lnTo>
                    <a:pt x="5036" y="0"/>
                  </a:lnTo>
                  <a:lnTo>
                    <a:pt x="3734" y="0"/>
                  </a:lnTo>
                  <a:lnTo>
                    <a:pt x="2622" y="2337"/>
                  </a:lnTo>
                  <a:lnTo>
                    <a:pt x="146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D33DEA02-EF2D-44FF-B591-83D608C7FDFB}"/>
                </a:ext>
              </a:extLst>
            </p:cNvPr>
            <p:cNvSpPr>
              <a:spLocks/>
            </p:cNvSpPr>
            <p:nvPr/>
          </p:nvSpPr>
          <p:spPr bwMode="auto">
            <a:xfrm>
              <a:off x="10775951" y="6354763"/>
              <a:ext cx="212725" cy="217488"/>
            </a:xfrm>
            <a:custGeom>
              <a:avLst/>
              <a:gdLst>
                <a:gd name="T0" fmla="*/ 3516 w 4768"/>
                <a:gd name="T1" fmla="*/ 4831 h 4831"/>
                <a:gd name="T2" fmla="*/ 4767 w 4768"/>
                <a:gd name="T3" fmla="*/ 4831 h 4831"/>
                <a:gd name="T4" fmla="*/ 4768 w 4768"/>
                <a:gd name="T5" fmla="*/ 2315 h 4831"/>
                <a:gd name="T6" fmla="*/ 2384 w 4768"/>
                <a:gd name="T7" fmla="*/ 0 h 4831"/>
                <a:gd name="T8" fmla="*/ 0 w 4768"/>
                <a:gd name="T9" fmla="*/ 2315 h 4831"/>
                <a:gd name="T10" fmla="*/ 0 w 4768"/>
                <a:gd name="T11" fmla="*/ 4831 h 4831"/>
                <a:gd name="T12" fmla="*/ 1247 w 4768"/>
                <a:gd name="T13" fmla="*/ 4831 h 4831"/>
                <a:gd name="T14" fmla="*/ 1247 w 4768"/>
                <a:gd name="T15" fmla="*/ 2298 h 4831"/>
                <a:gd name="T16" fmla="*/ 2381 w 4768"/>
                <a:gd name="T17" fmla="*/ 1147 h 4831"/>
                <a:gd name="T18" fmla="*/ 2439 w 4768"/>
                <a:gd name="T19" fmla="*/ 1149 h 4831"/>
                <a:gd name="T20" fmla="*/ 3516 w 4768"/>
                <a:gd name="T21" fmla="*/ 2297 h 4831"/>
                <a:gd name="T22" fmla="*/ 3516 w 4768"/>
                <a:gd name="T23" fmla="*/ 4831 h 48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768" h="4831">
                  <a:moveTo>
                    <a:pt x="3516" y="4831"/>
                  </a:moveTo>
                  <a:lnTo>
                    <a:pt x="4767" y="4831"/>
                  </a:lnTo>
                  <a:lnTo>
                    <a:pt x="4768" y="2315"/>
                  </a:lnTo>
                  <a:cubicBezTo>
                    <a:pt x="4768" y="1060"/>
                    <a:pt x="3677" y="0"/>
                    <a:pt x="2384" y="0"/>
                  </a:cubicBezTo>
                  <a:cubicBezTo>
                    <a:pt x="1092" y="0"/>
                    <a:pt x="0" y="1060"/>
                    <a:pt x="0" y="2315"/>
                  </a:cubicBezTo>
                  <a:lnTo>
                    <a:pt x="0" y="4831"/>
                  </a:lnTo>
                  <a:lnTo>
                    <a:pt x="1247" y="4831"/>
                  </a:lnTo>
                  <a:lnTo>
                    <a:pt x="1247" y="2298"/>
                  </a:lnTo>
                  <a:cubicBezTo>
                    <a:pt x="1259" y="1674"/>
                    <a:pt x="1779" y="1147"/>
                    <a:pt x="2381" y="1147"/>
                  </a:cubicBezTo>
                  <a:cubicBezTo>
                    <a:pt x="2392" y="1147"/>
                    <a:pt x="2428" y="1149"/>
                    <a:pt x="2439" y="1149"/>
                  </a:cubicBezTo>
                  <a:cubicBezTo>
                    <a:pt x="3022" y="1186"/>
                    <a:pt x="3505" y="1701"/>
                    <a:pt x="3516" y="2297"/>
                  </a:cubicBezTo>
                  <a:lnTo>
                    <a:pt x="3516" y="483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BF977AE3-4383-4587-9F5C-4C4A7FFBA6A0}"/>
                </a:ext>
              </a:extLst>
            </p:cNvPr>
            <p:cNvSpPr>
              <a:spLocks/>
            </p:cNvSpPr>
            <p:nvPr/>
          </p:nvSpPr>
          <p:spPr bwMode="auto">
            <a:xfrm>
              <a:off x="11514138" y="6354763"/>
              <a:ext cx="130175" cy="217488"/>
            </a:xfrm>
            <a:custGeom>
              <a:avLst/>
              <a:gdLst>
                <a:gd name="T0" fmla="*/ 0 w 2885"/>
                <a:gd name="T1" fmla="*/ 4833 h 4833"/>
                <a:gd name="T2" fmla="*/ 1247 w 2885"/>
                <a:gd name="T3" fmla="*/ 4833 h 4833"/>
                <a:gd name="T4" fmla="*/ 1247 w 2885"/>
                <a:gd name="T5" fmla="*/ 2317 h 4833"/>
                <a:gd name="T6" fmla="*/ 2456 w 2885"/>
                <a:gd name="T7" fmla="*/ 1116 h 4833"/>
                <a:gd name="T8" fmla="*/ 2462 w 2885"/>
                <a:gd name="T9" fmla="*/ 1115 h 4833"/>
                <a:gd name="T10" fmla="*/ 2473 w 2885"/>
                <a:gd name="T11" fmla="*/ 1115 h 4833"/>
                <a:gd name="T12" fmla="*/ 2885 w 2885"/>
                <a:gd name="T13" fmla="*/ 1115 h 4833"/>
                <a:gd name="T14" fmla="*/ 2885 w 2885"/>
                <a:gd name="T15" fmla="*/ 0 h 4833"/>
                <a:gd name="T16" fmla="*/ 2318 w 2885"/>
                <a:gd name="T17" fmla="*/ 2 h 4833"/>
                <a:gd name="T18" fmla="*/ 0 w 2885"/>
                <a:gd name="T19" fmla="*/ 2317 h 4833"/>
                <a:gd name="T20" fmla="*/ 0 w 2885"/>
                <a:gd name="T21" fmla="*/ 4833 h 48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85" h="4833">
                  <a:moveTo>
                    <a:pt x="0" y="4833"/>
                  </a:moveTo>
                  <a:lnTo>
                    <a:pt x="1247" y="4833"/>
                  </a:lnTo>
                  <a:lnTo>
                    <a:pt x="1247" y="2317"/>
                  </a:lnTo>
                  <a:cubicBezTo>
                    <a:pt x="1255" y="1659"/>
                    <a:pt x="1797" y="1120"/>
                    <a:pt x="2456" y="1116"/>
                  </a:cubicBezTo>
                  <a:lnTo>
                    <a:pt x="2462" y="1115"/>
                  </a:lnTo>
                  <a:cubicBezTo>
                    <a:pt x="2466" y="1115"/>
                    <a:pt x="2469" y="1115"/>
                    <a:pt x="2473" y="1115"/>
                  </a:cubicBezTo>
                  <a:lnTo>
                    <a:pt x="2885" y="1115"/>
                  </a:lnTo>
                  <a:lnTo>
                    <a:pt x="2885" y="0"/>
                  </a:lnTo>
                  <a:lnTo>
                    <a:pt x="2318" y="2"/>
                  </a:lnTo>
                  <a:cubicBezTo>
                    <a:pt x="1039" y="2"/>
                    <a:pt x="0" y="1041"/>
                    <a:pt x="0" y="2317"/>
                  </a:cubicBezTo>
                  <a:lnTo>
                    <a:pt x="0" y="483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</p:grp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6EB9E836-07E7-44BC-BDDB-F556025CF8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October 2019</a:t>
            </a:r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C4F0EE0D-16AE-4BB6-BA6C-984F21A23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Supplier NCM Escalation Model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B57A166-9AEB-4B2B-963C-DD495AF6E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5567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2D7EF77-A727-4568-B5DC-A34A9CEE0670}"/>
              </a:ext>
            </a:extLst>
          </p:cNvPr>
          <p:cNvSpPr/>
          <p:nvPr/>
        </p:nvSpPr>
        <p:spPr bwMode="gray">
          <a:xfrm>
            <a:off x="0" y="6597650"/>
            <a:ext cx="12192000" cy="260350"/>
          </a:xfrm>
          <a:prstGeom prst="rect">
            <a:avLst/>
          </a:prstGeom>
          <a:solidFill>
            <a:srgbClr val="FFFFFF">
              <a:alpha val="74902"/>
            </a:srgb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600"/>
              </a:spcBef>
            </a:pPr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87758EB-B969-4E8E-A6DB-53FBBB64F412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550864" y="1196975"/>
            <a:ext cx="11090274" cy="443198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93E4A6-D057-4E55-817D-EA89E61F8D29}"/>
              </a:ext>
            </a:extLst>
          </p:cNvPr>
          <p:cNvSpPr>
            <a:spLocks noGrp="1"/>
          </p:cNvSpPr>
          <p:nvPr>
            <p:ph type="body" idx="1"/>
          </p:nvPr>
        </p:nvSpPr>
        <p:spPr bwMode="gray">
          <a:xfrm>
            <a:off x="550864" y="2060848"/>
            <a:ext cx="11090274" cy="399705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092E87-2268-41FC-8B5C-7F2F29FA1C04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550863" y="6665884"/>
            <a:ext cx="864617" cy="123111"/>
          </a:xfrm>
          <a:prstGeom prst="rect">
            <a:avLst/>
          </a:prstGeom>
        </p:spPr>
        <p:txBody>
          <a:bodyPr vert="horz" wrap="none" lIns="0" tIns="0" rIns="0" bIns="0" rtlCol="0" anchor="b" anchorCtr="0">
            <a:spAutoFit/>
          </a:bodyPr>
          <a:lstStyle>
            <a:lvl1pPr algn="l">
              <a:defRPr sz="8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October 2019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25CA7F-36FA-4091-AE31-3B4A6E5715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1631949" y="6665884"/>
            <a:ext cx="2519363" cy="123111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algn="l">
              <a:defRPr sz="8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Supplier NCM Escalation Model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5838CD-8504-4557-B793-9202730D80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203296" y="6665884"/>
            <a:ext cx="144270" cy="123111"/>
          </a:xfrm>
          <a:prstGeom prst="rect">
            <a:avLst/>
          </a:prstGeom>
        </p:spPr>
        <p:txBody>
          <a:bodyPr vert="horz" wrap="none" lIns="0" tIns="0" rIns="0" bIns="0" rtlCol="0" anchor="b" anchorCtr="0">
            <a:spAutoFit/>
          </a:bodyPr>
          <a:lstStyle>
            <a:lvl1pPr algn="ctr">
              <a:defRPr sz="800">
                <a:solidFill>
                  <a:schemeClr val="tx1"/>
                </a:solidFill>
                <a:latin typeface="+mn-lt"/>
              </a:defRPr>
            </a:lvl1pPr>
          </a:lstStyle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2" name="Rektangel 14">
            <a:extLst>
              <a:ext uri="{FF2B5EF4-FFF2-40B4-BE49-F238E27FC236}">
                <a16:creationId xmlns:a16="http://schemas.microsoft.com/office/drawing/2014/main" id="{AE2D0A8D-9006-4B1F-9ADC-3F6E830F3901}"/>
              </a:ext>
            </a:extLst>
          </p:cNvPr>
          <p:cNvSpPr/>
          <p:nvPr/>
        </p:nvSpPr>
        <p:spPr>
          <a:xfrm>
            <a:off x="0" y="0"/>
            <a:ext cx="12192000" cy="69214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sv-SE" sz="2000" dirty="0">
                <a:solidFill>
                  <a:schemeClr val="bg1"/>
                </a:solidFill>
              </a:rPr>
              <a:t>       </a:t>
            </a:r>
          </a:p>
        </p:txBody>
      </p:sp>
      <p:grpSp>
        <p:nvGrpSpPr>
          <p:cNvPr id="32" name="Grupp 31">
            <a:extLst>
              <a:ext uri="{FF2B5EF4-FFF2-40B4-BE49-F238E27FC236}">
                <a16:creationId xmlns:a16="http://schemas.microsoft.com/office/drawing/2014/main" id="{FDC86FD3-2347-4335-8E2A-220A3E5ABAF7}"/>
              </a:ext>
            </a:extLst>
          </p:cNvPr>
          <p:cNvGrpSpPr>
            <a:grpSpLocks noChangeAspect="1"/>
          </p:cNvGrpSpPr>
          <p:nvPr/>
        </p:nvGrpSpPr>
        <p:grpSpPr>
          <a:xfrm>
            <a:off x="517409" y="265590"/>
            <a:ext cx="1592262" cy="223838"/>
            <a:chOff x="10052051" y="6354763"/>
            <a:chExt cx="1592262" cy="223838"/>
          </a:xfrm>
          <a:solidFill>
            <a:srgbClr val="001F47"/>
          </a:solidFill>
        </p:grpSpPr>
        <p:sp>
          <p:nvSpPr>
            <p:cNvPr id="34" name="Freeform 6">
              <a:extLst>
                <a:ext uri="{FF2B5EF4-FFF2-40B4-BE49-F238E27FC236}">
                  <a16:creationId xmlns:a16="http://schemas.microsoft.com/office/drawing/2014/main" id="{3FD0AFC6-F30C-4B2D-9CAC-3898F718AD8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1263313" y="6354763"/>
              <a:ext cx="230188" cy="223838"/>
            </a:xfrm>
            <a:custGeom>
              <a:avLst/>
              <a:gdLst>
                <a:gd name="T0" fmla="*/ 3656 w 5108"/>
                <a:gd name="T1" fmla="*/ 2021 h 4983"/>
                <a:gd name="T2" fmla="*/ 1395 w 5108"/>
                <a:gd name="T3" fmla="*/ 2021 h 4983"/>
                <a:gd name="T4" fmla="*/ 1406 w 5108"/>
                <a:gd name="T5" fmla="*/ 1978 h 4983"/>
                <a:gd name="T6" fmla="*/ 2562 w 5108"/>
                <a:gd name="T7" fmla="*/ 1110 h 4983"/>
                <a:gd name="T8" fmla="*/ 3648 w 5108"/>
                <a:gd name="T9" fmla="*/ 1980 h 4983"/>
                <a:gd name="T10" fmla="*/ 3656 w 5108"/>
                <a:gd name="T11" fmla="*/ 2021 h 4983"/>
                <a:gd name="T12" fmla="*/ 2562 w 5108"/>
                <a:gd name="T13" fmla="*/ 0 h 4983"/>
                <a:gd name="T14" fmla="*/ 0 w 5108"/>
                <a:gd name="T15" fmla="*/ 2491 h 4983"/>
                <a:gd name="T16" fmla="*/ 732 w 5108"/>
                <a:gd name="T17" fmla="*/ 4277 h 4983"/>
                <a:gd name="T18" fmla="*/ 2702 w 5108"/>
                <a:gd name="T19" fmla="*/ 4983 h 4983"/>
                <a:gd name="T20" fmla="*/ 4717 w 5108"/>
                <a:gd name="T21" fmla="*/ 4218 h 4983"/>
                <a:gd name="T22" fmla="*/ 3921 w 5108"/>
                <a:gd name="T23" fmla="*/ 3422 h 4983"/>
                <a:gd name="T24" fmla="*/ 2674 w 5108"/>
                <a:gd name="T25" fmla="*/ 3873 h 4983"/>
                <a:gd name="T26" fmla="*/ 1392 w 5108"/>
                <a:gd name="T27" fmla="*/ 2977 h 4983"/>
                <a:gd name="T28" fmla="*/ 1381 w 5108"/>
                <a:gd name="T29" fmla="*/ 2934 h 4983"/>
                <a:gd name="T30" fmla="*/ 5056 w 5108"/>
                <a:gd name="T31" fmla="*/ 2934 h 4983"/>
                <a:gd name="T32" fmla="*/ 4358 w 5108"/>
                <a:gd name="T33" fmla="*/ 731 h 4983"/>
                <a:gd name="T34" fmla="*/ 2562 w 5108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8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50" y="1418"/>
                    <a:pt x="1960" y="1110"/>
                    <a:pt x="2562" y="1110"/>
                  </a:cubicBezTo>
                  <a:cubicBezTo>
                    <a:pt x="3142" y="1110"/>
                    <a:pt x="3538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2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2" y="4277"/>
                  </a:cubicBezTo>
                  <a:cubicBezTo>
                    <a:pt x="1221" y="4739"/>
                    <a:pt x="1902" y="4983"/>
                    <a:pt x="2702" y="4983"/>
                  </a:cubicBezTo>
                  <a:cubicBezTo>
                    <a:pt x="3562" y="4983"/>
                    <a:pt x="4221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8" y="3873"/>
                    <a:pt x="2674" y="3873"/>
                  </a:cubicBezTo>
                  <a:cubicBezTo>
                    <a:pt x="1990" y="3873"/>
                    <a:pt x="1546" y="3563"/>
                    <a:pt x="1392" y="2977"/>
                  </a:cubicBezTo>
                  <a:lnTo>
                    <a:pt x="1381" y="2934"/>
                  </a:lnTo>
                  <a:lnTo>
                    <a:pt x="5056" y="2934"/>
                  </a:lnTo>
                  <a:cubicBezTo>
                    <a:pt x="5108" y="2050"/>
                    <a:pt x="4860" y="1269"/>
                    <a:pt x="4358" y="731"/>
                  </a:cubicBezTo>
                  <a:cubicBezTo>
                    <a:pt x="3911" y="253"/>
                    <a:pt x="3290" y="0"/>
                    <a:pt x="256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35" name="Freeform 7">
              <a:extLst>
                <a:ext uri="{FF2B5EF4-FFF2-40B4-BE49-F238E27FC236}">
                  <a16:creationId xmlns:a16="http://schemas.microsoft.com/office/drawing/2014/main" id="{BCDD94C1-CE64-4FA7-AA48-675741C17A7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1014076" y="6354763"/>
              <a:ext cx="230188" cy="223838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1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1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6 w 5107"/>
                <a:gd name="T21" fmla="*/ 4218 h 4983"/>
                <a:gd name="T22" fmla="*/ 3920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1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1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1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59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6" y="4218"/>
                  </a:cubicBezTo>
                  <a:lnTo>
                    <a:pt x="3920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36" name="Freeform 8">
              <a:extLst>
                <a:ext uri="{FF2B5EF4-FFF2-40B4-BE49-F238E27FC236}">
                  <a16:creationId xmlns:a16="http://schemas.microsoft.com/office/drawing/2014/main" id="{AC210E19-FEA0-458A-8BB3-3D050C8DD83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517188" y="6354763"/>
              <a:ext cx="233363" cy="223838"/>
            </a:xfrm>
            <a:custGeom>
              <a:avLst/>
              <a:gdLst>
                <a:gd name="T0" fmla="*/ 2589 w 5179"/>
                <a:gd name="T1" fmla="*/ 3859 h 4983"/>
                <a:gd name="T2" fmla="*/ 1376 w 5179"/>
                <a:gd name="T3" fmla="*/ 2491 h 4983"/>
                <a:gd name="T4" fmla="*/ 2589 w 5179"/>
                <a:gd name="T5" fmla="*/ 1124 h 4983"/>
                <a:gd name="T6" fmla="*/ 3802 w 5179"/>
                <a:gd name="T7" fmla="*/ 2491 h 4983"/>
                <a:gd name="T8" fmla="*/ 2589 w 5179"/>
                <a:gd name="T9" fmla="*/ 3859 h 4983"/>
                <a:gd name="T10" fmla="*/ 2589 w 5179"/>
                <a:gd name="T11" fmla="*/ 0 h 4983"/>
                <a:gd name="T12" fmla="*/ 0 w 5179"/>
                <a:gd name="T13" fmla="*/ 2491 h 4983"/>
                <a:gd name="T14" fmla="*/ 2589 w 5179"/>
                <a:gd name="T15" fmla="*/ 4983 h 4983"/>
                <a:gd name="T16" fmla="*/ 5179 w 5179"/>
                <a:gd name="T17" fmla="*/ 2491 h 4983"/>
                <a:gd name="T18" fmla="*/ 2589 w 5179"/>
                <a:gd name="T19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179" h="4983">
                  <a:moveTo>
                    <a:pt x="2589" y="3859"/>
                  </a:moveTo>
                  <a:cubicBezTo>
                    <a:pt x="1864" y="3859"/>
                    <a:pt x="1376" y="3309"/>
                    <a:pt x="1376" y="2491"/>
                  </a:cubicBezTo>
                  <a:cubicBezTo>
                    <a:pt x="1376" y="1674"/>
                    <a:pt x="1864" y="1124"/>
                    <a:pt x="2589" y="1124"/>
                  </a:cubicBezTo>
                  <a:cubicBezTo>
                    <a:pt x="3315" y="1124"/>
                    <a:pt x="3802" y="1674"/>
                    <a:pt x="3802" y="2491"/>
                  </a:cubicBezTo>
                  <a:cubicBezTo>
                    <a:pt x="3802" y="3309"/>
                    <a:pt x="3315" y="3859"/>
                    <a:pt x="2589" y="3859"/>
                  </a:cubicBezTo>
                  <a:close/>
                  <a:moveTo>
                    <a:pt x="2589" y="0"/>
                  </a:moveTo>
                  <a:cubicBezTo>
                    <a:pt x="1113" y="0"/>
                    <a:pt x="0" y="1071"/>
                    <a:pt x="0" y="2491"/>
                  </a:cubicBezTo>
                  <a:cubicBezTo>
                    <a:pt x="0" y="3912"/>
                    <a:pt x="1113" y="4983"/>
                    <a:pt x="2589" y="4983"/>
                  </a:cubicBezTo>
                  <a:cubicBezTo>
                    <a:pt x="4066" y="4983"/>
                    <a:pt x="5179" y="3912"/>
                    <a:pt x="5179" y="2491"/>
                  </a:cubicBezTo>
                  <a:cubicBezTo>
                    <a:pt x="5179" y="1071"/>
                    <a:pt x="4066" y="0"/>
                    <a:pt x="258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37" name="Freeform 9">
              <a:extLst>
                <a:ext uri="{FF2B5EF4-FFF2-40B4-BE49-F238E27FC236}">
                  <a16:creationId xmlns:a16="http://schemas.microsoft.com/office/drawing/2014/main" id="{84354C6F-8977-45E8-ACEB-3609AA3CAD3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267951" y="6354763"/>
              <a:ext cx="230188" cy="223838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2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2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7 w 5107"/>
                <a:gd name="T21" fmla="*/ 4218 h 4983"/>
                <a:gd name="T22" fmla="*/ 3921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2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2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38" name="Freeform 10">
              <a:extLst>
                <a:ext uri="{FF2B5EF4-FFF2-40B4-BE49-F238E27FC236}">
                  <a16:creationId xmlns:a16="http://schemas.microsoft.com/office/drawing/2014/main" id="{04F61A00-D14A-4B1E-AA2F-A4238E6AD660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52051" y="6361113"/>
              <a:ext cx="225425" cy="212725"/>
            </a:xfrm>
            <a:custGeom>
              <a:avLst/>
              <a:gdLst>
                <a:gd name="T0" fmla="*/ 0 w 5036"/>
                <a:gd name="T1" fmla="*/ 0 h 4739"/>
                <a:gd name="T2" fmla="*/ 2565 w 5036"/>
                <a:gd name="T3" fmla="*/ 4739 h 4739"/>
                <a:gd name="T4" fmla="*/ 5036 w 5036"/>
                <a:gd name="T5" fmla="*/ 0 h 4739"/>
                <a:gd name="T6" fmla="*/ 3734 w 5036"/>
                <a:gd name="T7" fmla="*/ 0 h 4739"/>
                <a:gd name="T8" fmla="*/ 2622 w 5036"/>
                <a:gd name="T9" fmla="*/ 2337 h 4739"/>
                <a:gd name="T10" fmla="*/ 1468 w 5036"/>
                <a:gd name="T11" fmla="*/ 0 h 4739"/>
                <a:gd name="T12" fmla="*/ 0 w 5036"/>
                <a:gd name="T13" fmla="*/ 0 h 4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036" h="4739">
                  <a:moveTo>
                    <a:pt x="0" y="0"/>
                  </a:moveTo>
                  <a:lnTo>
                    <a:pt x="2565" y="4739"/>
                  </a:lnTo>
                  <a:lnTo>
                    <a:pt x="5036" y="0"/>
                  </a:lnTo>
                  <a:lnTo>
                    <a:pt x="3734" y="0"/>
                  </a:lnTo>
                  <a:lnTo>
                    <a:pt x="2622" y="2337"/>
                  </a:lnTo>
                  <a:lnTo>
                    <a:pt x="146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39" name="Freeform 11">
              <a:extLst>
                <a:ext uri="{FF2B5EF4-FFF2-40B4-BE49-F238E27FC236}">
                  <a16:creationId xmlns:a16="http://schemas.microsoft.com/office/drawing/2014/main" id="{641D061A-9FAC-4A2B-8CAF-9CF42D8C5F7F}"/>
                </a:ext>
              </a:extLst>
            </p:cNvPr>
            <p:cNvSpPr>
              <a:spLocks/>
            </p:cNvSpPr>
            <p:nvPr/>
          </p:nvSpPr>
          <p:spPr bwMode="auto">
            <a:xfrm>
              <a:off x="10775951" y="6354763"/>
              <a:ext cx="212725" cy="217488"/>
            </a:xfrm>
            <a:custGeom>
              <a:avLst/>
              <a:gdLst>
                <a:gd name="T0" fmla="*/ 3516 w 4768"/>
                <a:gd name="T1" fmla="*/ 4831 h 4831"/>
                <a:gd name="T2" fmla="*/ 4767 w 4768"/>
                <a:gd name="T3" fmla="*/ 4831 h 4831"/>
                <a:gd name="T4" fmla="*/ 4768 w 4768"/>
                <a:gd name="T5" fmla="*/ 2315 h 4831"/>
                <a:gd name="T6" fmla="*/ 2384 w 4768"/>
                <a:gd name="T7" fmla="*/ 0 h 4831"/>
                <a:gd name="T8" fmla="*/ 0 w 4768"/>
                <a:gd name="T9" fmla="*/ 2315 h 4831"/>
                <a:gd name="T10" fmla="*/ 0 w 4768"/>
                <a:gd name="T11" fmla="*/ 4831 h 4831"/>
                <a:gd name="T12" fmla="*/ 1247 w 4768"/>
                <a:gd name="T13" fmla="*/ 4831 h 4831"/>
                <a:gd name="T14" fmla="*/ 1247 w 4768"/>
                <a:gd name="T15" fmla="*/ 2298 h 4831"/>
                <a:gd name="T16" fmla="*/ 2381 w 4768"/>
                <a:gd name="T17" fmla="*/ 1147 h 4831"/>
                <a:gd name="T18" fmla="*/ 2439 w 4768"/>
                <a:gd name="T19" fmla="*/ 1149 h 4831"/>
                <a:gd name="T20" fmla="*/ 3516 w 4768"/>
                <a:gd name="T21" fmla="*/ 2297 h 4831"/>
                <a:gd name="T22" fmla="*/ 3516 w 4768"/>
                <a:gd name="T23" fmla="*/ 4831 h 48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768" h="4831">
                  <a:moveTo>
                    <a:pt x="3516" y="4831"/>
                  </a:moveTo>
                  <a:lnTo>
                    <a:pt x="4767" y="4831"/>
                  </a:lnTo>
                  <a:lnTo>
                    <a:pt x="4768" y="2315"/>
                  </a:lnTo>
                  <a:cubicBezTo>
                    <a:pt x="4768" y="1060"/>
                    <a:pt x="3677" y="0"/>
                    <a:pt x="2384" y="0"/>
                  </a:cubicBezTo>
                  <a:cubicBezTo>
                    <a:pt x="1092" y="0"/>
                    <a:pt x="0" y="1060"/>
                    <a:pt x="0" y="2315"/>
                  </a:cubicBezTo>
                  <a:lnTo>
                    <a:pt x="0" y="4831"/>
                  </a:lnTo>
                  <a:lnTo>
                    <a:pt x="1247" y="4831"/>
                  </a:lnTo>
                  <a:lnTo>
                    <a:pt x="1247" y="2298"/>
                  </a:lnTo>
                  <a:cubicBezTo>
                    <a:pt x="1259" y="1674"/>
                    <a:pt x="1779" y="1147"/>
                    <a:pt x="2381" y="1147"/>
                  </a:cubicBezTo>
                  <a:cubicBezTo>
                    <a:pt x="2392" y="1147"/>
                    <a:pt x="2428" y="1149"/>
                    <a:pt x="2439" y="1149"/>
                  </a:cubicBezTo>
                  <a:cubicBezTo>
                    <a:pt x="3022" y="1186"/>
                    <a:pt x="3505" y="1701"/>
                    <a:pt x="3516" y="2297"/>
                  </a:cubicBezTo>
                  <a:lnTo>
                    <a:pt x="3516" y="483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40" name="Freeform 12">
              <a:extLst>
                <a:ext uri="{FF2B5EF4-FFF2-40B4-BE49-F238E27FC236}">
                  <a16:creationId xmlns:a16="http://schemas.microsoft.com/office/drawing/2014/main" id="{7A32660A-3992-4EC4-8AA5-32DFEF0AD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11514138" y="6354763"/>
              <a:ext cx="130175" cy="217488"/>
            </a:xfrm>
            <a:custGeom>
              <a:avLst/>
              <a:gdLst>
                <a:gd name="T0" fmla="*/ 0 w 2885"/>
                <a:gd name="T1" fmla="*/ 4833 h 4833"/>
                <a:gd name="T2" fmla="*/ 1247 w 2885"/>
                <a:gd name="T3" fmla="*/ 4833 h 4833"/>
                <a:gd name="T4" fmla="*/ 1247 w 2885"/>
                <a:gd name="T5" fmla="*/ 2317 h 4833"/>
                <a:gd name="T6" fmla="*/ 2456 w 2885"/>
                <a:gd name="T7" fmla="*/ 1116 h 4833"/>
                <a:gd name="T8" fmla="*/ 2462 w 2885"/>
                <a:gd name="T9" fmla="*/ 1115 h 4833"/>
                <a:gd name="T10" fmla="*/ 2473 w 2885"/>
                <a:gd name="T11" fmla="*/ 1115 h 4833"/>
                <a:gd name="T12" fmla="*/ 2885 w 2885"/>
                <a:gd name="T13" fmla="*/ 1115 h 4833"/>
                <a:gd name="T14" fmla="*/ 2885 w 2885"/>
                <a:gd name="T15" fmla="*/ 0 h 4833"/>
                <a:gd name="T16" fmla="*/ 2318 w 2885"/>
                <a:gd name="T17" fmla="*/ 2 h 4833"/>
                <a:gd name="T18" fmla="*/ 0 w 2885"/>
                <a:gd name="T19" fmla="*/ 2317 h 4833"/>
                <a:gd name="T20" fmla="*/ 0 w 2885"/>
                <a:gd name="T21" fmla="*/ 4833 h 48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85" h="4833">
                  <a:moveTo>
                    <a:pt x="0" y="4833"/>
                  </a:moveTo>
                  <a:lnTo>
                    <a:pt x="1247" y="4833"/>
                  </a:lnTo>
                  <a:lnTo>
                    <a:pt x="1247" y="2317"/>
                  </a:lnTo>
                  <a:cubicBezTo>
                    <a:pt x="1255" y="1659"/>
                    <a:pt x="1797" y="1120"/>
                    <a:pt x="2456" y="1116"/>
                  </a:cubicBezTo>
                  <a:lnTo>
                    <a:pt x="2462" y="1115"/>
                  </a:lnTo>
                  <a:cubicBezTo>
                    <a:pt x="2466" y="1115"/>
                    <a:pt x="2469" y="1115"/>
                    <a:pt x="2473" y="1115"/>
                  </a:cubicBezTo>
                  <a:lnTo>
                    <a:pt x="2885" y="1115"/>
                  </a:lnTo>
                  <a:lnTo>
                    <a:pt x="2885" y="0"/>
                  </a:lnTo>
                  <a:lnTo>
                    <a:pt x="2318" y="2"/>
                  </a:lnTo>
                  <a:cubicBezTo>
                    <a:pt x="1039" y="2"/>
                    <a:pt x="0" y="1041"/>
                    <a:pt x="0" y="2317"/>
                  </a:cubicBezTo>
                  <a:lnTo>
                    <a:pt x="0" y="483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</p:grpSp>
      <p:sp>
        <p:nvSpPr>
          <p:cNvPr id="30" name="Text Box 11">
            <a:extLst>
              <a:ext uri="{FF2B5EF4-FFF2-40B4-BE49-F238E27FC236}">
                <a16:creationId xmlns:a16="http://schemas.microsoft.com/office/drawing/2014/main" id="{89836005-57A3-467F-9D5D-43253F5A5C7C}"/>
              </a:ext>
            </a:extLst>
          </p:cNvPr>
          <p:cNvSpPr txBox="1">
            <a:spLocks noChangeArrowheads="1"/>
          </p:cNvSpPr>
          <p:nvPr/>
        </p:nvSpPr>
        <p:spPr bwMode="gray">
          <a:xfrm>
            <a:off x="4151784" y="6665884"/>
            <a:ext cx="2268252" cy="123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b" anchorCtr="0">
            <a:spAutoFit/>
          </a:bodyPr>
          <a:lstStyle/>
          <a:p>
            <a:pPr algn="r"/>
            <a:r>
              <a:rPr lang="en-US" sz="800" baseline="0" noProof="1">
                <a:solidFill>
                  <a:schemeClr val="tx1"/>
                </a:solidFill>
                <a:latin typeface="Barlow" charset="0"/>
                <a:ea typeface="Barlow" charset="0"/>
                <a:cs typeface="Barlow" charset="0"/>
              </a:rPr>
              <a:t>© 2018 Copyright Veoneer Inc. 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4101440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6" r:id="rId1"/>
    <p:sldLayoutId id="2147483937" r:id="rId2"/>
    <p:sldLayoutId id="2147483938" r:id="rId3"/>
    <p:sldLayoutId id="2147483939" r:id="rId4"/>
    <p:sldLayoutId id="2147483940" r:id="rId5"/>
    <p:sldLayoutId id="2147483941" r:id="rId6"/>
    <p:sldLayoutId id="2147483942" r:id="rId7"/>
    <p:sldLayoutId id="2147483943" r:id="rId8"/>
    <p:sldLayoutId id="2147483944" r:id="rId9"/>
    <p:sldLayoutId id="2147483945" r:id="rId10"/>
    <p:sldLayoutId id="2147483946" r:id="rId11"/>
    <p:sldLayoutId id="2147483947" r:id="rId12"/>
    <p:sldLayoutId id="2147483948" r:id="rId13"/>
    <p:sldLayoutId id="2147483949" r:id="rId14"/>
    <p:sldLayoutId id="2147483950" r:id="rId15"/>
    <p:sldLayoutId id="2147483951" r:id="rId16"/>
    <p:sldLayoutId id="2147483952" r:id="rId17"/>
    <p:sldLayoutId id="2147483953" r:id="rId18"/>
    <p:sldLayoutId id="2147483954" r:id="rId19"/>
    <p:sldLayoutId id="2147483955" r:id="rId20"/>
    <p:sldLayoutId id="2147483956" r:id="rId2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98438" indent="-198438" algn="l" defTabSz="914400" rtl="0" eaLnBrk="1" latinLnBrk="0" hangingPunct="1">
        <a:lnSpc>
          <a:spcPct val="95000"/>
        </a:lnSpc>
        <a:spcBef>
          <a:spcPts val="1200"/>
        </a:spcBef>
        <a:buClr>
          <a:schemeClr val="accent4"/>
        </a:buClr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427038" indent="-219075" algn="l" defTabSz="914400" rtl="0" eaLnBrk="1" latinLnBrk="0" hangingPunct="1">
        <a:lnSpc>
          <a:spcPct val="95000"/>
        </a:lnSpc>
        <a:spcBef>
          <a:spcPts val="600"/>
        </a:spcBef>
        <a:buFont typeface="Barlow" panose="00000500000000000000" pitchFamily="2" charset="0"/>
        <a:buChar char="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06425" indent="-169863" algn="l" defTabSz="914400" rtl="0" eaLnBrk="1" latinLnBrk="0" hangingPunct="1">
        <a:lnSpc>
          <a:spcPct val="95000"/>
        </a:lnSpc>
        <a:spcBef>
          <a:spcPts val="300"/>
        </a:spcBef>
        <a:buFont typeface="Arial" panose="020B0604020202020204" pitchFamily="34" charset="0"/>
        <a:buChar char="•"/>
        <a:tabLst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914400" rtl="0" eaLnBrk="1" latinLnBrk="0" hangingPunct="1">
        <a:lnSpc>
          <a:spcPct val="95000"/>
        </a:lnSpc>
        <a:spcBef>
          <a:spcPts val="1200"/>
        </a:spcBef>
        <a:buFont typeface="Arial" panose="020B0604020202020204" pitchFamily="34" charset="0"/>
        <a:buNone/>
        <a:defRPr sz="1800" kern="1200">
          <a:solidFill>
            <a:schemeClr val="accent1"/>
          </a:solidFill>
          <a:latin typeface="+mj-lt"/>
          <a:ea typeface="+mn-ea"/>
          <a:cs typeface="+mn-cs"/>
        </a:defRPr>
      </a:lvl4pPr>
      <a:lvl5pPr marL="0" indent="0" algn="l" defTabSz="914400" rtl="0" eaLnBrk="1" latinLnBrk="0" hangingPunct="1">
        <a:lnSpc>
          <a:spcPct val="95000"/>
        </a:lnSpc>
        <a:spcBef>
          <a:spcPts val="6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9" pos="347">
          <p15:clr>
            <a:srgbClr val="F26B43"/>
          </p15:clr>
        </p15:guide>
        <p15:guide id="11" pos="7333">
          <p15:clr>
            <a:srgbClr val="F26B43"/>
          </p15:clr>
        </p15:guide>
        <p15:guide id="12" orient="horz" pos="1162">
          <p15:clr>
            <a:srgbClr val="F26B43"/>
          </p15:clr>
        </p15:guide>
        <p15:guide id="13" orient="horz" pos="3816">
          <p15:clr>
            <a:srgbClr val="F26B43"/>
          </p15:clr>
        </p15:guide>
        <p15:guide id="14" orient="horz" pos="754">
          <p15:clr>
            <a:srgbClr val="F26B43"/>
          </p15:clr>
        </p15:guide>
        <p15:guide id="17" orient="horz" pos="1298">
          <p15:clr>
            <a:srgbClr val="F26B43"/>
          </p15:clr>
        </p15:guide>
        <p15:guide id="18" orient="horz" pos="799">
          <p15:clr>
            <a:srgbClr val="F26B43"/>
          </p15:clr>
        </p15:guide>
        <p15:guide id="21" orient="horz" pos="459">
          <p15:clr>
            <a:srgbClr val="F26B43"/>
          </p15:clr>
        </p15:guide>
        <p15:guide id="24" orient="horz" pos="3974" userDrawn="1">
          <p15:clr>
            <a:srgbClr val="F26B43"/>
          </p15:clr>
        </p15:guide>
        <p15:guide id="25" orient="horz" pos="415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8">
            <a:extLst>
              <a:ext uri="{FF2B5EF4-FFF2-40B4-BE49-F238E27FC236}">
                <a16:creationId xmlns:a16="http://schemas.microsoft.com/office/drawing/2014/main" id="{A65EBE73-E4B8-483B-9019-C7605555BA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0783" y="1493678"/>
            <a:ext cx="6057367" cy="1477328"/>
          </a:xfrm>
        </p:spPr>
        <p:txBody>
          <a:bodyPr/>
          <a:lstStyle/>
          <a:p>
            <a:r>
              <a:rPr lang="en-US" dirty="0"/>
              <a:t>Supplier NCM</a:t>
            </a:r>
            <a:br>
              <a:rPr lang="en-US" dirty="0"/>
            </a:br>
            <a:r>
              <a:rPr lang="en-US" dirty="0"/>
              <a:t>Escalation Model</a:t>
            </a:r>
          </a:p>
        </p:txBody>
      </p:sp>
      <p:sp>
        <p:nvSpPr>
          <p:cNvPr id="20" name="Subtitle 19">
            <a:extLst>
              <a:ext uri="{FF2B5EF4-FFF2-40B4-BE49-F238E27FC236}">
                <a16:creationId xmlns:a16="http://schemas.microsoft.com/office/drawing/2014/main" id="{2B20BF95-6BB2-45B4-8643-6CAEB8042C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0783" y="4953000"/>
            <a:ext cx="5853757" cy="643253"/>
          </a:xfrm>
        </p:spPr>
        <p:txBody>
          <a:bodyPr/>
          <a:lstStyle/>
          <a:p>
            <a:r>
              <a:rPr lang="en-US" dirty="0"/>
              <a:t>Approved by: </a:t>
            </a:r>
            <a:r>
              <a:rPr lang="en-US" dirty="0">
                <a:solidFill>
                  <a:schemeClr val="tx1"/>
                </a:solidFill>
              </a:rPr>
              <a:t> 	</a:t>
            </a:r>
            <a:r>
              <a:rPr lang="en-US" dirty="0"/>
              <a:t>Quality Steering Committee &amp; 			Purchasing Management Team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5AEFF824-95BC-4CE3-837B-C4D6049F30B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 sz="3600" dirty="0"/>
          </a:p>
          <a:p>
            <a:r>
              <a:rPr lang="en-US" sz="3600" dirty="0"/>
              <a:t>Version 1.0 / October 2019</a:t>
            </a:r>
          </a:p>
          <a:p>
            <a:endParaRPr lang="en-US" sz="3600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51DA360-4604-4C83-81F4-2B647968FD3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30783" y="5640564"/>
            <a:ext cx="5853757" cy="4191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sz="2200" dirty="0"/>
              <a:t>Storage:   	Veoneer Standards Database</a:t>
            </a:r>
          </a:p>
          <a:p>
            <a:pPr>
              <a:spcBef>
                <a:spcPts val="0"/>
              </a:spcBef>
            </a:pPr>
            <a:r>
              <a:rPr lang="en-US" sz="2200" dirty="0"/>
              <a:t>	      	Veoneer Supplier Manual (VSM)</a:t>
            </a:r>
          </a:p>
        </p:txBody>
      </p:sp>
      <p:sp>
        <p:nvSpPr>
          <p:cNvPr id="15" name="Platshållare för datum 14">
            <a:extLst>
              <a:ext uri="{FF2B5EF4-FFF2-40B4-BE49-F238E27FC236}">
                <a16:creationId xmlns:a16="http://schemas.microsoft.com/office/drawing/2014/main" id="{E801B208-2892-412A-9A8A-6CB8673D323F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550863" y="6665884"/>
            <a:ext cx="578685" cy="123111"/>
          </a:xfrm>
        </p:spPr>
        <p:txBody>
          <a:bodyPr/>
          <a:lstStyle/>
          <a:p>
            <a:r>
              <a:rPr lang="en-US"/>
              <a:t>October 2019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3E3846-0B4B-43A6-8E12-C42EA56C7946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noProof="0"/>
              <a:t>Supplier NCM Escalation Model</a:t>
            </a:r>
            <a:endParaRPr lang="en-US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4C68C6-42BB-4A3B-A500-90B00996EEEA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7E74F4B1-9ADB-4B50-83D6-797B7B30BEA4}" type="slidenum">
              <a:rPr lang="en-US" noProof="0" smtClean="0"/>
              <a:pPr/>
              <a:t>1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116698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165E9C-6D09-489D-8C7E-47906DEB65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October 2019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CF73BC-043E-4629-A623-87AA16B58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Supplier NCM Escalation Model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DF9957-70B9-4A40-B9DC-9A50BE0F7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39A7886A-3F21-4F5B-B28D-BB4E61DED7EC}"/>
              </a:ext>
            </a:extLst>
          </p:cNvPr>
          <p:cNvSpPr txBox="1">
            <a:spLocks/>
          </p:cNvSpPr>
          <p:nvPr/>
        </p:nvSpPr>
        <p:spPr bwMode="gray">
          <a:xfrm>
            <a:off x="309643" y="788988"/>
            <a:ext cx="6624557" cy="443198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0" rIns="0" bIns="0" rtlCol="0" anchor="t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dirty="0"/>
              <a:t>NCM Escalation Model Purpose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3CCAAA-950C-413B-AEA0-67DB4A3EAB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NCM Escalation Model is to provide an avenue for the NCM to be appropriately supported at the needed level of team members within the supplier and Veoneer organizations.</a:t>
            </a:r>
          </a:p>
          <a:p>
            <a:r>
              <a:rPr lang="en-US" dirty="0"/>
              <a:t>To communicate to the appropriate team members within the supplier and Veoneer organizations for awareness, monitoring, and involvement (when required).</a:t>
            </a:r>
          </a:p>
          <a:p>
            <a:r>
              <a:rPr lang="en-US" dirty="0"/>
              <a:t>To implement the required steps/actions to protect Veoneer from receiving suspect material (CSL1 &amp; CSL2).</a:t>
            </a:r>
          </a:p>
          <a:p>
            <a:r>
              <a:rPr lang="en-US" dirty="0"/>
              <a:t>To take appropriate actions to manage the supplier and if the supplier is to be placed on probation.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sz="2400" b="1" u="sng" dirty="0"/>
              <a:t>EXIT Criteria</a:t>
            </a:r>
          </a:p>
          <a:p>
            <a:r>
              <a:rPr lang="en-US" dirty="0"/>
              <a:t>Closed NCM = Exit of NCM Escalation </a:t>
            </a:r>
          </a:p>
          <a:p>
            <a:pPr lvl="1"/>
            <a:r>
              <a:rPr lang="en-US" dirty="0"/>
              <a:t>If the Supplier is on New Business Probation (NBP), exiting NCM Escalation </a:t>
            </a:r>
            <a:r>
              <a:rPr lang="en-US" u="sng" dirty="0"/>
              <a:t>Does Not</a:t>
            </a:r>
            <a:r>
              <a:rPr lang="en-US" dirty="0"/>
              <a:t> remove the supplier from NBP.  As this must be done through the Sourcing Board.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3077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77AD5CE-1F67-4244-AB24-109324A25477}"/>
              </a:ext>
            </a:extLst>
          </p:cNvPr>
          <p:cNvSpPr/>
          <p:nvPr/>
        </p:nvSpPr>
        <p:spPr bwMode="gray">
          <a:xfrm>
            <a:off x="2492848" y="3822623"/>
            <a:ext cx="926094" cy="477058"/>
          </a:xfrm>
          <a:prstGeom prst="roundRect">
            <a:avLst/>
          </a:prstGeom>
          <a:ln w="15875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600"/>
              </a:spcBef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Veoneer Actions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D51A01-6E27-4DE3-B31B-8FDBCBC94B0D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/>
              <a:t>October 2019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934181-B74C-4436-85E4-4836A164CC6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Supplier NCM Escalation Model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BE73B8-7EF4-4A19-8F9C-D4B7783F70F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0EB00B65-1FEB-47F6-8C07-C2D25828F7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643" y="788988"/>
            <a:ext cx="6624557" cy="658812"/>
          </a:xfrm>
          <a:solidFill>
            <a:schemeClr val="bg1"/>
          </a:solidFill>
        </p:spPr>
        <p:txBody>
          <a:bodyPr/>
          <a:lstStyle/>
          <a:p>
            <a:pPr eaLnBrk="1" hangingPunct="1"/>
            <a:r>
              <a:rPr lang="en-US" altLang="en-US" dirty="0"/>
              <a:t>Supplier </a:t>
            </a:r>
            <a:r>
              <a:rPr lang="en-US" altLang="en-US" u="sng" dirty="0"/>
              <a:t>NCM</a:t>
            </a:r>
            <a:r>
              <a:rPr lang="en-US" altLang="en-US" dirty="0"/>
              <a:t> Escalation Model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581CE333-C69F-4898-B508-D9C14748947C}"/>
              </a:ext>
            </a:extLst>
          </p:cNvPr>
          <p:cNvSpPr/>
          <p:nvPr/>
        </p:nvSpPr>
        <p:spPr bwMode="gray">
          <a:xfrm>
            <a:off x="2492848" y="4766567"/>
            <a:ext cx="838200" cy="477058"/>
          </a:xfrm>
          <a:prstGeom prst="roundRect">
            <a:avLst/>
          </a:prstGeom>
          <a:solidFill>
            <a:schemeClr val="bg2">
              <a:lumMod val="40000"/>
              <a:lumOff val="60000"/>
            </a:schemeClr>
          </a:solidFill>
          <a:ln w="15875">
            <a:solidFill>
              <a:schemeClr val="tx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600"/>
              </a:spcBef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Criteria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00C55887-BA29-45FA-87C5-7CE9678E2A77}"/>
              </a:ext>
            </a:extLst>
          </p:cNvPr>
          <p:cNvSpPr/>
          <p:nvPr/>
        </p:nvSpPr>
        <p:spPr bwMode="gray">
          <a:xfrm>
            <a:off x="2492848" y="3061019"/>
            <a:ext cx="926095" cy="477058"/>
          </a:xfrm>
          <a:prstGeom prst="roundRect">
            <a:avLst/>
          </a:prstGeom>
          <a:solidFill>
            <a:schemeClr val="bg1"/>
          </a:solidFill>
          <a:ln w="15875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600"/>
              </a:spcBef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Supplier Actions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09E967F8-4F3E-49D2-A26C-62312B5468CE}"/>
              </a:ext>
            </a:extLst>
          </p:cNvPr>
          <p:cNvSpPr/>
          <p:nvPr/>
        </p:nvSpPr>
        <p:spPr bwMode="gray">
          <a:xfrm>
            <a:off x="3666943" y="4527176"/>
            <a:ext cx="2284023" cy="955840"/>
          </a:xfrm>
          <a:prstGeom prst="roundRect">
            <a:avLst/>
          </a:prstGeom>
          <a:solidFill>
            <a:schemeClr val="bg2">
              <a:lumMod val="40000"/>
              <a:lumOff val="60000"/>
            </a:schemeClr>
          </a:solidFill>
          <a:ln w="15875">
            <a:solidFill>
              <a:schemeClr val="tx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37160" indent="-137160">
              <a:buFont typeface="Arial" panose="020B0604020202020204" pitchFamily="34" charset="0"/>
              <a:buChar char="•"/>
            </a:pPr>
            <a:r>
              <a:rPr lang="en-US" sz="800" b="1" dirty="0">
                <a:latin typeface="Arial" panose="020B0604020202020204" pitchFamily="34" charset="0"/>
                <a:cs typeface="Arial" panose="020B0604020202020204" pitchFamily="34" charset="0"/>
              </a:rPr>
              <a:t>First Case continues after confirmed OK date (Containment)</a:t>
            </a:r>
          </a:p>
          <a:p>
            <a:pPr marL="137160" indent="-137160">
              <a:buFont typeface="Arial" panose="020B0604020202020204" pitchFamily="34" charset="0"/>
              <a:buChar char="•"/>
            </a:pPr>
            <a:r>
              <a:rPr lang="en-US" sz="800" b="1" dirty="0">
                <a:latin typeface="Arial" panose="020B0604020202020204" pitchFamily="34" charset="0"/>
                <a:cs typeface="Arial" panose="020B0604020202020204" pitchFamily="34" charset="0"/>
              </a:rPr>
              <a:t>A repeat case after implemented corrective actions</a:t>
            </a:r>
          </a:p>
          <a:p>
            <a:pPr marL="137160" indent="-137160">
              <a:buFont typeface="Arial" panose="020B0604020202020204" pitchFamily="34" charset="0"/>
              <a:buChar char="•"/>
            </a:pPr>
            <a:r>
              <a:rPr lang="en-US" sz="800" b="1" dirty="0">
                <a:latin typeface="Arial" panose="020B0604020202020204" pitchFamily="34" charset="0"/>
                <a:cs typeface="Arial" panose="020B0604020202020204" pitchFamily="34" charset="0"/>
              </a:rPr>
              <a:t>No approved LTAP (in 8D) as required by Veoneer</a:t>
            </a:r>
          </a:p>
          <a:p>
            <a:pPr marL="137160" indent="-137160">
              <a:buFont typeface="Arial" panose="020B0604020202020204" pitchFamily="34" charset="0"/>
              <a:buChar char="•"/>
            </a:pPr>
            <a:r>
              <a:rPr lang="en-US" sz="800" b="1" dirty="0">
                <a:latin typeface="Arial" panose="020B0604020202020204" pitchFamily="34" charset="0"/>
                <a:cs typeface="Arial" panose="020B0604020202020204" pitchFamily="34" charset="0"/>
              </a:rPr>
              <a:t>Category A related NCM’s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15F8398D-42EE-4A3F-93C0-3FD43DB6EB04}"/>
              </a:ext>
            </a:extLst>
          </p:cNvPr>
          <p:cNvSpPr/>
          <p:nvPr/>
        </p:nvSpPr>
        <p:spPr bwMode="gray">
          <a:xfrm>
            <a:off x="3666942" y="3484483"/>
            <a:ext cx="2282609" cy="1032036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158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37160" indent="-137160">
              <a:buFont typeface="Arial" panose="020B0604020202020204" pitchFamily="34" charset="0"/>
              <a:buChar char="•"/>
            </a:pPr>
            <a:r>
              <a:rPr lang="en-US" sz="800" b="1" dirty="0">
                <a:latin typeface="Arial" panose="020B0604020202020204" pitchFamily="34" charset="0"/>
                <a:cs typeface="Arial" panose="020B0604020202020204" pitchFamily="34" charset="0"/>
              </a:rPr>
              <a:t>Letter to Supplier Plant Manager from Plant SQ Leadership or Plant Quality Manager</a:t>
            </a:r>
          </a:p>
          <a:p>
            <a:pPr marL="137160" indent="-137160">
              <a:buFont typeface="Arial" panose="020B0604020202020204" pitchFamily="34" charset="0"/>
              <a:buChar char="•"/>
            </a:pPr>
            <a:r>
              <a:rPr lang="en-US" sz="800" b="1" dirty="0">
                <a:latin typeface="Arial" panose="020B0604020202020204" pitchFamily="34" charset="0"/>
                <a:cs typeface="Arial" panose="020B0604020202020204" pitchFamily="34" charset="0"/>
              </a:rPr>
              <a:t>Plant Quality Manager / Lead Buyer / Plant SQ Leadership Involved</a:t>
            </a:r>
          </a:p>
          <a:p>
            <a:pPr marL="137160" indent="-137160">
              <a:buFont typeface="Arial" panose="020B0604020202020204" pitchFamily="34" charset="0"/>
              <a:buChar char="•"/>
            </a:pP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Commodity Manager / Commodity Supplier Quality Informed</a:t>
            </a:r>
          </a:p>
          <a:p>
            <a:pPr marL="137160" indent="-137160">
              <a:buFont typeface="Arial" panose="020B0604020202020204" pitchFamily="34" charset="0"/>
              <a:buChar char="•"/>
            </a:pPr>
            <a:r>
              <a:rPr lang="en-US" sz="800" b="1" dirty="0">
                <a:latin typeface="Arial" panose="020B0604020202020204" pitchFamily="34" charset="0"/>
                <a:cs typeface="Arial" panose="020B0604020202020204" pitchFamily="34" charset="0"/>
              </a:rPr>
              <a:t>Go and See at Supplier preferred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76F6B50C-5424-4C1C-875A-BE594DA66783}"/>
              </a:ext>
            </a:extLst>
          </p:cNvPr>
          <p:cNvSpPr/>
          <p:nvPr/>
        </p:nvSpPr>
        <p:spPr bwMode="gray">
          <a:xfrm>
            <a:off x="5949551" y="2649112"/>
            <a:ext cx="2304701" cy="1401383"/>
          </a:xfrm>
          <a:prstGeom prst="roundRect">
            <a:avLst/>
          </a:prstGeom>
          <a:ln w="15875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marL="137160" indent="-137160">
              <a:buFont typeface="Arial" panose="020B0604020202020204" pitchFamily="34" charset="0"/>
              <a:buChar char="•"/>
            </a:pPr>
            <a:r>
              <a:rPr lang="en-US" sz="800" b="1" dirty="0">
                <a:latin typeface="Arial" panose="020B0604020202020204" pitchFamily="34" charset="0"/>
                <a:cs typeface="Arial" panose="020B0604020202020204" pitchFamily="34" charset="0"/>
              </a:rPr>
              <a:t>Letter to Supplier Managing Director/General Manager from Purchasing Commodity Manager,  Commodity Supplier Quality (CSQ), &amp; Plant Quality Manger</a:t>
            </a:r>
          </a:p>
          <a:p>
            <a:pPr marL="137160" indent="-137160">
              <a:buFont typeface="Arial" panose="020B0604020202020204" pitchFamily="34" charset="0"/>
              <a:buChar char="•"/>
            </a:pPr>
            <a:r>
              <a:rPr lang="en-US" sz="800" b="1" dirty="0">
                <a:latin typeface="Arial" panose="020B0604020202020204" pitchFamily="34" charset="0"/>
                <a:cs typeface="Arial" panose="020B0604020202020204" pitchFamily="34" charset="0"/>
              </a:rPr>
              <a:t>Commodity Manager &amp; CSQ involved</a:t>
            </a:r>
          </a:p>
          <a:p>
            <a:pPr marL="137160" indent="-137160">
              <a:buFont typeface="Arial" panose="020B0604020202020204" pitchFamily="34" charset="0"/>
              <a:buChar char="•"/>
            </a:pP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Purchasing Director &amp; Supplier Quality Director Informed</a:t>
            </a:r>
          </a:p>
          <a:p>
            <a:pPr marL="137160" indent="-137160">
              <a:buFont typeface="Arial" panose="020B0604020202020204" pitchFamily="34" charset="0"/>
              <a:buChar char="•"/>
            </a:pP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Supplier under evaluation for NBP by Commodity Team(s) / Regional Supplier Quality Management – Invite for SQR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2FB9B619-6D41-4AF7-9264-4D95F1B2B068}"/>
              </a:ext>
            </a:extLst>
          </p:cNvPr>
          <p:cNvSpPr/>
          <p:nvPr/>
        </p:nvSpPr>
        <p:spPr bwMode="gray">
          <a:xfrm>
            <a:off x="3663514" y="5953959"/>
            <a:ext cx="1074333" cy="558261"/>
          </a:xfrm>
          <a:prstGeom prst="roundRect">
            <a:avLst/>
          </a:prstGeom>
          <a:solidFill>
            <a:schemeClr val="bg2">
              <a:lumMod val="40000"/>
              <a:lumOff val="60000"/>
            </a:schemeClr>
          </a:solidFill>
          <a:ln w="15875">
            <a:solidFill>
              <a:schemeClr val="tx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37160" indent="-137160">
              <a:buFont typeface="Arial" panose="020B0604020202020204" pitchFamily="34" charset="0"/>
              <a:buChar char="•"/>
            </a:pPr>
            <a:r>
              <a:rPr lang="en-US" sz="800" b="1" dirty="0">
                <a:latin typeface="Arial" panose="020B0604020202020204" pitchFamily="34" charset="0"/>
                <a:cs typeface="Arial" panose="020B0604020202020204" pitchFamily="34" charset="0"/>
              </a:rPr>
              <a:t>First NCM of a certain part number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ADAB89D7-9647-4064-AEC3-B74ED14D9425}"/>
              </a:ext>
            </a:extLst>
          </p:cNvPr>
          <p:cNvSpPr/>
          <p:nvPr/>
        </p:nvSpPr>
        <p:spPr bwMode="gray">
          <a:xfrm>
            <a:off x="4737849" y="5953960"/>
            <a:ext cx="1627375" cy="558260"/>
          </a:xfrm>
          <a:prstGeom prst="roundRect">
            <a:avLst/>
          </a:prstGeom>
          <a:ln w="15875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marL="137160" indent="-137160">
              <a:buFont typeface="Arial" panose="020B0604020202020204" pitchFamily="34" charset="0"/>
              <a:buChar char="•"/>
            </a:pPr>
            <a:r>
              <a:rPr lang="en-US" sz="800" b="1" dirty="0">
                <a:latin typeface="Arial" panose="020B0604020202020204" pitchFamily="34" charset="0"/>
                <a:cs typeface="Arial" panose="020B0604020202020204" pitchFamily="34" charset="0"/>
              </a:rPr>
              <a:t>NCM and 8D request sent to contact person at the Supplier. (Copy to Lead Buyer)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C815EECA-7052-499B-80D7-ACFC5EF4CD53}"/>
              </a:ext>
            </a:extLst>
          </p:cNvPr>
          <p:cNvSpPr/>
          <p:nvPr/>
        </p:nvSpPr>
        <p:spPr bwMode="gray">
          <a:xfrm>
            <a:off x="6380464" y="5953959"/>
            <a:ext cx="4014674" cy="558259"/>
          </a:xfrm>
          <a:prstGeom prst="roundRect">
            <a:avLst/>
          </a:prstGeom>
          <a:solidFill>
            <a:schemeClr val="bg1"/>
          </a:solidFill>
          <a:ln w="15875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37160" indent="-137160">
              <a:buFont typeface="Arial" panose="020B0604020202020204" pitchFamily="34" charset="0"/>
              <a:buChar char="•"/>
            </a:pPr>
            <a:r>
              <a:rPr lang="en-US" sz="800" b="1" dirty="0">
                <a:latin typeface="Arial" panose="020B0604020202020204" pitchFamily="34" charset="0"/>
                <a:cs typeface="Arial" panose="020B0604020202020204" pitchFamily="34" charset="0"/>
              </a:rPr>
              <a:t>Immediate containment plan to be advised within 2 hours</a:t>
            </a:r>
          </a:p>
          <a:p>
            <a:pPr marL="137160" indent="-137160">
              <a:buFont typeface="Arial" panose="020B0604020202020204" pitchFamily="34" charset="0"/>
              <a:buChar char="•"/>
            </a:pPr>
            <a:r>
              <a:rPr lang="en-US" sz="800" b="1" dirty="0">
                <a:latin typeface="Arial" panose="020B0604020202020204" pitchFamily="34" charset="0"/>
                <a:cs typeface="Arial" panose="020B0604020202020204" pitchFamily="34" charset="0"/>
              </a:rPr>
              <a:t>Short Term Action Plan (STAP) to Veoneer within 24 hours (8D Steps 1-3)</a:t>
            </a:r>
          </a:p>
          <a:p>
            <a:pPr marL="137160" indent="-137160">
              <a:buFont typeface="Arial" panose="020B0604020202020204" pitchFamily="34" charset="0"/>
              <a:buChar char="•"/>
            </a:pPr>
            <a:r>
              <a:rPr lang="en-US" sz="800" b="1" dirty="0">
                <a:latin typeface="Arial" panose="020B0604020202020204" pitchFamily="34" charset="0"/>
                <a:cs typeface="Arial" panose="020B0604020202020204" pitchFamily="34" charset="0"/>
              </a:rPr>
              <a:t>Long Term Action Plan (LTAP) to Veoneer within 5 days (8D Steps 4-5)</a:t>
            </a:r>
          </a:p>
          <a:p>
            <a:pPr marL="137160" indent="-137160">
              <a:buFont typeface="Arial" panose="020B0604020202020204" pitchFamily="34" charset="0"/>
              <a:buChar char="•"/>
            </a:pPr>
            <a:r>
              <a:rPr lang="en-US" sz="800" b="1" dirty="0">
                <a:latin typeface="Arial" panose="020B0604020202020204" pitchFamily="34" charset="0"/>
                <a:cs typeface="Arial" panose="020B0604020202020204" pitchFamily="34" charset="0"/>
              </a:rPr>
              <a:t>Verification of corrective actions within 3 weeks (8D Steps 6-8)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1ED51AE0-AFDA-47D6-971F-8F096AD8AC4B}"/>
              </a:ext>
            </a:extLst>
          </p:cNvPr>
          <p:cNvSpPr/>
          <p:nvPr/>
        </p:nvSpPr>
        <p:spPr bwMode="gray">
          <a:xfrm>
            <a:off x="5949552" y="4061152"/>
            <a:ext cx="2342800" cy="810986"/>
          </a:xfrm>
          <a:prstGeom prst="roundRect">
            <a:avLst/>
          </a:prstGeom>
          <a:solidFill>
            <a:schemeClr val="bg2">
              <a:lumMod val="40000"/>
              <a:lumOff val="60000"/>
            </a:schemeClr>
          </a:solidFill>
          <a:ln w="15875">
            <a:solidFill>
              <a:schemeClr val="tx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37160" indent="-137160">
              <a:buFont typeface="Arial" panose="020B0604020202020204" pitchFamily="34" charset="0"/>
              <a:buChar char="•"/>
            </a:pPr>
            <a:r>
              <a:rPr lang="en-US" sz="800" b="1" dirty="0">
                <a:latin typeface="Arial" panose="020B0604020202020204" pitchFamily="34" charset="0"/>
                <a:cs typeface="Arial" panose="020B0604020202020204" pitchFamily="34" charset="0"/>
              </a:rPr>
              <a:t>Case continues as repeat issue(s) or that response or actions from the Supplier are not meeting Veoneer’s needs and requirements from Step 1</a:t>
            </a:r>
          </a:p>
          <a:p>
            <a:pPr marL="137160" indent="-137160">
              <a:buFont typeface="Arial" panose="020B0604020202020204" pitchFamily="34" charset="0"/>
              <a:buChar char="•"/>
            </a:pP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No approved LTAP (in 8D) as required by Veoneer 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5D8412FE-7305-4B0C-9DA1-5EE2671E46F5}"/>
              </a:ext>
            </a:extLst>
          </p:cNvPr>
          <p:cNvSpPr/>
          <p:nvPr/>
        </p:nvSpPr>
        <p:spPr bwMode="gray">
          <a:xfrm>
            <a:off x="3666941" y="2851474"/>
            <a:ext cx="2282609" cy="622352"/>
          </a:xfrm>
          <a:prstGeom prst="roundRect">
            <a:avLst/>
          </a:prstGeom>
          <a:solidFill>
            <a:schemeClr val="bg1"/>
          </a:solidFill>
          <a:ln w="15875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37160" indent="-137160">
              <a:buFont typeface="Arial" panose="020B0604020202020204" pitchFamily="34" charset="0"/>
              <a:buChar char="•"/>
            </a:pPr>
            <a:r>
              <a:rPr lang="en-US" sz="800" b="1" dirty="0">
                <a:latin typeface="Arial" panose="020B0604020202020204" pitchFamily="34" charset="0"/>
                <a:cs typeface="Arial" panose="020B0604020202020204" pitchFamily="34" charset="0"/>
              </a:rPr>
              <a:t>Plant Management involved and to present action plan</a:t>
            </a:r>
          </a:p>
          <a:p>
            <a:pPr marL="137160" indent="-137160">
              <a:buFont typeface="Arial" panose="020B0604020202020204" pitchFamily="34" charset="0"/>
              <a:buChar char="•"/>
            </a:pPr>
            <a:r>
              <a:rPr lang="en-US" sz="800" b="1" dirty="0">
                <a:latin typeface="Arial" panose="020B0604020202020204" pitchFamily="34" charset="0"/>
                <a:cs typeface="Arial" panose="020B0604020202020204" pitchFamily="34" charset="0"/>
              </a:rPr>
              <a:t>Face-to-Face meeting preferred</a:t>
            </a:r>
          </a:p>
          <a:p>
            <a:pPr marL="137160" indent="-137160">
              <a:buFont typeface="Arial" panose="020B0604020202020204" pitchFamily="34" charset="0"/>
              <a:buChar char="•"/>
            </a:pPr>
            <a:r>
              <a:rPr lang="en-US" sz="800" b="1" dirty="0">
                <a:latin typeface="Arial" panose="020B0604020202020204" pitchFamily="34" charset="0"/>
                <a:cs typeface="Arial" panose="020B0604020202020204" pitchFamily="34" charset="0"/>
              </a:rPr>
              <a:t>Supplier Implements CSL1*</a:t>
            </a: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10D70B55-B8F4-4C9A-AF70-BCC6BFB81818}"/>
              </a:ext>
            </a:extLst>
          </p:cNvPr>
          <p:cNvSpPr/>
          <p:nvPr/>
        </p:nvSpPr>
        <p:spPr bwMode="gray">
          <a:xfrm>
            <a:off x="5933510" y="1715625"/>
            <a:ext cx="2336782" cy="941836"/>
          </a:xfrm>
          <a:prstGeom prst="roundRect">
            <a:avLst/>
          </a:prstGeom>
          <a:solidFill>
            <a:schemeClr val="bg1"/>
          </a:solidFill>
          <a:ln w="15875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37160" indent="-137160">
              <a:buFont typeface="Arial" panose="020B0604020202020204" pitchFamily="34" charset="0"/>
              <a:buChar char="•"/>
            </a:pPr>
            <a:r>
              <a:rPr lang="en-US" sz="800" b="1" dirty="0">
                <a:latin typeface="Arial" panose="020B0604020202020204" pitchFamily="34" charset="0"/>
                <a:cs typeface="Arial" panose="020B0604020202020204" pitchFamily="34" charset="0"/>
              </a:rPr>
              <a:t>Managing Director/General Manager Involved and presents action plan</a:t>
            </a:r>
          </a:p>
          <a:p>
            <a:pPr marL="137160" indent="-137160">
              <a:buFont typeface="Arial" panose="020B0604020202020204" pitchFamily="34" charset="0"/>
              <a:buChar char="•"/>
            </a:pPr>
            <a:r>
              <a:rPr lang="en-US" sz="800" b="1" dirty="0">
                <a:latin typeface="Arial" panose="020B0604020202020204" pitchFamily="34" charset="0"/>
                <a:cs typeface="Arial" panose="020B0604020202020204" pitchFamily="34" charset="0"/>
              </a:rPr>
              <a:t>Face-to-Face Mandatory (at supplier’s cost)</a:t>
            </a:r>
          </a:p>
          <a:p>
            <a:pPr marL="137160" indent="-137160">
              <a:buFont typeface="Arial" panose="020B0604020202020204" pitchFamily="34" charset="0"/>
              <a:buChar char="•"/>
            </a:pP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Continue CSL 1* if applicable</a:t>
            </a:r>
          </a:p>
          <a:p>
            <a:pPr marL="137160" indent="-137160">
              <a:buFont typeface="Arial" panose="020B0604020202020204" pitchFamily="34" charset="0"/>
              <a:buChar char="•"/>
            </a:pP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Supplier Implements CSL2** if required by CSQ</a:t>
            </a: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7D1B610F-BD73-493C-ACD7-444B5B44582D}"/>
              </a:ext>
            </a:extLst>
          </p:cNvPr>
          <p:cNvSpPr/>
          <p:nvPr/>
        </p:nvSpPr>
        <p:spPr bwMode="gray">
          <a:xfrm>
            <a:off x="8254251" y="2109086"/>
            <a:ext cx="2689094" cy="1354293"/>
          </a:xfrm>
          <a:prstGeom prst="roundRect">
            <a:avLst/>
          </a:prstGeom>
          <a:ln w="15875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marL="137160" indent="-137160">
              <a:buFont typeface="Arial" panose="020B0604020202020204" pitchFamily="34" charset="0"/>
              <a:buChar char="•"/>
            </a:pPr>
            <a:r>
              <a:rPr lang="en-US" sz="800" b="1" dirty="0">
                <a:latin typeface="Arial" panose="020B0604020202020204" pitchFamily="34" charset="0"/>
                <a:cs typeface="Arial" panose="020B0604020202020204" pitchFamily="34" charset="0"/>
              </a:rPr>
              <a:t>Letter to Supplier CEO / Owner or Equal to present at SQR</a:t>
            </a:r>
          </a:p>
          <a:p>
            <a:pPr marL="137160" indent="-137160">
              <a:buFont typeface="Arial" panose="020B0604020202020204" pitchFamily="34" charset="0"/>
              <a:buChar char="•"/>
            </a:pPr>
            <a:r>
              <a:rPr lang="en-US" sz="800" b="1" dirty="0">
                <a:latin typeface="Arial" panose="020B0604020202020204" pitchFamily="34" charset="0"/>
                <a:cs typeface="Arial" panose="020B0604020202020204" pitchFamily="34" charset="0"/>
              </a:rPr>
              <a:t>VP Purchasing / Central SQ Director Involved</a:t>
            </a:r>
          </a:p>
          <a:p>
            <a:pPr marL="137160" indent="-137160">
              <a:buFont typeface="Arial" panose="020B0604020202020204" pitchFamily="34" charset="0"/>
              <a:buChar char="•"/>
            </a:pP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Quality VP &amp; Global Logistics informed</a:t>
            </a:r>
          </a:p>
          <a:p>
            <a:pPr marL="137160" indent="-137160">
              <a:buFont typeface="Arial" panose="020B0604020202020204" pitchFamily="34" charset="0"/>
              <a:buChar char="•"/>
            </a:pPr>
            <a:r>
              <a:rPr lang="en-US" sz="800" b="1" dirty="0">
                <a:latin typeface="Arial" panose="020B0604020202020204" pitchFamily="34" charset="0"/>
                <a:cs typeface="Arial" panose="020B0604020202020204" pitchFamily="34" charset="0"/>
              </a:rPr>
              <a:t>NBP decided by Commodity Team(s) &amp;  Presents to Sourcing Board</a:t>
            </a:r>
          </a:p>
          <a:p>
            <a:pPr marL="137160" indent="-137160">
              <a:buFont typeface="Arial" panose="020B0604020202020204" pitchFamily="34" charset="0"/>
              <a:buChar char="•"/>
            </a:pPr>
            <a:r>
              <a:rPr lang="en-US" sz="800" b="1" dirty="0">
                <a:latin typeface="Arial" panose="020B0604020202020204" pitchFamily="34" charset="0"/>
                <a:cs typeface="Arial" panose="020B0604020202020204" pitchFamily="34" charset="0"/>
              </a:rPr>
              <a:t>Formal communication to the supplier of NBP by Purchasing &amp; Supplier Quality Directors</a:t>
            </a:r>
          </a:p>
          <a:p>
            <a:pPr marL="137160" indent="-137160">
              <a:buFont typeface="Arial" panose="020B0604020202020204" pitchFamily="34" charset="0"/>
              <a:buChar char="•"/>
            </a:pP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Affected Regional Quality &amp; Purchasing Management informed</a:t>
            </a: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072C3749-B878-4DEC-B975-D9463F6A40D8}"/>
              </a:ext>
            </a:extLst>
          </p:cNvPr>
          <p:cNvSpPr/>
          <p:nvPr/>
        </p:nvSpPr>
        <p:spPr bwMode="gray">
          <a:xfrm>
            <a:off x="8254252" y="3474035"/>
            <a:ext cx="2689092" cy="658812"/>
          </a:xfrm>
          <a:prstGeom prst="roundRect">
            <a:avLst/>
          </a:prstGeom>
          <a:solidFill>
            <a:schemeClr val="bg2">
              <a:lumMod val="40000"/>
              <a:lumOff val="60000"/>
            </a:schemeClr>
          </a:solidFill>
          <a:ln w="15875">
            <a:solidFill>
              <a:schemeClr val="tx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37160" indent="-137160">
              <a:buFont typeface="Arial" panose="020B0604020202020204" pitchFamily="34" charset="0"/>
              <a:buChar char="•"/>
            </a:pPr>
            <a:r>
              <a:rPr lang="en-US" sz="800" b="1" dirty="0">
                <a:latin typeface="Arial" panose="020B0604020202020204" pitchFamily="34" charset="0"/>
                <a:cs typeface="Arial" panose="020B0604020202020204" pitchFamily="34" charset="0"/>
              </a:rPr>
              <a:t>Case continues as repeat issue(s) or that response or actions from the Supplier are not meeting Veoneer’s needs and requirements from Step 2 </a:t>
            </a: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3C09520A-B970-45A7-8FA9-EDDCE106E7CC}"/>
              </a:ext>
            </a:extLst>
          </p:cNvPr>
          <p:cNvSpPr/>
          <p:nvPr/>
        </p:nvSpPr>
        <p:spPr bwMode="gray">
          <a:xfrm>
            <a:off x="8254251" y="1297162"/>
            <a:ext cx="2678048" cy="801267"/>
          </a:xfrm>
          <a:prstGeom prst="roundRect">
            <a:avLst/>
          </a:prstGeom>
          <a:solidFill>
            <a:schemeClr val="bg1"/>
          </a:solidFill>
          <a:ln w="15875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37160" indent="-137160">
              <a:buFont typeface="Arial" panose="020B0604020202020204" pitchFamily="34" charset="0"/>
              <a:buChar char="•"/>
            </a:pPr>
            <a:r>
              <a:rPr lang="en-US" sz="800" b="1" dirty="0">
                <a:latin typeface="Arial" panose="020B0604020202020204" pitchFamily="34" charset="0"/>
                <a:cs typeface="Arial" panose="020B0604020202020204" pitchFamily="34" charset="0"/>
              </a:rPr>
              <a:t>CEO / Owner Involved and presents action plan</a:t>
            </a:r>
          </a:p>
          <a:p>
            <a:pPr marL="137160" indent="-137160">
              <a:buFont typeface="Arial" panose="020B0604020202020204" pitchFamily="34" charset="0"/>
              <a:buChar char="•"/>
            </a:pPr>
            <a:r>
              <a:rPr lang="en-US" sz="800" b="1" dirty="0">
                <a:latin typeface="Arial" panose="020B0604020202020204" pitchFamily="34" charset="0"/>
                <a:cs typeface="Arial" panose="020B0604020202020204" pitchFamily="34" charset="0"/>
              </a:rPr>
              <a:t>Operations Management Involved</a:t>
            </a:r>
          </a:p>
          <a:p>
            <a:pPr marL="137160" indent="-137160">
              <a:buFont typeface="Arial" panose="020B0604020202020204" pitchFamily="34" charset="0"/>
              <a:buChar char="•"/>
            </a:pPr>
            <a:r>
              <a:rPr lang="en-US" sz="800" b="1" dirty="0">
                <a:latin typeface="Arial" panose="020B0604020202020204" pitchFamily="34" charset="0"/>
                <a:cs typeface="Arial" panose="020B0604020202020204" pitchFamily="34" charset="0"/>
              </a:rPr>
              <a:t>Face-to-Face Meeting Mandatory (at supplier cost)</a:t>
            </a:r>
          </a:p>
          <a:p>
            <a:pPr marL="137160" indent="-137160">
              <a:buFont typeface="Arial" panose="020B0604020202020204" pitchFamily="34" charset="0"/>
              <a:buChar char="•"/>
            </a:pPr>
            <a:r>
              <a:rPr lang="en-US" sz="800" b="1" dirty="0">
                <a:latin typeface="Arial" panose="020B0604020202020204" pitchFamily="34" charset="0"/>
                <a:cs typeface="Arial" panose="020B0604020202020204" pitchFamily="34" charset="0"/>
              </a:rPr>
              <a:t>CSL1* or 2** Remains i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f applicable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61463A3-0D9C-4BF7-97AC-A010D194DDB4}"/>
              </a:ext>
            </a:extLst>
          </p:cNvPr>
          <p:cNvSpPr txBox="1"/>
          <p:nvPr/>
        </p:nvSpPr>
        <p:spPr bwMode="gray">
          <a:xfrm>
            <a:off x="8346644" y="4235150"/>
            <a:ext cx="3124200" cy="1461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Bef>
                <a:spcPts val="600"/>
              </a:spcBef>
              <a:buClr>
                <a:schemeClr val="accent4"/>
              </a:buClr>
            </a:pPr>
            <a:r>
              <a:rPr lang="en-US" sz="800" dirty="0"/>
              <a:t>*) CSL 1 = Controlled Shipping Level 1: 100% sort under the supplier’s responsibility.</a:t>
            </a:r>
          </a:p>
          <a:p>
            <a:pPr algn="l">
              <a:spcBef>
                <a:spcPts val="600"/>
              </a:spcBef>
              <a:buClr>
                <a:schemeClr val="accent4"/>
              </a:buClr>
            </a:pPr>
            <a:r>
              <a:rPr lang="en-US" sz="800" dirty="0"/>
              <a:t>**) CSL 2 = Controlled Shipping Level 2: 100% sort under the Supplier’s responsibility by an independent, third party agency.</a:t>
            </a:r>
          </a:p>
          <a:p>
            <a:pPr algn="l">
              <a:spcBef>
                <a:spcPts val="600"/>
              </a:spcBef>
              <a:buClr>
                <a:schemeClr val="accent4"/>
              </a:buClr>
            </a:pPr>
            <a:r>
              <a:rPr lang="en-US" sz="800" dirty="0"/>
              <a:t>STAP =  Short Term Action Plan</a:t>
            </a:r>
          </a:p>
          <a:p>
            <a:pPr algn="l">
              <a:spcBef>
                <a:spcPts val="600"/>
              </a:spcBef>
              <a:buClr>
                <a:schemeClr val="accent4"/>
              </a:buClr>
            </a:pPr>
            <a:r>
              <a:rPr lang="en-US" sz="800" dirty="0"/>
              <a:t>LTAP = Long Term Action Plan </a:t>
            </a:r>
          </a:p>
          <a:p>
            <a:pPr algn="l">
              <a:spcBef>
                <a:spcPts val="600"/>
              </a:spcBef>
              <a:buClr>
                <a:schemeClr val="accent4"/>
              </a:buClr>
            </a:pPr>
            <a:r>
              <a:rPr lang="en-US" sz="800" dirty="0"/>
              <a:t>NBP = New Business Probation</a:t>
            </a:r>
          </a:p>
          <a:p>
            <a:pPr algn="l">
              <a:spcBef>
                <a:spcPts val="600"/>
              </a:spcBef>
              <a:buClr>
                <a:schemeClr val="accent4"/>
              </a:buClr>
            </a:pPr>
            <a:r>
              <a:rPr lang="en-US" sz="800" dirty="0"/>
              <a:t>SQR = Supplier Quality Review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76E193C-AA5E-4D59-B170-8AFD6D14CAE8}"/>
              </a:ext>
            </a:extLst>
          </p:cNvPr>
          <p:cNvSpPr txBox="1"/>
          <p:nvPr/>
        </p:nvSpPr>
        <p:spPr bwMode="gray">
          <a:xfrm>
            <a:off x="2117192" y="5938443"/>
            <a:ext cx="144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Bef>
                <a:spcPts val="600"/>
              </a:spcBef>
              <a:buClr>
                <a:schemeClr val="accent4"/>
              </a:buClr>
            </a:pPr>
            <a:r>
              <a:rPr lang="en-US" sz="1200" b="1" dirty="0"/>
              <a:t>Normal Problem Solving Process: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5108F7D2-2B34-4AFF-BFD2-03937F8819C6}"/>
              </a:ext>
            </a:extLst>
          </p:cNvPr>
          <p:cNvCxnSpPr>
            <a:cxnSpLocks/>
          </p:cNvCxnSpPr>
          <p:nvPr/>
        </p:nvCxnSpPr>
        <p:spPr bwMode="gray">
          <a:xfrm>
            <a:off x="2225286" y="5720560"/>
            <a:ext cx="9067800" cy="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E0FA3267-769F-4499-A1E5-5B1E47657887}"/>
              </a:ext>
            </a:extLst>
          </p:cNvPr>
          <p:cNvSpPr txBox="1"/>
          <p:nvPr/>
        </p:nvSpPr>
        <p:spPr bwMode="gray">
          <a:xfrm>
            <a:off x="3768630" y="2100698"/>
            <a:ext cx="1938434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  <a:buClr>
                <a:schemeClr val="accent4"/>
              </a:buClr>
            </a:pPr>
            <a:r>
              <a:rPr lang="en-US" sz="1200" b="1" dirty="0"/>
              <a:t>Step 1</a:t>
            </a:r>
          </a:p>
          <a:p>
            <a:pPr algn="ctr">
              <a:spcBef>
                <a:spcPts val="600"/>
              </a:spcBef>
              <a:buClr>
                <a:schemeClr val="accent4"/>
              </a:buClr>
            </a:pPr>
            <a:r>
              <a:rPr lang="en-US" sz="1200" i="1" dirty="0"/>
              <a:t>Veoneer Plant Management Level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409D1972-901F-4214-A3BC-E3D53531ABC5}"/>
              </a:ext>
            </a:extLst>
          </p:cNvPr>
          <p:cNvSpPr txBox="1"/>
          <p:nvPr/>
        </p:nvSpPr>
        <p:spPr bwMode="gray">
          <a:xfrm>
            <a:off x="6096000" y="1174333"/>
            <a:ext cx="2049904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  <a:buClr>
                <a:schemeClr val="accent4"/>
              </a:buClr>
            </a:pPr>
            <a:r>
              <a:rPr lang="en-US" sz="1200" b="1" dirty="0"/>
              <a:t>Step 2</a:t>
            </a:r>
          </a:p>
          <a:p>
            <a:pPr algn="ctr">
              <a:spcBef>
                <a:spcPts val="600"/>
              </a:spcBef>
              <a:buClr>
                <a:schemeClr val="accent4"/>
              </a:buClr>
            </a:pPr>
            <a:r>
              <a:rPr lang="en-US" sz="1200" i="1" dirty="0"/>
              <a:t>Veoneer Commodity Mgmt.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D64CF7C-3401-43A0-BB43-87979059CDF5}"/>
              </a:ext>
            </a:extLst>
          </p:cNvPr>
          <p:cNvSpPr txBox="1"/>
          <p:nvPr/>
        </p:nvSpPr>
        <p:spPr bwMode="gray">
          <a:xfrm>
            <a:off x="8473686" y="747201"/>
            <a:ext cx="2239178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  <a:buClr>
                <a:schemeClr val="accent4"/>
              </a:buClr>
            </a:pPr>
            <a:r>
              <a:rPr lang="en-US" sz="1200" b="1" dirty="0"/>
              <a:t>Step 3</a:t>
            </a:r>
          </a:p>
          <a:p>
            <a:pPr algn="ctr">
              <a:spcBef>
                <a:spcPts val="600"/>
              </a:spcBef>
              <a:buClr>
                <a:schemeClr val="accent4"/>
              </a:buClr>
            </a:pPr>
            <a:r>
              <a:rPr lang="en-US" sz="1200" i="1" dirty="0"/>
              <a:t>Veoneer Central Management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A19C252-DDF6-48CF-B96E-0419CE6AC061}"/>
              </a:ext>
            </a:extLst>
          </p:cNvPr>
          <p:cNvSpPr txBox="1"/>
          <p:nvPr/>
        </p:nvSpPr>
        <p:spPr bwMode="gray">
          <a:xfrm>
            <a:off x="601679" y="5195613"/>
            <a:ext cx="172322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Bef>
                <a:spcPts val="600"/>
              </a:spcBef>
              <a:buClr>
                <a:schemeClr val="accent4"/>
              </a:buClr>
            </a:pPr>
            <a:r>
              <a:rPr lang="en-US" sz="1400" dirty="0"/>
              <a:t>NCM is owned &amp; Managed by Issuing Plant SQ through Closure</a:t>
            </a:r>
          </a:p>
        </p:txBody>
      </p:sp>
    </p:spTree>
    <p:extLst>
      <p:ext uri="{BB962C8B-B14F-4D97-AF65-F5344CB8AC3E}">
        <p14:creationId xmlns:p14="http://schemas.microsoft.com/office/powerpoint/2010/main" val="2331356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1">
            <a:extLst>
              <a:ext uri="{FF2B5EF4-FFF2-40B4-BE49-F238E27FC236}">
                <a16:creationId xmlns:a16="http://schemas.microsoft.com/office/drawing/2014/main" id="{437CD923-0B49-4A81-A744-EFFEE496A72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4718700"/>
              </p:ext>
            </p:extLst>
          </p:nvPr>
        </p:nvGraphicFramePr>
        <p:xfrm>
          <a:off x="916821" y="1253847"/>
          <a:ext cx="10358357" cy="5223516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924423">
                  <a:extLst>
                    <a:ext uri="{9D8B030D-6E8A-4147-A177-3AD203B41FA5}">
                      <a16:colId xmlns:a16="http://schemas.microsoft.com/office/drawing/2014/main" val="2881139587"/>
                    </a:ext>
                  </a:extLst>
                </a:gridCol>
                <a:gridCol w="8433934">
                  <a:extLst>
                    <a:ext uri="{9D8B030D-6E8A-4147-A177-3AD203B41FA5}">
                      <a16:colId xmlns:a16="http://schemas.microsoft.com/office/drawing/2014/main" val="661912665"/>
                    </a:ext>
                  </a:extLst>
                </a:gridCol>
              </a:tblGrid>
              <a:tr h="285756">
                <a:tc>
                  <a:txBody>
                    <a:bodyPr/>
                    <a:lstStyle/>
                    <a:p>
                      <a:r>
                        <a:rPr lang="en-US" dirty="0"/>
                        <a:t>Abbreviation / Acronym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Definition / Explanation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531852"/>
                  </a:ext>
                </a:extLst>
              </a:tr>
              <a:tr h="255270">
                <a:tc>
                  <a:txBody>
                    <a:bodyPr/>
                    <a:lstStyle/>
                    <a:p>
                      <a:r>
                        <a:rPr lang="en-US" dirty="0"/>
                        <a:t>VNE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Veoneer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2943723"/>
                  </a:ext>
                </a:extLst>
              </a:tr>
              <a:tr h="255270">
                <a:tc>
                  <a:txBody>
                    <a:bodyPr/>
                    <a:lstStyle/>
                    <a:p>
                      <a:r>
                        <a:rPr lang="en-US" dirty="0"/>
                        <a:t>QSC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Quality Steering Committee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0062981"/>
                  </a:ext>
                </a:extLst>
              </a:tr>
              <a:tr h="25527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PMT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Purchasing Management Team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2044224"/>
                  </a:ext>
                </a:extLst>
              </a:tr>
              <a:tr h="255270">
                <a:tc>
                  <a:txBody>
                    <a:bodyPr/>
                    <a:lstStyle/>
                    <a:p>
                      <a:r>
                        <a:rPr lang="en-US" dirty="0"/>
                        <a:t>CD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Component Development (Engineering)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0916239"/>
                  </a:ext>
                </a:extLst>
              </a:tr>
              <a:tr h="255270">
                <a:tc>
                  <a:txBody>
                    <a:bodyPr/>
                    <a:lstStyle/>
                    <a:p>
                      <a:r>
                        <a:rPr lang="en-US" dirty="0"/>
                        <a:t>CM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Commodity Manager (Purchasing)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5687842"/>
                  </a:ext>
                </a:extLst>
              </a:tr>
              <a:tr h="255270">
                <a:tc>
                  <a:txBody>
                    <a:bodyPr/>
                    <a:lstStyle/>
                    <a:p>
                      <a:r>
                        <a:rPr lang="en-US" dirty="0"/>
                        <a:t>CSL1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Controlled Shipping Level 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7625244"/>
                  </a:ext>
                </a:extLst>
              </a:tr>
              <a:tr h="255270">
                <a:tc>
                  <a:txBody>
                    <a:bodyPr/>
                    <a:lstStyle/>
                    <a:p>
                      <a:r>
                        <a:rPr lang="en-US" dirty="0"/>
                        <a:t>CSL2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Controlled Shipping Level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9149203"/>
                  </a:ext>
                </a:extLst>
              </a:tr>
              <a:tr h="255270">
                <a:tc>
                  <a:txBody>
                    <a:bodyPr/>
                    <a:lstStyle/>
                    <a:p>
                      <a:r>
                        <a:rPr lang="en-US" dirty="0"/>
                        <a:t>CSQ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Commodity Supplier Quality Engineer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7766168"/>
                  </a:ext>
                </a:extLst>
              </a:tr>
              <a:tr h="255270">
                <a:tc>
                  <a:txBody>
                    <a:bodyPr/>
                    <a:lstStyle/>
                    <a:p>
                      <a:r>
                        <a:rPr lang="en-US" dirty="0"/>
                        <a:t>F2F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Face-2-Face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7829717"/>
                  </a:ext>
                </a:extLst>
              </a:tr>
              <a:tr h="255270">
                <a:tc>
                  <a:txBody>
                    <a:bodyPr/>
                    <a:lstStyle/>
                    <a:p>
                      <a:r>
                        <a:rPr lang="en-US" dirty="0"/>
                        <a:t>GM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General Manager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0497966"/>
                  </a:ext>
                </a:extLst>
              </a:tr>
              <a:tr h="255270">
                <a:tc>
                  <a:txBody>
                    <a:bodyPr/>
                    <a:lstStyle/>
                    <a:p>
                      <a:r>
                        <a:rPr lang="en-US" dirty="0"/>
                        <a:t>LB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Lead Buyer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8547624"/>
                  </a:ext>
                </a:extLst>
              </a:tr>
              <a:tr h="255270">
                <a:tc>
                  <a:txBody>
                    <a:bodyPr/>
                    <a:lstStyle/>
                    <a:p>
                      <a:r>
                        <a:rPr lang="en-US" dirty="0"/>
                        <a:t>LTAP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Long Term Action Plan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8793123"/>
                  </a:ext>
                </a:extLst>
              </a:tr>
              <a:tr h="255270">
                <a:tc>
                  <a:txBody>
                    <a:bodyPr/>
                    <a:lstStyle/>
                    <a:p>
                      <a:r>
                        <a:rPr lang="en-US" dirty="0"/>
                        <a:t>MD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Managing Director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2297795"/>
                  </a:ext>
                </a:extLst>
              </a:tr>
              <a:tr h="255270">
                <a:tc>
                  <a:txBody>
                    <a:bodyPr/>
                    <a:lstStyle/>
                    <a:p>
                      <a:r>
                        <a:rPr lang="en-US" dirty="0"/>
                        <a:t>NBP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New Business Probation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4204987"/>
                  </a:ext>
                </a:extLst>
              </a:tr>
              <a:tr h="255270">
                <a:tc>
                  <a:txBody>
                    <a:bodyPr/>
                    <a:lstStyle/>
                    <a:p>
                      <a:r>
                        <a:rPr lang="en-US" dirty="0"/>
                        <a:t>NCM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Non Conforming Material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6677253"/>
                  </a:ext>
                </a:extLst>
              </a:tr>
              <a:tr h="255270">
                <a:tc>
                  <a:txBody>
                    <a:bodyPr/>
                    <a:lstStyle/>
                    <a:p>
                      <a:r>
                        <a:rPr lang="en-US" dirty="0"/>
                        <a:t>PU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Purchasing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9659154"/>
                  </a:ext>
                </a:extLst>
              </a:tr>
              <a:tr h="255270">
                <a:tc>
                  <a:txBody>
                    <a:bodyPr/>
                    <a:lstStyle/>
                    <a:p>
                      <a:r>
                        <a:rPr lang="en-US" dirty="0"/>
                        <a:t>SQ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Supplier Quality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2077959"/>
                  </a:ext>
                </a:extLst>
              </a:tr>
              <a:tr h="255270">
                <a:tc>
                  <a:txBody>
                    <a:bodyPr/>
                    <a:lstStyle/>
                    <a:p>
                      <a:r>
                        <a:rPr lang="en-US" dirty="0"/>
                        <a:t>STAP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Short Term Action Plan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3998279"/>
                  </a:ext>
                </a:extLst>
              </a:tr>
            </a:tbl>
          </a:graphicData>
        </a:graphic>
      </p:graphicFrame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165E9C-6D09-489D-8C7E-47906DEB65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October 2019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CF73BC-043E-4629-A623-87AA16B58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Supplier NCM Escalation Model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DF9957-70B9-4A40-B9DC-9A50BE0F7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39A7886A-3F21-4F5B-B28D-BB4E61DED7EC}"/>
              </a:ext>
            </a:extLst>
          </p:cNvPr>
          <p:cNvSpPr txBox="1">
            <a:spLocks/>
          </p:cNvSpPr>
          <p:nvPr/>
        </p:nvSpPr>
        <p:spPr bwMode="gray">
          <a:xfrm>
            <a:off x="309643" y="788988"/>
            <a:ext cx="6624557" cy="443198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0" rIns="0" bIns="0" rtlCol="0" anchor="t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dirty="0"/>
              <a:t>Key to Terminology</a:t>
            </a:r>
          </a:p>
        </p:txBody>
      </p:sp>
    </p:spTree>
    <p:extLst>
      <p:ext uri="{BB962C8B-B14F-4D97-AF65-F5344CB8AC3E}">
        <p14:creationId xmlns:p14="http://schemas.microsoft.com/office/powerpoint/2010/main" val="3337464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165E9C-6D09-489D-8C7E-47906DEB65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October 2019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CF73BC-043E-4629-A623-87AA16B58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Supplier NCM Escalation Model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DF9957-70B9-4A40-B9DC-9A50BE0F7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39A7886A-3F21-4F5B-B28D-BB4E61DED7EC}"/>
              </a:ext>
            </a:extLst>
          </p:cNvPr>
          <p:cNvSpPr txBox="1">
            <a:spLocks/>
          </p:cNvSpPr>
          <p:nvPr/>
        </p:nvSpPr>
        <p:spPr bwMode="gray">
          <a:xfrm>
            <a:off x="309643" y="788988"/>
            <a:ext cx="6624557" cy="443198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0" rIns="0" bIns="0" rtlCol="0" anchor="t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dirty="0"/>
              <a:t>Modification Index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C9933413-D78E-47A6-8075-BF26C01D252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61083265"/>
              </p:ext>
            </p:extLst>
          </p:nvPr>
        </p:nvGraphicFramePr>
        <p:xfrm>
          <a:off x="550863" y="2060575"/>
          <a:ext cx="11090274" cy="11125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277937">
                  <a:extLst>
                    <a:ext uri="{9D8B030D-6E8A-4147-A177-3AD203B41FA5}">
                      <a16:colId xmlns:a16="http://schemas.microsoft.com/office/drawing/2014/main" val="1622540588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3769038053"/>
                    </a:ext>
                  </a:extLst>
                </a:gridCol>
                <a:gridCol w="8059737">
                  <a:extLst>
                    <a:ext uri="{9D8B030D-6E8A-4147-A177-3AD203B41FA5}">
                      <a16:colId xmlns:a16="http://schemas.microsoft.com/office/drawing/2014/main" val="23898151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Version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Modification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33349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October 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First Version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20019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40372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0362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5C065204-0EA4-455B-BE1E-72E754AE14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Thank You!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165E9C-6D09-489D-8C7E-47906DEB65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October 2019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CF73BC-043E-4629-A623-87AA16B58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Supplier NCM Escalation Model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DF9957-70B9-4A40-B9DC-9A50BE0F7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7481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OTERLOCK" val="N"/>
</p:tagLst>
</file>

<file path=ppt/theme/theme1.xml><?xml version="1.0" encoding="utf-8"?>
<a:theme xmlns:a="http://schemas.openxmlformats.org/drawingml/2006/main" name="Veoneer">
  <a:themeElements>
    <a:clrScheme name="veoneer">
      <a:dk1>
        <a:srgbClr val="323232"/>
      </a:dk1>
      <a:lt1>
        <a:srgbClr val="FFFFFF"/>
      </a:lt1>
      <a:dk2>
        <a:srgbClr val="DADADA"/>
      </a:dk2>
      <a:lt2>
        <a:srgbClr val="9D9D9D"/>
      </a:lt2>
      <a:accent1>
        <a:srgbClr val="001F47"/>
      </a:accent1>
      <a:accent2>
        <a:srgbClr val="60799A"/>
      </a:accent2>
      <a:accent3>
        <a:srgbClr val="AABAD2"/>
      </a:accent3>
      <a:accent4>
        <a:srgbClr val="6BB7AF"/>
      </a:accent4>
      <a:accent5>
        <a:srgbClr val="A6D4CF"/>
      </a:accent5>
      <a:accent6>
        <a:srgbClr val="D3E7E3"/>
      </a:accent6>
      <a:hlink>
        <a:srgbClr val="60799A"/>
      </a:hlink>
      <a:folHlink>
        <a:srgbClr val="7F7F7F"/>
      </a:folHlink>
    </a:clrScheme>
    <a:fontScheme name="Veoneer">
      <a:majorFont>
        <a:latin typeface="Barlow SemiBold"/>
        <a:ea typeface=""/>
        <a:cs typeface=""/>
      </a:majorFont>
      <a:minorFont>
        <a:latin typeface="Barl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gray">
        <a:solidFill>
          <a:schemeClr val="accent4"/>
        </a:solidFill>
        <a:ln>
          <a:noFill/>
        </a:ln>
      </a:spPr>
      <a:bodyPr rtlCol="0" anchor="ctr">
        <a:noAutofit/>
      </a:bodyPr>
      <a:lstStyle>
        <a:defPPr algn="ctr">
          <a:spcBef>
            <a:spcPts val="600"/>
          </a:spcBef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 bwMode="gray"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 bwMode="gray">
        <a:noFill/>
      </a:spPr>
      <a:bodyPr wrap="none" rtlCol="0">
        <a:spAutoFit/>
      </a:bodyPr>
      <a:lstStyle>
        <a:defPPr algn="l">
          <a:spcBef>
            <a:spcPts val="600"/>
          </a:spcBef>
          <a:buClr>
            <a:schemeClr val="accent4"/>
          </a:buClr>
          <a:defRPr dirty="0" smtClean="0"/>
        </a:defPPr>
      </a:lstStyle>
    </a:txDef>
  </a:objectDefaults>
  <a:extraClrSchemeLst/>
  <a:custClrLst>
    <a:custClr name="Black">
      <a:srgbClr val="000000"/>
    </a:custClr>
    <a:custClr name="2">
      <a:srgbClr val="8F0043"/>
    </a:custClr>
    <a:custClr name="3">
      <a:srgbClr val="BC668E"/>
    </a:custClr>
    <a:custClr name="4">
      <a:srgbClr val="D8A6BD"/>
    </a:custClr>
    <a:custClr name="5">
      <a:srgbClr val="EB5A50"/>
    </a:custClr>
    <a:custClr name="6">
      <a:srgbClr val="F39C96"/>
    </a:custClr>
    <a:custClr name="7">
      <a:srgbClr val="F9CECA"/>
    </a:custClr>
    <a:custClr name="8">
      <a:srgbClr val="FFC638"/>
    </a:custClr>
    <a:custClr name="9">
      <a:srgbClr val="FFDD88"/>
    </a:custClr>
    <a:custClr name="10">
      <a:srgbClr val="FFEBB9"/>
    </a:custClr>
  </a:custClrLst>
  <a:extLst>
    <a:ext uri="{05A4C25C-085E-4340-85A3-A5531E510DB2}">
      <thm15:themeFamily xmlns:thm15="http://schemas.microsoft.com/office/thememl/2012/main" name="Veoneer PPT-Mall 2018_3.potx" id="{5CEF7A95-253F-470F-9ED4-A8CA712387D4}" vid="{242A0A39-E301-4B15-B526-56D0DA0D703D}"/>
    </a:ext>
  </a:extLst>
</a:theme>
</file>

<file path=ppt/theme/theme2.xml><?xml version="1.0" encoding="utf-8"?>
<a:theme xmlns:a="http://schemas.openxmlformats.org/drawingml/2006/main" name="Office-tema">
  <a:themeElements>
    <a:clrScheme name="Veoneer">
      <a:dk1>
        <a:srgbClr val="323232"/>
      </a:dk1>
      <a:lt1>
        <a:srgbClr val="FFFFFF"/>
      </a:lt1>
      <a:dk2>
        <a:srgbClr val="DADADA"/>
      </a:dk2>
      <a:lt2>
        <a:srgbClr val="9D9D9D"/>
      </a:lt2>
      <a:accent1>
        <a:srgbClr val="001F47"/>
      </a:accent1>
      <a:accent2>
        <a:srgbClr val="60799A"/>
      </a:accent2>
      <a:accent3>
        <a:srgbClr val="AABAD2"/>
      </a:accent3>
      <a:accent4>
        <a:srgbClr val="6BB7AF"/>
      </a:accent4>
      <a:accent5>
        <a:srgbClr val="A6D4CF"/>
      </a:accent5>
      <a:accent6>
        <a:srgbClr val="D3E7E3"/>
      </a:accent6>
      <a:hlink>
        <a:srgbClr val="667991"/>
      </a:hlink>
      <a:folHlink>
        <a:srgbClr val="7F7F7F"/>
      </a:folHlink>
    </a:clrScheme>
    <a:fontScheme name="Anpassat 23">
      <a:majorFont>
        <a:latin typeface="Barlow SemiBold"/>
        <a:ea typeface=""/>
        <a:cs typeface=""/>
      </a:majorFont>
      <a:minorFont>
        <a:latin typeface="Barl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Veoneer">
      <a:dk1>
        <a:srgbClr val="323232"/>
      </a:dk1>
      <a:lt1>
        <a:srgbClr val="FFFFFF"/>
      </a:lt1>
      <a:dk2>
        <a:srgbClr val="DADADA"/>
      </a:dk2>
      <a:lt2>
        <a:srgbClr val="9D9D9D"/>
      </a:lt2>
      <a:accent1>
        <a:srgbClr val="001F47"/>
      </a:accent1>
      <a:accent2>
        <a:srgbClr val="60799A"/>
      </a:accent2>
      <a:accent3>
        <a:srgbClr val="AABAD2"/>
      </a:accent3>
      <a:accent4>
        <a:srgbClr val="6BB7AF"/>
      </a:accent4>
      <a:accent5>
        <a:srgbClr val="A6D4CF"/>
      </a:accent5>
      <a:accent6>
        <a:srgbClr val="D3E7E3"/>
      </a:accent6>
      <a:hlink>
        <a:srgbClr val="667991"/>
      </a:hlink>
      <a:folHlink>
        <a:srgbClr val="7F7F7F"/>
      </a:folHlink>
    </a:clrScheme>
    <a:fontScheme name="Anpassat 23">
      <a:majorFont>
        <a:latin typeface="Barlow SemiBold"/>
        <a:ea typeface=""/>
        <a:cs typeface=""/>
      </a:majorFont>
      <a:minorFont>
        <a:latin typeface="Barl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D6D7FD147DE974EADAEA14F829051CC" ma:contentTypeVersion="2" ma:contentTypeDescription="Create a new document." ma:contentTypeScope="" ma:versionID="bd9e34ffc35a71e8cfa0db31f740a83e">
  <xsd:schema xmlns:xsd="http://www.w3.org/2001/XMLSchema" xmlns:xs="http://www.w3.org/2001/XMLSchema" xmlns:p="http://schemas.microsoft.com/office/2006/metadata/properties" xmlns:ns2="356306a6-7c5d-45f3-9b8b-d26654707290" targetNamespace="http://schemas.microsoft.com/office/2006/metadata/properties" ma:root="true" ma:fieldsID="688096b42d64c32cebc5d70adf9b5f25" ns2:_="">
    <xsd:import namespace="356306a6-7c5d-45f3-9b8b-d2665470729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6306a6-7c5d-45f3-9b8b-d266547072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08B9A3F-80A3-467D-B00F-78EB4A22FF8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BB88FD5-2D44-4960-B816-354920BB726E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468cd3a6-1bea-4023-a31a-b085df1378bc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8A9AECD8-A90C-4948-A88C-2F58FED37D5E}"/>
</file>

<file path=docProps/app.xml><?xml version="1.0" encoding="utf-8"?>
<Properties xmlns="http://schemas.openxmlformats.org/officeDocument/2006/extended-properties" xmlns:vt="http://schemas.openxmlformats.org/officeDocument/2006/docPropsVTypes">
  <Template>Default</Template>
  <TotalTime>12578</TotalTime>
  <Words>789</Words>
  <Application>Microsoft Office PowerPoint</Application>
  <PresentationFormat>Widescreen</PresentationFormat>
  <Paragraphs>138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Barlow</vt:lpstr>
      <vt:lpstr>Barlow SemiBold</vt:lpstr>
      <vt:lpstr>Veoneer</vt:lpstr>
      <vt:lpstr>Supplier NCM Escalation Model</vt:lpstr>
      <vt:lpstr>PowerPoint Presentation</vt:lpstr>
      <vt:lpstr>Supplier NCM Escalation Model</vt:lpstr>
      <vt:lpstr>PowerPoint Presentation</vt:lpstr>
      <vt:lpstr>PowerPoint Presentation</vt:lpstr>
      <vt:lpstr>Thank You!</vt:lpstr>
    </vt:vector>
  </TitlesOfParts>
  <Company>Veoneer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Supplier NCM Escalation Model</dc:title>
  <dc:creator>Dennis Nielsen</dc:creator>
  <cp:lastModifiedBy>Dennis Nielsen</cp:lastModifiedBy>
  <cp:revision>17</cp:revision>
  <dcterms:created xsi:type="dcterms:W3CDTF">2019-08-11T11:24:52Z</dcterms:created>
  <dcterms:modified xsi:type="dcterms:W3CDTF">2019-11-05T14:49:02Z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0x0101001D6D7FD147DE974EADAEA14F829051CC</vt:lpwstr>
  </property>
</Properties>
</file>