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5" r:id="rId4"/>
  </p:sldMasterIdLst>
  <p:notesMasterIdLst>
    <p:notesMasterId r:id="rId10"/>
  </p:notesMasterIdLst>
  <p:handoutMasterIdLst>
    <p:handoutMasterId r:id="rId11"/>
  </p:handoutMasterIdLst>
  <p:sldIdLst>
    <p:sldId id="258" r:id="rId5"/>
    <p:sldId id="272" r:id="rId6"/>
    <p:sldId id="273" r:id="rId7"/>
    <p:sldId id="270" r:id="rId8"/>
    <p:sldId id="262" r:id="rId9"/>
  </p:sldIdLst>
  <p:sldSz cx="12192000" cy="6858000"/>
  <p:notesSz cx="6858000" cy="9144000"/>
  <p:custDataLst>
    <p:tags r:id="rId12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8924" autoAdjust="0"/>
  </p:normalViewPr>
  <p:slideViewPr>
    <p:cSldViewPr showGuides="1">
      <p:cViewPr varScale="1">
        <p:scale>
          <a:sx n="77" d="100"/>
          <a:sy n="77" d="100"/>
        </p:scale>
        <p:origin x="114" y="6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3" d="100"/>
          <a:sy n="93" d="100"/>
        </p:scale>
        <p:origin x="362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169D944-B235-4A18-8468-F72DA30269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54C7A2D-010D-46B7-BC21-84345EF1C4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0C988-F826-4199-93E0-990979D07241}" type="datetimeFigureOut">
              <a:rPr lang="en-US" sz="1050" smtClean="0"/>
              <a:t>4/4/2020</a:t>
            </a:fld>
            <a:endParaRPr lang="en-US" sz="105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4E0068-B04C-477B-ABD0-1DD282EA9C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14DEEC-7294-4A17-A757-7D77754751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042132" y="8685213"/>
            <a:ext cx="8312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07427-D988-4710-9E92-F0F4D82A7875}" type="slidenum">
              <a:rPr lang="en-US" sz="1050" smtClean="0"/>
              <a:t>‹#›</a:t>
            </a:fld>
            <a:endParaRPr lang="en-US" sz="105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940B98E9-B740-4576-821F-8CC166C9A0D4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92D5BF00-27A4-4E58-8D4D-8B2B679691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6CFA0EA-43B2-4DFE-98B3-A17A44434E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3F48698-E339-4250-BF70-2E5F74DA8B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C594200-4E66-410C-9C38-6C3D757415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00BFE9B-59D7-4D7B-91E3-C3EBA7E7F1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394DAC2-B718-4020-ACA1-77492710F5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29A2910-C579-491F-A664-D864FCD3CF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0357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8E02222F-50E1-4509-B887-94F5B68096E1}" type="datetimeFigureOut">
              <a:rPr lang="sv-SE" smtClean="0"/>
              <a:pPr/>
              <a:t>2020-04-04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021583" y="8685213"/>
            <a:ext cx="738759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65F7381-3F52-47E1-AECF-CE0731E8E104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90E01E7E-1F03-4FE8-90AA-F84AD63C0B62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A58F15F-A7E3-47DE-BEAB-A4476B0683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9E4AC6C-C984-4B64-9031-15ED8DC8F13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4443661-978B-47CF-AC9B-F61AA82B9A9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4CABAFB-F3C9-433D-9246-4883CCBB3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97A2E06-2631-4CC3-A486-F077448CF7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0E8ADC2-E280-415F-AFF6-FF70E83EDC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32836AF2-711E-487E-A6FE-592C33FF87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24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286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D3129C41-1ACD-4F45-A117-8CF52CAE4966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6B9113C7-5AFF-4490-8CE9-7AF3E281A2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AA1BF84F-7041-4DE5-8112-C4B3F6CAD1E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625D7C-25BD-49D1-A032-420226C308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DC3652A-54D6-41CD-85EB-41C032A6D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D42685B0-1672-4DB5-A7FA-FA4317E2A2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6CEF522C-ACE7-4BC6-91D5-72B224082A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970EC70-B7E7-444B-BA88-60111334F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EEAF1189-91AA-434F-9819-108829F9F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8AD5463D-0AF8-4EC1-92FE-A880DE469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FD004-19C6-46B6-B10E-F7BFE0E42C0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31BDC1E-BD7B-4419-BA90-B903A2B16EF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53240DD-6793-49A4-9A43-8F9B43D33AB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2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5"/>
            <a:ext cx="5184775" cy="37814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5"/>
            <a:ext cx="5184775" cy="37814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1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4"/>
            <a:ext cx="5184775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4"/>
            <a:ext cx="5184775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116E6F9-8B2D-4FF6-9FA5-37F94D646C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64408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897845"/>
            <a:ext cx="5184774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4" y="2541721"/>
            <a:ext cx="5184774" cy="351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6362" y="1897845"/>
            <a:ext cx="5184775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6362" y="2541721"/>
            <a:ext cx="5184775" cy="351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12946D6-9E88-40BE-AF80-752A60F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3F6BEE4-311E-4CA9-AA87-9505E666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CE08D14-4332-4965-90F2-8E9F3E54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0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1" pos="3613" userDrawn="1">
          <p15:clr>
            <a:srgbClr val="FBAE40"/>
          </p15:clr>
        </p15:guide>
        <p15:guide id="12" pos="406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8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latshållare för text 7">
            <a:extLst>
              <a:ext uri="{FF2B5EF4-FFF2-40B4-BE49-F238E27FC236}">
                <a16:creationId xmlns:a16="http://schemas.microsoft.com/office/drawing/2014/main" id="{E964F732-D2E5-44DC-8757-BD839AFB7B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8109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1F6DF-E3E9-4B16-A020-57094DB70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D0436-E61A-4EFA-A670-0F86E3AE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8D0BA-7E79-4D5D-AA32-66564AF5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0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6769099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96226" y="1268414"/>
            <a:ext cx="3744912" cy="478948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45A75E4-FD84-47DA-BB49-967A4676CC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4" y="1628775"/>
            <a:ext cx="6769100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ECC6BD74-F2F2-4918-98B7-E3BDC0CB6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6769099" cy="4431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9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974">
          <p15:clr>
            <a:srgbClr val="FBAE40"/>
          </p15:clr>
        </p15:guide>
        <p15:guide id="2" pos="461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5005386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999" y="2060574"/>
            <a:ext cx="5545139" cy="399732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8678D9E3-3321-4738-BDBC-346CF7A207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628775"/>
            <a:ext cx="11090275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A7B53CDC-52EC-4ABA-A538-E85C9951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3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50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D8965ED0-5BA5-4867-9D18-CAFFA732CE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28663"/>
            <a:ext cx="12192000" cy="5832685"/>
          </a:xfrm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72726A9D-952D-4BC8-A36B-E6325236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525484"/>
            <a:ext cx="11090274" cy="553998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69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d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dirty="0"/>
          </a:p>
        </p:txBody>
      </p:sp>
      <p:sp>
        <p:nvSpPr>
          <p:cNvPr id="21" name="Frihandsfigur: Form 15">
            <a:extLst>
              <a:ext uri="{FF2B5EF4-FFF2-40B4-BE49-F238E27FC236}">
                <a16:creationId xmlns:a16="http://schemas.microsoft.com/office/drawing/2014/main" id="{C6054EB1-6E35-4193-95BF-E7F4DFB67847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20898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add closing phrase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229748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add closing phrase</a:t>
            </a:r>
          </a:p>
        </p:txBody>
      </p:sp>
      <p:grpSp>
        <p:nvGrpSpPr>
          <p:cNvPr id="22" name="Group 4">
            <a:extLst>
              <a:ext uri="{FF2B5EF4-FFF2-40B4-BE49-F238E27FC236}">
                <a16:creationId xmlns:a16="http://schemas.microsoft.com/office/drawing/2014/main" id="{565D1EAD-EB7E-4B8E-9959-9040364291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75298E7B-C594-4DDC-BBB4-0EA92FD12E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6E275C0-4614-48D7-A803-A053A5993C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43B6D6D-C42F-465C-8ED5-A6E7C4EBB8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32F4BCB1-B46E-407A-9599-1DE1D4110C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598C792E-67F4-473B-BFAF-4DE94CF5CE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A23AF8F5-EC32-4447-B772-EA2BB44CE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81E0084E-CB6A-4610-AFE1-B41E84F06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0A221073-DDCB-48BF-BD29-9974D34BB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82E47CC-254C-41EF-A3FE-EC34B7B1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232D215-34B1-4BCC-A9B4-9321CFF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437B83A-4C07-4C63-85DD-621071248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5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0" name="Group 4">
            <a:extLst>
              <a:ext uri="{FF2B5EF4-FFF2-40B4-BE49-F238E27FC236}">
                <a16:creationId xmlns:a16="http://schemas.microsoft.com/office/drawing/2014/main" id="{7504202C-3D37-41B1-A35C-298D1080C9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5" name="AutoShape 3">
              <a:extLst>
                <a:ext uri="{FF2B5EF4-FFF2-40B4-BE49-F238E27FC236}">
                  <a16:creationId xmlns:a16="http://schemas.microsoft.com/office/drawing/2014/main" id="{968C4B4F-7E3E-4DCA-8FD2-149635B3CE5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77197D01-165D-418F-8C88-60BDB0F36A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82D5EAA0-3B4C-44F2-A49A-4E6C7C352B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EF593979-9CB2-4C0D-BBAD-F62774E167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70BEC5D-925F-44F8-A961-4DF2ECD83C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170F3EC5-9D37-44B2-A56B-C9FFF7E5FA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2F424640-F30B-48F3-9263-A4502ADA3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85C79C4-3CAA-45D0-8C35-CFC406285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68EF3F-B8CE-48F0-951C-AEE64C72580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6A66C7D-B3B0-4D56-A84E-1B301E205C2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909BDBC-E2C3-4DDE-B6AC-72AFFC6AAE8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8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8254E-760F-46D3-A66A-FF103AF4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3FEB1-28A8-43DC-8CFE-6508DD84F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F2BC-EE51-488D-B7B5-7DBAB407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33A5-04BF-45DB-B07E-3A17993D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A612D-2E11-4653-9FD6-19BAE0D8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2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DD3EFA-53A8-4493-9E7C-79FB77973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268413"/>
            <a:ext cx="2628900" cy="47894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68A70-91EB-438C-9C08-389DAF83F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1268413"/>
            <a:ext cx="8021637" cy="47894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0BC9C-FEA3-4301-9970-0627BAF2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4D984-B50F-44A7-8BAA-E95633AA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5AEDF-A405-454D-9CAE-7014FE198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7C62954C-88E3-4E4D-B9FD-B7661860E9C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AA84D414-2A50-4C3E-94F0-111672F2DBE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E14CF157-97FC-4768-9A33-DB8CF5F87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D5B98D65-1ABF-481F-A75E-04CC8D3A47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39565706-EA65-4499-9C63-4987397CA5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7EE7011-CB5E-4946-9879-897643C573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14FF3FDC-1D0F-4DD8-9CAA-9F1F894AC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4009415C-1F3A-4A22-AF4D-223EBF332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37E15B85-4D4D-42ED-BFA4-E5A9F1625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1F83F-76FA-4728-9870-AF430D95D9B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204503-3D55-4DF0-A410-DD0B87CE66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D8002C-AEE9-4859-A0C5-5FED69A3CD3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87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4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 rIns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1891DD04-546D-4846-AC63-BBA584E2AAC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ECC5D20D-8D3C-4DAE-8DCE-724C2583365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9874156E-BA7C-4585-9840-CAD5E2F2A5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5941857F-39C5-402C-A69F-72D4C39231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A13008E1-0248-44D8-86BE-198D0E0EEC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93C44CA-FDF2-4A93-B337-F204996D5E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EB726D71-2B78-488A-A266-92FDABE8D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DA9E46A2-4A21-405A-B137-A7DDF8BA8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4414A5AB-E5DE-4C8B-B011-B4AB305201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A124D-81C6-491E-8928-7A62C2F98FF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9E109D8-2540-4E0D-A159-97223F4C0B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3B067F8-20F2-41A6-A742-2F60E6EDDCC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2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9E9B7-F121-4725-A71A-281B45D1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05409-220E-4AEA-874E-9F9B75A35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6786B-67DA-4E52-ABCC-5AC8657EB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89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032898D-DBA5-4872-96E1-24994EE37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01593-57F4-4F93-A574-C2DEBB93DAB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3EBC9F-FF99-40B6-9397-B9686241843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70AF97A-121A-4AF0-8E84-1686C73340B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7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5206E-31D0-4C84-A1D6-E0491F3D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88947BA-D4E2-418E-A2E4-119B7D2A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8A3C779-6E89-495A-A066-D1F404C9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0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latin typeface="+mn-lt"/>
              </a:defRPr>
            </a:lvl1pPr>
          </a:lstStyle>
          <a:p>
            <a:pPr lvl="0"/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41FFD-2DE9-4D35-84B1-46006E10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06A202-68D8-44FC-B0DD-3D61AA52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D7B7370-E20D-4EA7-81A1-D44A8ACFA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5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FFFFFF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6EB9E836-07E7-44BC-BDDB-F556025CF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4F0EE0D-16AE-4BB6-BA6C-984F21A2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B57A166-9AEB-4B2B-963C-DD495AF6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56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D7EF77-A727-4568-B5DC-A34A9CEE0670}"/>
              </a:ext>
            </a:extLst>
          </p:cNvPr>
          <p:cNvSpPr/>
          <p:nvPr/>
        </p:nvSpPr>
        <p:spPr bwMode="gray">
          <a:xfrm>
            <a:off x="0" y="6597650"/>
            <a:ext cx="12192000" cy="260350"/>
          </a:xfrm>
          <a:prstGeom prst="rect">
            <a:avLst/>
          </a:prstGeom>
          <a:solidFill>
            <a:srgbClr val="FFFFFF">
              <a:alpha val="74902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758EB-B969-4E8E-A6DB-53FBBB64F412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50864" y="1196975"/>
            <a:ext cx="11090274" cy="4431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3E4A6-D057-4E55-817D-EA89E61F8D29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550864" y="2060848"/>
            <a:ext cx="11090274" cy="39970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92E87-2268-41FC-8B5C-7F2F29FA1C0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550863" y="6665884"/>
            <a:ext cx="864617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CA7F-36FA-4091-AE31-3B4A6E571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631949" y="6665884"/>
            <a:ext cx="2519363" cy="12311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38CD-8504-4557-B793-9202730D8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203296" y="6665884"/>
            <a:ext cx="144270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ct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Rektangel 14">
            <a:extLst>
              <a:ext uri="{FF2B5EF4-FFF2-40B4-BE49-F238E27FC236}">
                <a16:creationId xmlns:a16="http://schemas.microsoft.com/office/drawing/2014/main" id="{AE2D0A8D-9006-4B1F-9ADC-3F6E830F3901}"/>
              </a:ext>
            </a:extLst>
          </p:cNvPr>
          <p:cNvSpPr/>
          <p:nvPr/>
        </p:nvSpPr>
        <p:spPr>
          <a:xfrm>
            <a:off x="0" y="0"/>
            <a:ext cx="12192000" cy="6921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</a:rPr>
              <a:t>       </a:t>
            </a:r>
          </a:p>
        </p:txBody>
      </p:sp>
      <p:grpSp>
        <p:nvGrpSpPr>
          <p:cNvPr id="32" name="Grupp 31">
            <a:extLst>
              <a:ext uri="{FF2B5EF4-FFF2-40B4-BE49-F238E27FC236}">
                <a16:creationId xmlns:a16="http://schemas.microsoft.com/office/drawing/2014/main" id="{FDC86FD3-2347-4335-8E2A-220A3E5ABAF7}"/>
              </a:ext>
            </a:extLst>
          </p:cNvPr>
          <p:cNvGrpSpPr>
            <a:grpSpLocks noChangeAspect="1"/>
          </p:cNvGrpSpPr>
          <p:nvPr/>
        </p:nvGrpSpPr>
        <p:grpSpPr>
          <a:xfrm>
            <a:off x="517409" y="265590"/>
            <a:ext cx="1592262" cy="223838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3FD0AFC6-F30C-4B2D-9CAC-3898F718AD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BCDD94C1-CE64-4FA7-AA48-675741C17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AC210E19-FEA0-458A-8BB3-3D050C8DD8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84354C6F-8977-45E8-ACEB-3609AA3CAD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04F61A00-D14A-4B1E-AA2F-A4238E6AD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641D061A-9FAC-4A2B-8CAF-9CF42D8C5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7A32660A-3992-4EC4-8AA5-32DFEF0AD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30" name="Text Box 11">
            <a:extLst>
              <a:ext uri="{FF2B5EF4-FFF2-40B4-BE49-F238E27FC236}">
                <a16:creationId xmlns:a16="http://schemas.microsoft.com/office/drawing/2014/main" id="{89836005-57A3-467F-9D5D-43253F5A5C7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151784" y="6665884"/>
            <a:ext cx="2268252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0">
            <a:spAutoFit/>
          </a:bodyPr>
          <a:lstStyle/>
          <a:p>
            <a:pPr algn="r"/>
            <a:r>
              <a:rPr lang="en-US" sz="800" baseline="0" noProof="1">
                <a:solidFill>
                  <a:schemeClr val="tx1"/>
                </a:solidFill>
                <a:latin typeface="Barlow" charset="0"/>
                <a:ea typeface="Barlow" charset="0"/>
                <a:cs typeface="Barlow" charset="0"/>
              </a:rPr>
              <a:t>© 2018 Copyright Veoneer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10144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  <p:sldLayoutId id="2147483948" r:id="rId13"/>
    <p:sldLayoutId id="2147483949" r:id="rId14"/>
    <p:sldLayoutId id="2147483950" r:id="rId15"/>
    <p:sldLayoutId id="2147483951" r:id="rId16"/>
    <p:sldLayoutId id="2147483952" r:id="rId17"/>
    <p:sldLayoutId id="2147483953" r:id="rId18"/>
    <p:sldLayoutId id="2147483954" r:id="rId19"/>
    <p:sldLayoutId id="2147483955" r:id="rId20"/>
    <p:sldLayoutId id="2147483956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8438" indent="-198438" algn="l" defTabSz="914400" rtl="0" eaLnBrk="1" latinLnBrk="0" hangingPunct="1">
        <a:lnSpc>
          <a:spcPct val="95000"/>
        </a:lnSpc>
        <a:spcBef>
          <a:spcPts val="1200"/>
        </a:spcBef>
        <a:buClr>
          <a:schemeClr val="accent4"/>
        </a:buClr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27038" indent="-219075" algn="l" defTabSz="914400" rtl="0" eaLnBrk="1" latinLnBrk="0" hangingPunct="1">
        <a:lnSpc>
          <a:spcPct val="95000"/>
        </a:lnSpc>
        <a:spcBef>
          <a:spcPts val="600"/>
        </a:spcBef>
        <a:buFont typeface="Barlow" panose="00000500000000000000" pitchFamily="2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06425" indent="-169863" algn="l" defTabSz="914400" rtl="0" eaLnBrk="1" latinLnBrk="0" hangingPunct="1">
        <a:lnSpc>
          <a:spcPct val="95000"/>
        </a:lnSpc>
        <a:spcBef>
          <a:spcPts val="3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5000"/>
        </a:lnSpc>
        <a:spcBef>
          <a:spcPts val="1200"/>
        </a:spcBef>
        <a:buFont typeface="Arial" panose="020B0604020202020204" pitchFamily="34" charset="0"/>
        <a:buNone/>
        <a:defRPr sz="1800" kern="1200">
          <a:solidFill>
            <a:schemeClr val="accent1"/>
          </a:solidFill>
          <a:latin typeface="+mj-lt"/>
          <a:ea typeface="+mn-ea"/>
          <a:cs typeface="+mn-cs"/>
        </a:defRPr>
      </a:lvl4pPr>
      <a:lvl5pPr marL="0" indent="0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47">
          <p15:clr>
            <a:srgbClr val="F26B43"/>
          </p15:clr>
        </p15:guide>
        <p15:guide id="11" pos="7333">
          <p15:clr>
            <a:srgbClr val="F26B43"/>
          </p15:clr>
        </p15:guide>
        <p15:guide id="12" orient="horz" pos="1162">
          <p15:clr>
            <a:srgbClr val="F26B43"/>
          </p15:clr>
        </p15:guide>
        <p15:guide id="13" orient="horz" pos="3816">
          <p15:clr>
            <a:srgbClr val="F26B43"/>
          </p15:clr>
        </p15:guide>
        <p15:guide id="14" orient="horz" pos="754">
          <p15:clr>
            <a:srgbClr val="F26B43"/>
          </p15:clr>
        </p15:guide>
        <p15:guide id="17" orient="horz" pos="1298">
          <p15:clr>
            <a:srgbClr val="F26B43"/>
          </p15:clr>
        </p15:guide>
        <p15:guide id="18" orient="horz" pos="799">
          <p15:clr>
            <a:srgbClr val="F26B43"/>
          </p15:clr>
        </p15:guide>
        <p15:guide id="21" orient="horz" pos="459">
          <p15:clr>
            <a:srgbClr val="F26B43"/>
          </p15:clr>
        </p15:guide>
        <p15:guide id="24" orient="horz" pos="3974" userDrawn="1">
          <p15:clr>
            <a:srgbClr val="F26B43"/>
          </p15:clr>
        </p15:guide>
        <p15:guide id="25" orient="horz" pos="4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C90AC822-3E11-4D2A-905D-F45F9327C4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8D  Assessment Tool</a:t>
            </a:r>
          </a:p>
        </p:txBody>
      </p:sp>
      <p:sp>
        <p:nvSpPr>
          <p:cNvPr id="17" name="Subtitle 16">
            <a:extLst>
              <a:ext uri="{FF2B5EF4-FFF2-40B4-BE49-F238E27FC236}">
                <a16:creationId xmlns:a16="http://schemas.microsoft.com/office/drawing/2014/main" id="{38FFA1A8-20B0-410F-B241-F6C50FA857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VSM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4742828-58E8-48F8-AC6A-2EEB6F2D0D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0783" y="3105780"/>
            <a:ext cx="8718017" cy="1200150"/>
          </a:xfrm>
        </p:spPr>
        <p:txBody>
          <a:bodyPr/>
          <a:lstStyle/>
          <a:p>
            <a:r>
              <a:rPr lang="en-US" dirty="0"/>
              <a:t>SQPS-063 Appendix 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584F6E5-38B4-4E7B-BFDB-206AAA3D48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3-APR-2020</a:t>
            </a:r>
          </a:p>
        </p:txBody>
      </p:sp>
      <p:sp>
        <p:nvSpPr>
          <p:cNvPr id="15" name="Platshållare för datum 14">
            <a:extLst>
              <a:ext uri="{FF2B5EF4-FFF2-40B4-BE49-F238E27FC236}">
                <a16:creationId xmlns:a16="http://schemas.microsoft.com/office/drawing/2014/main" id="{E801B208-2892-412A-9A8A-6CB8673D323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E3846-0B4B-43A6-8E12-C42EA56C79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/>
              <a:t>Introduction to 8D Assessment Tool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C68C6-42BB-4A3B-A500-90B00996EEE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E74F4B1-9ADB-4B50-83D6-797B7B30BEA4}" type="slidenum">
              <a:rPr lang="en-US" noProof="0" smtClean="0"/>
              <a:pPr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7218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76973"/>
            <a:ext cx="9753600" cy="443198"/>
          </a:xfrm>
        </p:spPr>
        <p:txBody>
          <a:bodyPr/>
          <a:lstStyle/>
          <a:p>
            <a:r>
              <a:rPr lang="en-US" dirty="0"/>
              <a:t>Assessment Tool – Need and Benefit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820400" cy="4953000"/>
          </a:xfrm>
        </p:spPr>
        <p:txBody>
          <a:bodyPr/>
          <a:lstStyle/>
          <a:p>
            <a:r>
              <a:rPr lang="en-US" dirty="0"/>
              <a:t>To improve the quality of 8D reports and problem solving an assessment tool can be utilized within </a:t>
            </a:r>
            <a:r>
              <a:rPr lang="en-US" dirty="0" err="1"/>
              <a:t>Veoneer</a:t>
            </a:r>
            <a:r>
              <a:rPr lang="en-US" dirty="0"/>
              <a:t>, as well as our suppliers.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As a method to support teams working on improving 8D’s, as well as managers and leaders who review 8D’s, the assessment tool was conceived.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 added benefit of the assessment tool is its ability to highlight specific steps of the 8Ds that may represent opportunities for future training and reinforcement.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 addition, the assessment tool can be used to train suppliers to become better in their problem solving process.  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assessment tool (Excel file) is self-explaining and provides a scoring system for each 8D report.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 100 percent score on applicable questions demonstrates alignment with the </a:t>
            </a:r>
            <a:r>
              <a:rPr lang="en-US" dirty="0" err="1"/>
              <a:t>Veoneer</a:t>
            </a:r>
            <a:r>
              <a:rPr lang="en-US" dirty="0"/>
              <a:t> VS063 problem solving standard. </a:t>
            </a:r>
            <a:r>
              <a:rPr lang="en-US" sz="1800" dirty="0"/>
              <a:t> 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18B01-4A10-427C-9DB8-DA8FA93E1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22A6C-6627-4A1C-B905-86505A846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22263-72F7-4DC7-BA03-E3838082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8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084014"/>
            <a:ext cx="7886700" cy="21069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01703"/>
            <a:ext cx="10363200" cy="443198"/>
          </a:xfrm>
        </p:spPr>
        <p:txBody>
          <a:bodyPr/>
          <a:lstStyle/>
          <a:p>
            <a:r>
              <a:rPr lang="en-US" dirty="0"/>
              <a:t>Example of Identifying Opportunity to Improve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10210800" cy="2710053"/>
          </a:xfrm>
        </p:spPr>
        <p:txBody>
          <a:bodyPr/>
          <a:lstStyle/>
          <a:p>
            <a:r>
              <a:rPr lang="en-US" dirty="0"/>
              <a:t>Example:  Internal 8Ds were reviewed and results below: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this analysis we can see a high priority area to target training is D7:  Prevent Recurrence (as well as other areas). </a:t>
            </a:r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8001000" y="3810002"/>
            <a:ext cx="838200" cy="13715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Rectangle 3"/>
          <p:cNvSpPr/>
          <p:nvPr/>
        </p:nvSpPr>
        <p:spPr bwMode="auto">
          <a:xfrm>
            <a:off x="4242320" y="2330390"/>
            <a:ext cx="184404" cy="9220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252952" y="2491668"/>
            <a:ext cx="184404" cy="9220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244268" y="2644068"/>
            <a:ext cx="184404" cy="9220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244268" y="2796468"/>
            <a:ext cx="184404" cy="9220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244074" y="2955798"/>
            <a:ext cx="184404" cy="9220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244268" y="3106444"/>
            <a:ext cx="184404" cy="9220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Arial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F326FF-06F4-465D-9EB0-ACA903A09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244BB-C367-473A-948C-767D8ABBF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018C1A9-6F7A-454A-892A-A535A955E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4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170" y="862013"/>
            <a:ext cx="9761029" cy="454152"/>
          </a:xfrm>
        </p:spPr>
        <p:txBody>
          <a:bodyPr/>
          <a:lstStyle/>
          <a:p>
            <a:r>
              <a:rPr lang="en-US" dirty="0"/>
              <a:t>Assessment Tool’s Impact on VNE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752600"/>
            <a:ext cx="10955337" cy="4495800"/>
          </a:xfrm>
        </p:spPr>
        <p:txBody>
          <a:bodyPr>
            <a:normAutofit/>
          </a:bodyPr>
          <a:lstStyle/>
          <a:p>
            <a:r>
              <a:rPr lang="en-US" sz="2000" dirty="0"/>
              <a:t>Quality:</a:t>
            </a:r>
          </a:p>
          <a:p>
            <a:pPr lvl="1"/>
            <a:r>
              <a:rPr lang="en-US" dirty="0"/>
              <a:t>Improvement in Quality KPI’s (NCE-S, NCE-P, NCM, Cat A’s, Zero Defect) as Problem Management </a:t>
            </a:r>
            <a:r>
              <a:rPr lang="en-US" i="1" dirty="0"/>
              <a:t>reporting</a:t>
            </a:r>
            <a:r>
              <a:rPr lang="en-US" dirty="0"/>
              <a:t> requirements becomes consistent and understandable.</a:t>
            </a:r>
          </a:p>
          <a:p>
            <a:pPr lvl="1"/>
            <a:r>
              <a:rPr lang="en-US" dirty="0"/>
              <a:t>Reduction of systemic repeat problems as drill deep analysis is incorporated into the assessment tool.</a:t>
            </a:r>
          </a:p>
          <a:p>
            <a:pPr lvl="1"/>
            <a:endParaRPr lang="en-US" sz="1800" dirty="0"/>
          </a:p>
          <a:p>
            <a:r>
              <a:rPr lang="en-US" sz="2000" dirty="0"/>
              <a:t>1P1P:</a:t>
            </a:r>
          </a:p>
          <a:p>
            <a:pPr lvl="1"/>
            <a:r>
              <a:rPr lang="en-US" dirty="0"/>
              <a:t>Drives a consistent set of problem solving report requirements.</a:t>
            </a:r>
          </a:p>
          <a:p>
            <a:pPr lvl="1"/>
            <a:r>
              <a:rPr lang="en-US" dirty="0"/>
              <a:t>Easier for readers to evaluate and understand the 8D content.  </a:t>
            </a:r>
          </a:p>
          <a:p>
            <a:pPr lvl="1"/>
            <a:r>
              <a:rPr lang="en-US" dirty="0"/>
              <a:t>8D writers will also understand expected deliverables to report.</a:t>
            </a:r>
          </a:p>
          <a:p>
            <a:pPr marL="349250" lvl="1" indent="0">
              <a:buNone/>
            </a:pPr>
            <a:endParaRPr lang="en-US" sz="1800" dirty="0"/>
          </a:p>
          <a:p>
            <a:r>
              <a:rPr lang="en-US" sz="2000" dirty="0"/>
              <a:t>Innovation:  </a:t>
            </a:r>
            <a:endParaRPr lang="en-US" sz="1600" dirty="0"/>
          </a:p>
          <a:p>
            <a:pPr lvl="1"/>
            <a:r>
              <a:rPr lang="en-US" dirty="0"/>
              <a:t>Creates a measurable method and framework to identify improvement areas in problem solving.  </a:t>
            </a:r>
          </a:p>
          <a:p>
            <a:pPr lvl="1"/>
            <a:r>
              <a:rPr lang="en-US" dirty="0"/>
              <a:t>Innovative 8D Problem Management Tools or Templates can be developed from the 8D assessment requirements.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33618-8BB2-4B64-877E-4A24362A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E1BEE-44FF-43C6-B028-2177C3BEF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19290-E513-4215-A00A-09BFC6969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13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C065204-0EA4-455B-BE1E-72E754AE1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FACD7A7-B9B4-45ED-83A8-4593E4F9F0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5E9C-6D09-489D-8C7E-47906DEB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03­-APR-2020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F73BC-043E-4629-A623-87AA16B5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to 8D Assessment Tool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48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OTERLOCK" val="N"/>
</p:tagLst>
</file>

<file path=ppt/theme/theme1.xml><?xml version="1.0" encoding="utf-8"?>
<a:theme xmlns:a="http://schemas.openxmlformats.org/drawingml/2006/main" name="Veoneer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0799A"/>
      </a:hlink>
      <a:folHlink>
        <a:srgbClr val="7F7F7F"/>
      </a:folHlink>
    </a:clrScheme>
    <a:fontScheme name="Veoneer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4"/>
        </a:solidFill>
        <a:ln>
          <a:noFill/>
        </a:ln>
      </a:spPr>
      <a:bodyPr rtlCol="0" anchor="ctr">
        <a:noAutofit/>
      </a:bodyPr>
      <a:lstStyle>
        <a:defPPr algn="ctr">
          <a:spcBef>
            <a:spcPts val="600"/>
          </a:spcBef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 algn="l">
          <a:spcBef>
            <a:spcPts val="600"/>
          </a:spcBef>
          <a:buClr>
            <a:schemeClr val="accent4"/>
          </a:buClr>
          <a:defRPr dirty="0" smtClean="0"/>
        </a:defPPr>
      </a:lstStyle>
    </a:txDef>
  </a:objectDefaults>
  <a:extraClrSchemeLst/>
  <a:custClrLst>
    <a:custClr name="Black">
      <a:srgbClr val="000000"/>
    </a:custClr>
    <a:custClr name="2">
      <a:srgbClr val="8F0043"/>
    </a:custClr>
    <a:custClr name="3">
      <a:srgbClr val="BC668E"/>
    </a:custClr>
    <a:custClr name="4">
      <a:srgbClr val="D8A6BD"/>
    </a:custClr>
    <a:custClr name="5">
      <a:srgbClr val="EB5A50"/>
    </a:custClr>
    <a:custClr name="6">
      <a:srgbClr val="F39C96"/>
    </a:custClr>
    <a:custClr name="7">
      <a:srgbClr val="F9CECA"/>
    </a:custClr>
    <a:custClr name="8">
      <a:srgbClr val="FFC638"/>
    </a:custClr>
    <a:custClr name="9">
      <a:srgbClr val="FFDD88"/>
    </a:custClr>
    <a:custClr name="10">
      <a:srgbClr val="FFEBB9"/>
    </a:custClr>
  </a:custClrLst>
  <a:extLst>
    <a:ext uri="{05A4C25C-085E-4340-85A3-A5531E510DB2}">
      <thm15:themeFamily xmlns:thm15="http://schemas.microsoft.com/office/thememl/2012/main" name="Veoneer PPT-Mall 2018_3.potx" id="{5CEF7A95-253F-470F-9ED4-A8CA712387D4}" vid="{242A0A39-E301-4B15-B526-56D0DA0D703D}"/>
    </a:ext>
  </a:extLst>
</a:theme>
</file>

<file path=ppt/theme/theme2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356306a6-7c5d-45f3-9b8b-d266547072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6D7FD147DE974EADAEA14F829051CC" ma:contentTypeVersion="5" ma:contentTypeDescription="Create a new document." ma:contentTypeScope="" ma:versionID="090f2295c7f6092ae3a9d5b046c65c7c">
  <xsd:schema xmlns:xsd="http://www.w3.org/2001/XMLSchema" xmlns:xs="http://www.w3.org/2001/XMLSchema" xmlns:p="http://schemas.microsoft.com/office/2006/metadata/properties" xmlns:ns2="356306a6-7c5d-45f3-9b8b-d26654707290" targetNamespace="http://schemas.microsoft.com/office/2006/metadata/properties" ma:root="true" ma:fieldsID="f352d67de826d1b331fcb595a841fc38" ns2:_="">
    <xsd:import namespace="356306a6-7c5d-45f3-9b8b-d266547072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Comment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306a6-7c5d-45f3-9b8b-d26654707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Comments" ma:index="1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C16A8F-08B0-48BB-93CD-733BA2257D8A}">
  <ds:schemaRefs>
    <ds:schemaRef ds:uri="http://schemas.microsoft.com/office/2006/metadata/properties"/>
    <ds:schemaRef ds:uri="http://schemas.microsoft.com/office/infopath/2007/PartnerControls"/>
    <ds:schemaRef ds:uri="356306a6-7c5d-45f3-9b8b-d26654707290"/>
  </ds:schemaRefs>
</ds:datastoreItem>
</file>

<file path=customXml/itemProps2.xml><?xml version="1.0" encoding="utf-8"?>
<ds:datastoreItem xmlns:ds="http://schemas.openxmlformats.org/officeDocument/2006/customXml" ds:itemID="{46580179-FCE4-4942-BDEF-355B6C8762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755F8E-8398-4E8C-853B-BB7C663FD1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6306a6-7c5d-45f3-9b8b-d266547072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</TotalTime>
  <Words>323</Words>
  <Application>Microsoft Office PowerPoint</Application>
  <PresentationFormat>Widescreen</PresentationFormat>
  <Paragraphs>57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Barlow</vt:lpstr>
      <vt:lpstr>Barlow SemiBold</vt:lpstr>
      <vt:lpstr>Veoneer</vt:lpstr>
      <vt:lpstr>Introduction to 8D  Assessment Tool</vt:lpstr>
      <vt:lpstr>Assessment Tool – Need and Benefit Overview</vt:lpstr>
      <vt:lpstr>Example of Identifying Opportunity to Improve</vt:lpstr>
      <vt:lpstr>Assessment Tool’s Impact on VNE Strategies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8D  Assessment Tool</dc:title>
  <dc:creator>Faith Jeffrey</dc:creator>
  <cp:lastModifiedBy>Kavitha Shah</cp:lastModifiedBy>
  <cp:revision>5</cp:revision>
  <dcterms:created xsi:type="dcterms:W3CDTF">2020-04-03T18:40:37Z</dcterms:created>
  <dcterms:modified xsi:type="dcterms:W3CDTF">2020-04-04T15:42:00Z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0x0101001D6D7FD147DE974EADAEA14F829051CC</vt:lpwstr>
  </property>
</Properties>
</file>