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0" r:id="rId1"/>
  </p:sldMasterIdLst>
  <p:notesMasterIdLst>
    <p:notesMasterId r:id="rId25"/>
  </p:notesMasterIdLst>
  <p:handoutMasterIdLst>
    <p:handoutMasterId r:id="rId26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281" r:id="rId24"/>
  </p:sldIdLst>
  <p:sldSz cx="12192000" cy="6858000"/>
  <p:notesSz cx="6858000" cy="9144000"/>
  <p:custDataLst>
    <p:tags r:id="rId2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9"/>
    <a:srgbClr val="0E2C53"/>
    <a:srgbClr val="A6D4CF"/>
    <a:srgbClr val="D3E0F1"/>
    <a:srgbClr val="EBF3F2"/>
    <a:srgbClr val="D4E6E3"/>
    <a:srgbClr val="E6E6E6"/>
    <a:srgbClr val="FE4549"/>
    <a:srgbClr val="75CA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41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07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3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169D944-B235-4A18-8468-F72DA3026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4C7A2D-010D-46B7-BC21-84345EF1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C988-F826-4199-93E0-990979D07241}" type="datetimeFigureOut">
              <a:rPr lang="en-US" sz="1050" smtClean="0"/>
              <a:t>6/8/2022</a:t>
            </a:fld>
            <a:endParaRPr lang="en-US" sz="105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4E0068-B04C-477B-ABD0-1DD282EA9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14DEEC-7294-4A17-A757-7D7775475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42132" y="8685213"/>
            <a:ext cx="8312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7427-D988-4710-9E92-F0F4D82A7875}" type="slidenum">
              <a:rPr lang="en-US" sz="1050" smtClean="0"/>
              <a:t>‹#›</a:t>
            </a:fld>
            <a:endParaRPr lang="en-US" sz="105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40B98E9-B740-4576-821F-8CC166C9A0D4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2D5BF00-27A4-4E58-8D4D-8B2B679691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CFA0EA-43B2-4DFE-98B3-A17A4443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3F48698-E339-4250-BF70-2E5F74DA8B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C594200-4E66-410C-9C38-6C3D75741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0BFE9B-59D7-4D7B-91E3-C3EBA7E7F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94DAC2-B718-4020-ACA1-77492710F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9A2910-C579-491F-A664-D864FCD3C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35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021583" y="8685213"/>
            <a:ext cx="73875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65F7381-3F52-47E1-AECF-CE0731E8E104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E01E7E-1F03-4FE8-90AA-F84AD63C0B62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A58F15F-A7E3-47DE-BEAB-A4476B068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9E4AC6C-C984-4B64-9031-15ED8DC8F1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4443661-978B-47CF-AC9B-F61AA82B9A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4CABAFB-F3C9-433D-9246-4883CCBB3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97A2E06-2631-4CC3-A486-F077448CF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0E8ADC2-E280-415F-AFF6-FF70E83ED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2836AF2-711E-487E-A6FE-592C33FF8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77C7B4F1-6473-4516-94CB-2C8584AE15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7" name="Slide Image Placeholder 16">
            <a:extLst>
              <a:ext uri="{FF2B5EF4-FFF2-40B4-BE49-F238E27FC236}">
                <a16:creationId xmlns:a16="http://schemas.microsoft.com/office/drawing/2014/main" id="{8CDDF6C2-87AD-4E4F-8A59-6D0929A51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081EE9D-1E1F-4051-9DE5-6757971920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1E5D7D8-0286-4C20-87A3-472117A99E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F7B4B-62A9-4C7F-9060-1D879FC3349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20" name="Notes Placeholder 19">
            <a:extLst>
              <a:ext uri="{FF2B5EF4-FFF2-40B4-BE49-F238E27FC236}">
                <a16:creationId xmlns:a16="http://schemas.microsoft.com/office/drawing/2014/main" id="{44D5E1B3-1415-47DB-99B6-C2838EBE8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2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AA045FCC-A393-42C0-A4CD-C38FAD577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08" cy="6614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847429"/>
            <a:ext cx="6057367" cy="492443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6057367" cy="29238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376633"/>
            <a:ext cx="6057367" cy="738664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6000" b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6057367" cy="23391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729575F-8F0D-4210-A799-30E007439A3B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chemeClr val="bg1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7B78B38-B6DE-498B-9FA0-C6F54FB3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5B5461B-669C-4DEC-892D-3BDFB8020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D3B9A3C-5B50-48A9-994C-5733F896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9B36E40-42D2-43EC-85F1-1953F70F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AA4C81D-FBAF-4727-B9E7-E3A8D9BF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993E308-77B0-4C29-BEF8-796C0A72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BBFF22-AE44-4BC3-91E8-59BF9351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5F32CE13-C99A-490B-A047-22BFB53D0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538" y="-33689"/>
            <a:ext cx="4361438" cy="44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916114"/>
            <a:ext cx="5184775" cy="4141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1916114"/>
            <a:ext cx="5184775" cy="4141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11090275" cy="263149"/>
          </a:xfrm>
        </p:spPr>
        <p:txBody>
          <a:bodyPr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42353C-EC7A-4D6B-808E-4F3D7740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1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1CE68D-2146-45F9-BCFF-3AA572476FE4}"/>
              </a:ext>
            </a:extLst>
          </p:cNvPr>
          <p:cNvSpPr>
            <a:spLocks noChangeAspect="1"/>
          </p:cNvSpPr>
          <p:nvPr/>
        </p:nvSpPr>
        <p:spPr bwMode="gray">
          <a:xfrm>
            <a:off x="7993532" y="512763"/>
            <a:ext cx="4198469" cy="6084889"/>
          </a:xfrm>
          <a:custGeom>
            <a:avLst/>
            <a:gdLst>
              <a:gd name="connsiteX0" fmla="*/ 334217 w 4198469"/>
              <a:gd name="connsiteY0" fmla="*/ 0 h 6084889"/>
              <a:gd name="connsiteX1" fmla="*/ 4198469 w 4198469"/>
              <a:gd name="connsiteY1" fmla="*/ 0 h 6084889"/>
              <a:gd name="connsiteX2" fmla="*/ 4198469 w 4198469"/>
              <a:gd name="connsiteY2" fmla="*/ 6084889 h 6084889"/>
              <a:gd name="connsiteX3" fmla="*/ 456546 w 4198469"/>
              <a:gd name="connsiteY3" fmla="*/ 6084889 h 6084889"/>
              <a:gd name="connsiteX4" fmla="*/ 377589 w 4198469"/>
              <a:gd name="connsiteY4" fmla="*/ 5806835 h 6084889"/>
              <a:gd name="connsiteX5" fmla="*/ 0 w 4198469"/>
              <a:gd name="connsiteY5" fmla="*/ 2809457 h 6084889"/>
              <a:gd name="connsiteX6" fmla="*/ 243667 w 4198469"/>
              <a:gd name="connsiteY6" fmla="*/ 392337 h 608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469" h="6084889">
                <a:moveTo>
                  <a:pt x="334217" y="0"/>
                </a:moveTo>
                <a:lnTo>
                  <a:pt x="4198469" y="0"/>
                </a:lnTo>
                <a:lnTo>
                  <a:pt x="4198469" y="6084889"/>
                </a:lnTo>
                <a:lnTo>
                  <a:pt x="456546" y="6084889"/>
                </a:lnTo>
                <a:lnTo>
                  <a:pt x="377589" y="5806835"/>
                </a:lnTo>
                <a:cubicBezTo>
                  <a:pt x="131095" y="4848795"/>
                  <a:pt x="0" y="3844435"/>
                  <a:pt x="0" y="2809457"/>
                </a:cubicBezTo>
                <a:cubicBezTo>
                  <a:pt x="0" y="1981474"/>
                  <a:pt x="83901" y="1173088"/>
                  <a:pt x="243667" y="3923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ts val="600"/>
              </a:spcBef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3" y="1916113"/>
            <a:ext cx="6737041" cy="41417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6737039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77B821-C479-4B90-BFAD-C0F93FF6FA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666328" y="2055265"/>
            <a:ext cx="2974810" cy="233910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D8C10B-F7F6-4344-8848-7386A98FA51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6328" y="2432049"/>
            <a:ext cx="2974810" cy="1245213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200"/>
              </a:spcBef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988B072-07A3-46D9-BB3D-8FF8126B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989299"/>
            <a:ext cx="6737039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2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A3D037-51CE-424D-A594-07FA3ECD5E7D}"/>
              </a:ext>
            </a:extLst>
          </p:cNvPr>
          <p:cNvSpPr>
            <a:spLocks noChangeAspect="1"/>
          </p:cNvSpPr>
          <p:nvPr/>
        </p:nvSpPr>
        <p:spPr bwMode="gray">
          <a:xfrm>
            <a:off x="6194378" y="512763"/>
            <a:ext cx="5997622" cy="6084889"/>
          </a:xfrm>
          <a:custGeom>
            <a:avLst/>
            <a:gdLst>
              <a:gd name="connsiteX0" fmla="*/ 334218 w 5997622"/>
              <a:gd name="connsiteY0" fmla="*/ 0 h 6084889"/>
              <a:gd name="connsiteX1" fmla="*/ 5997622 w 5997622"/>
              <a:gd name="connsiteY1" fmla="*/ 0 h 6084889"/>
              <a:gd name="connsiteX2" fmla="*/ 5997622 w 5997622"/>
              <a:gd name="connsiteY2" fmla="*/ 6084889 h 6084889"/>
              <a:gd name="connsiteX3" fmla="*/ 456547 w 5997622"/>
              <a:gd name="connsiteY3" fmla="*/ 6084889 h 6084889"/>
              <a:gd name="connsiteX4" fmla="*/ 377589 w 5997622"/>
              <a:gd name="connsiteY4" fmla="*/ 5806835 h 6084889"/>
              <a:gd name="connsiteX5" fmla="*/ 0 w 5997622"/>
              <a:gd name="connsiteY5" fmla="*/ 2809457 h 6084889"/>
              <a:gd name="connsiteX6" fmla="*/ 243667 w 5997622"/>
              <a:gd name="connsiteY6" fmla="*/ 392337 h 608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622" h="6084889">
                <a:moveTo>
                  <a:pt x="334218" y="0"/>
                </a:moveTo>
                <a:lnTo>
                  <a:pt x="5997622" y="0"/>
                </a:lnTo>
                <a:lnTo>
                  <a:pt x="5997622" y="6084889"/>
                </a:lnTo>
                <a:lnTo>
                  <a:pt x="456547" y="6084889"/>
                </a:lnTo>
                <a:lnTo>
                  <a:pt x="377589" y="5806835"/>
                </a:lnTo>
                <a:cubicBezTo>
                  <a:pt x="131096" y="4848795"/>
                  <a:pt x="0" y="3844435"/>
                  <a:pt x="0" y="2809457"/>
                </a:cubicBezTo>
                <a:cubicBezTo>
                  <a:pt x="0" y="1981474"/>
                  <a:pt x="83902" y="1173088"/>
                  <a:pt x="243667" y="3923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ts val="600"/>
              </a:spcBef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916113"/>
            <a:ext cx="5184774" cy="41417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5184775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AC55C6-DAA2-4A0D-812F-A37E53869E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04482" y="1654551"/>
            <a:ext cx="4636656" cy="26314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DE065-7404-430C-8107-2054EFCB2F0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04482" y="2060574"/>
            <a:ext cx="4636656" cy="1574277"/>
          </a:xfrm>
        </p:spPr>
        <p:txBody>
          <a:bodyPr wrap="square">
            <a:spAutoFit/>
          </a:bodyPr>
          <a:lstStyle>
            <a:lvl1pPr>
              <a:buClr>
                <a:schemeClr val="accent4">
                  <a:lumMod val="75000"/>
                </a:schemeClr>
              </a:buCl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8A23D6-305C-4146-9B4B-148713C6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989299"/>
            <a:ext cx="5184775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91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0C29-9548-4A6A-8226-2E6521D6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11090274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F9360-B24E-45C9-8E82-22EA97CAA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698469"/>
            <a:ext cx="5184774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A6240-9C9E-43D2-A701-2DEFA9E75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42345"/>
            <a:ext cx="5184774" cy="37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CB01D-D572-4719-940F-909116283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362" y="1698469"/>
            <a:ext cx="5184775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C7105-670E-489F-8F6C-EDD7A24DD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362" y="2342345"/>
            <a:ext cx="5184775" cy="37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180CE-9DE0-4EA4-95C6-9E3165B6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B18-4486-40E6-9922-CBE121EF09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62E260C-7E0F-4CEB-8EF1-C3ADDBC7337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864617" cy="123111"/>
          </a:xfrm>
        </p:spPr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43C3A921-EA2D-471F-BDE7-F90D99672B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949" y="6665884"/>
            <a:ext cx="2519363" cy="123111"/>
          </a:xfrm>
        </p:spPr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37BA-62DB-4BF1-91F0-50D10F64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D09EB-7B36-4C69-A2C8-2F95D69A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B18-4486-40E6-9922-CBE121EF09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ECE8345-262A-4C6B-A86B-412D3A5510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864617" cy="123111"/>
          </a:xfrm>
        </p:spPr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6EE050C-126E-4D71-84D1-8ED48DEF2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949" y="6665884"/>
            <a:ext cx="2519363" cy="123111"/>
          </a:xfrm>
        </p:spPr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E964F732-D2E5-44DC-8757-BD839AFB7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11090275" cy="263149"/>
          </a:xfrm>
        </p:spPr>
        <p:txBody>
          <a:bodyPr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70EA11-B4AA-42AA-B4D7-60B8FEA3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8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26FD-D1E2-4E8E-AF18-EA95B28F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B18-4486-40E6-9922-CBE121EF09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DE99BE6-61E9-4A85-AF64-C7DC05CCA7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864617" cy="123111"/>
          </a:xfrm>
        </p:spPr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DCD97A9-EE01-4A41-89B7-3B7B7F2330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949" y="6665884"/>
            <a:ext cx="2519363" cy="123111"/>
          </a:xfrm>
        </p:spPr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3"/>
            <a:ext cx="6769099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6" y="1052513"/>
            <a:ext cx="3744912" cy="5005387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6769100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E42E6-321F-4044-A2D7-9869809A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6769099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78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5"/>
            <a:ext cx="5005386" cy="4141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1916113"/>
            <a:ext cx="5545139" cy="4141787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11090275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FF17E-E49C-4B58-B784-A2DE5095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2" y="2371447"/>
            <a:ext cx="3453247" cy="2201421"/>
          </a:xfrm>
          <a:noFill/>
        </p:spPr>
        <p:txBody>
          <a:bodyPr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7A3D7AF-15AE-42BB-8BD5-87F8593FB0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87891" y="2371447"/>
            <a:ext cx="3453247" cy="2201421"/>
          </a:xfrm>
          <a:noFill/>
        </p:spPr>
        <p:txBody>
          <a:bodyPr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8F4DD26B-085C-4309-92AA-C0797F4749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9377" y="2371447"/>
            <a:ext cx="3453247" cy="2201421"/>
          </a:xfrm>
          <a:noFill/>
        </p:spPr>
        <p:txBody>
          <a:bodyPr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183D5-6D30-4712-AFE5-ED712EBF3329}"/>
              </a:ext>
            </a:extLst>
          </p:cNvPr>
          <p:cNvSpPr/>
          <p:nvPr/>
        </p:nvSpPr>
        <p:spPr bwMode="gray">
          <a:xfrm>
            <a:off x="550862" y="4572869"/>
            <a:ext cx="3453247" cy="221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9849C-9514-46C0-8BEB-0705BDC60A45}"/>
              </a:ext>
            </a:extLst>
          </p:cNvPr>
          <p:cNvSpPr/>
          <p:nvPr/>
        </p:nvSpPr>
        <p:spPr bwMode="gray">
          <a:xfrm>
            <a:off x="8187891" y="4572869"/>
            <a:ext cx="3453247" cy="2213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82C0C-900C-45A0-BB4F-E4625DB14DB4}"/>
              </a:ext>
            </a:extLst>
          </p:cNvPr>
          <p:cNvSpPr/>
          <p:nvPr/>
        </p:nvSpPr>
        <p:spPr bwMode="gray">
          <a:xfrm>
            <a:off x="4369377" y="4572869"/>
            <a:ext cx="3453247" cy="2213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8A27BF-7C46-44E2-94CC-5B7FA09CBE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4957545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7F0899C-E685-46E0-BCC1-95D0CD7EE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9377" y="4957545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225BC7A-79EB-4C8F-9E30-E1DB8809B2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891" y="4957545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latshållare för text 7" descr="H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11090275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1F8C4-6016-4131-82D7-A7AB47C0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2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C215948F-2203-41F6-B561-387C8BC3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8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847429"/>
            <a:ext cx="6735308" cy="492443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6735308" cy="292388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376633"/>
            <a:ext cx="6735308" cy="738664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6000" b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6735308" cy="23391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729575F-8F0D-4210-A799-30E007439A3B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chemeClr val="bg1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7B78B38-B6DE-498B-9FA0-C6F54FB3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5B5461B-669C-4DEC-892D-3BDFB8020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D3B9A3C-5B50-48A9-994C-5733F896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9B36E40-42D2-43EC-85F1-1953F70F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AA4C81D-FBAF-4727-B9E7-E3A8D9BF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993E308-77B0-4C29-BEF8-796C0A72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BBFF22-AE44-4BC3-91E8-59BF9351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7B6E7526-B2F4-4F81-BC36-0C40E19F1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538" y="-33689"/>
            <a:ext cx="4361438" cy="44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,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29E1F9-6C45-42B9-B9AB-CE0C487152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94790" y="2214928"/>
            <a:ext cx="2995150" cy="2995150"/>
          </a:xfrm>
          <a:custGeom>
            <a:avLst/>
            <a:gdLst>
              <a:gd name="connsiteX0" fmla="*/ 1345984 w 2691968"/>
              <a:gd name="connsiteY0" fmla="*/ 0 h 2691968"/>
              <a:gd name="connsiteX1" fmla="*/ 2691968 w 2691968"/>
              <a:gd name="connsiteY1" fmla="*/ 1345984 h 2691968"/>
              <a:gd name="connsiteX2" fmla="*/ 1345984 w 2691968"/>
              <a:gd name="connsiteY2" fmla="*/ 2691968 h 2691968"/>
              <a:gd name="connsiteX3" fmla="*/ 0 w 2691968"/>
              <a:gd name="connsiteY3" fmla="*/ 1345984 h 2691968"/>
              <a:gd name="connsiteX4" fmla="*/ 1345984 w 2691968"/>
              <a:gd name="connsiteY4" fmla="*/ 0 h 269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968" h="2691968">
                <a:moveTo>
                  <a:pt x="1345984" y="0"/>
                </a:moveTo>
                <a:cubicBezTo>
                  <a:pt x="2089350" y="0"/>
                  <a:pt x="2691968" y="602618"/>
                  <a:pt x="2691968" y="1345984"/>
                </a:cubicBezTo>
                <a:cubicBezTo>
                  <a:pt x="2691968" y="2089350"/>
                  <a:pt x="2089350" y="2691968"/>
                  <a:pt x="1345984" y="2691968"/>
                </a:cubicBezTo>
                <a:cubicBezTo>
                  <a:pt x="602618" y="2691968"/>
                  <a:pt x="0" y="2089350"/>
                  <a:pt x="0" y="1345984"/>
                </a:cubicBezTo>
                <a:cubicBezTo>
                  <a:pt x="0" y="602618"/>
                  <a:pt x="602618" y="0"/>
                  <a:pt x="1345984" y="0"/>
                </a:cubicBezTo>
                <a:close/>
              </a:path>
            </a:pathLst>
          </a:custGeom>
          <a:noFill/>
        </p:spPr>
        <p:txBody>
          <a:bodyPr wrap="square"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F1D7567-3527-4D29-8FBA-094963A62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475751" y="2214928"/>
            <a:ext cx="2995150" cy="2995150"/>
          </a:xfrm>
          <a:custGeom>
            <a:avLst/>
            <a:gdLst>
              <a:gd name="connsiteX0" fmla="*/ 1345984 w 2691968"/>
              <a:gd name="connsiteY0" fmla="*/ 0 h 2691968"/>
              <a:gd name="connsiteX1" fmla="*/ 2691968 w 2691968"/>
              <a:gd name="connsiteY1" fmla="*/ 1345984 h 2691968"/>
              <a:gd name="connsiteX2" fmla="*/ 1345984 w 2691968"/>
              <a:gd name="connsiteY2" fmla="*/ 2691968 h 2691968"/>
              <a:gd name="connsiteX3" fmla="*/ 0 w 2691968"/>
              <a:gd name="connsiteY3" fmla="*/ 1345984 h 2691968"/>
              <a:gd name="connsiteX4" fmla="*/ 1345984 w 2691968"/>
              <a:gd name="connsiteY4" fmla="*/ 0 h 269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968" h="2691968">
                <a:moveTo>
                  <a:pt x="1345984" y="0"/>
                </a:moveTo>
                <a:cubicBezTo>
                  <a:pt x="2089350" y="0"/>
                  <a:pt x="2691968" y="602618"/>
                  <a:pt x="2691968" y="1345984"/>
                </a:cubicBezTo>
                <a:cubicBezTo>
                  <a:pt x="2691968" y="2089350"/>
                  <a:pt x="2089350" y="2691968"/>
                  <a:pt x="1345984" y="2691968"/>
                </a:cubicBezTo>
                <a:cubicBezTo>
                  <a:pt x="602618" y="2691968"/>
                  <a:pt x="0" y="2089350"/>
                  <a:pt x="0" y="1345984"/>
                </a:cubicBezTo>
                <a:cubicBezTo>
                  <a:pt x="0" y="602618"/>
                  <a:pt x="602618" y="0"/>
                  <a:pt x="1345984" y="0"/>
                </a:cubicBezTo>
                <a:close/>
              </a:path>
            </a:pathLst>
          </a:custGeom>
          <a:noFill/>
        </p:spPr>
        <p:txBody>
          <a:bodyPr wrap="square"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C390906-0D46-43CA-B3CC-01938D53A8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5645" y="2214928"/>
            <a:ext cx="2995150" cy="2995150"/>
          </a:xfrm>
          <a:custGeom>
            <a:avLst/>
            <a:gdLst>
              <a:gd name="connsiteX0" fmla="*/ 1345984 w 2691968"/>
              <a:gd name="connsiteY0" fmla="*/ 0 h 2691968"/>
              <a:gd name="connsiteX1" fmla="*/ 2691968 w 2691968"/>
              <a:gd name="connsiteY1" fmla="*/ 1345984 h 2691968"/>
              <a:gd name="connsiteX2" fmla="*/ 1345984 w 2691968"/>
              <a:gd name="connsiteY2" fmla="*/ 2691968 h 2691968"/>
              <a:gd name="connsiteX3" fmla="*/ 0 w 2691968"/>
              <a:gd name="connsiteY3" fmla="*/ 1345984 h 2691968"/>
              <a:gd name="connsiteX4" fmla="*/ 1345984 w 2691968"/>
              <a:gd name="connsiteY4" fmla="*/ 0 h 269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968" h="2691968">
                <a:moveTo>
                  <a:pt x="1345984" y="0"/>
                </a:moveTo>
                <a:cubicBezTo>
                  <a:pt x="2089350" y="0"/>
                  <a:pt x="2691968" y="602618"/>
                  <a:pt x="2691968" y="1345984"/>
                </a:cubicBezTo>
                <a:cubicBezTo>
                  <a:pt x="2691968" y="2089350"/>
                  <a:pt x="2089350" y="2691968"/>
                  <a:pt x="1345984" y="2691968"/>
                </a:cubicBezTo>
                <a:cubicBezTo>
                  <a:pt x="602618" y="2691968"/>
                  <a:pt x="0" y="2089350"/>
                  <a:pt x="0" y="1345984"/>
                </a:cubicBezTo>
                <a:cubicBezTo>
                  <a:pt x="0" y="602618"/>
                  <a:pt x="602618" y="0"/>
                  <a:pt x="1345984" y="0"/>
                </a:cubicBezTo>
                <a:close/>
              </a:path>
            </a:pathLst>
          </a:custGeom>
          <a:noFill/>
        </p:spPr>
        <p:txBody>
          <a:bodyPr wrap="square"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8A27BF-7C46-44E2-94CC-5B7FA09CBE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5409350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7F0899C-E685-46E0-BCC1-95D0CD7EE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9377" y="5409350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225BC7A-79EB-4C8F-9E30-E1DB8809B2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891" y="5409350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11090275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46D7D-06B5-430E-80BC-5186663F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6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A0A586-1D0D-41CE-A991-9501D7384591}"/>
              </a:ext>
            </a:extLst>
          </p:cNvPr>
          <p:cNvSpPr/>
          <p:nvPr/>
        </p:nvSpPr>
        <p:spPr bwMode="gray">
          <a:xfrm>
            <a:off x="0" y="512764"/>
            <a:ext cx="12192000" cy="608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8965ED0-5BA5-4867-9D18-CAFFA732C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764"/>
            <a:ext cx="12192000" cy="6084886"/>
          </a:xfrm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72726A9D-952D-4BC8-A36B-E6325236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266865"/>
            <a:ext cx="11090274" cy="55399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44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3"/>
            <a:ext cx="8869361" cy="41417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08EF0-BA2E-4FDE-AB95-A495608F0B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9766253" y="512763"/>
            <a:ext cx="2425747" cy="6084887"/>
          </a:xfrm>
          <a:custGeom>
            <a:avLst/>
            <a:gdLst>
              <a:gd name="connsiteX0" fmla="*/ 334218 w 2425747"/>
              <a:gd name="connsiteY0" fmla="*/ 0 h 6084887"/>
              <a:gd name="connsiteX1" fmla="*/ 2425747 w 2425747"/>
              <a:gd name="connsiteY1" fmla="*/ 0 h 6084887"/>
              <a:gd name="connsiteX2" fmla="*/ 2425747 w 2425747"/>
              <a:gd name="connsiteY2" fmla="*/ 6084887 h 6084887"/>
              <a:gd name="connsiteX3" fmla="*/ 2079626 w 2425747"/>
              <a:gd name="connsiteY3" fmla="*/ 6084887 h 6084887"/>
              <a:gd name="connsiteX4" fmla="*/ 456547 w 2425747"/>
              <a:gd name="connsiteY4" fmla="*/ 6084887 h 6084887"/>
              <a:gd name="connsiteX5" fmla="*/ 377589 w 2425747"/>
              <a:gd name="connsiteY5" fmla="*/ 5806835 h 6084887"/>
              <a:gd name="connsiteX6" fmla="*/ 0 w 2425747"/>
              <a:gd name="connsiteY6" fmla="*/ 2809457 h 6084887"/>
              <a:gd name="connsiteX7" fmla="*/ 243667 w 2425747"/>
              <a:gd name="connsiteY7" fmla="*/ 392337 h 60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747" h="6084887">
                <a:moveTo>
                  <a:pt x="334218" y="0"/>
                </a:moveTo>
                <a:lnTo>
                  <a:pt x="2425747" y="0"/>
                </a:lnTo>
                <a:lnTo>
                  <a:pt x="2425747" y="6084887"/>
                </a:lnTo>
                <a:lnTo>
                  <a:pt x="2079626" y="6084887"/>
                </a:lnTo>
                <a:lnTo>
                  <a:pt x="456547" y="6084887"/>
                </a:lnTo>
                <a:lnTo>
                  <a:pt x="377589" y="5806835"/>
                </a:lnTo>
                <a:cubicBezTo>
                  <a:pt x="131096" y="4848795"/>
                  <a:pt x="0" y="3844435"/>
                  <a:pt x="0" y="2809457"/>
                </a:cubicBezTo>
                <a:cubicBezTo>
                  <a:pt x="0" y="1981474"/>
                  <a:pt x="83902" y="1173088"/>
                  <a:pt x="243667" y="392337"/>
                </a:cubicBezTo>
                <a:close/>
              </a:path>
            </a:pathLst>
          </a:custGeom>
          <a:noFill/>
        </p:spPr>
        <p:txBody>
          <a:bodyPr wrap="square" lIns="144000" tIns="2160000" rIns="144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8869361" cy="263149"/>
          </a:xfrm>
        </p:spPr>
        <p:txBody>
          <a:bodyPr wrap="square"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8BA98-3A18-455B-9DF0-BA5724D4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8869361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21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CF8A0C-DF46-48FE-A9A6-F15092E3D0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993532" y="512763"/>
            <a:ext cx="4198468" cy="6084887"/>
          </a:xfrm>
          <a:custGeom>
            <a:avLst/>
            <a:gdLst>
              <a:gd name="connsiteX0" fmla="*/ 334217 w 4198468"/>
              <a:gd name="connsiteY0" fmla="*/ 0 h 6084887"/>
              <a:gd name="connsiteX1" fmla="*/ 4198468 w 4198468"/>
              <a:gd name="connsiteY1" fmla="*/ 0 h 6084887"/>
              <a:gd name="connsiteX2" fmla="*/ 4198468 w 4198468"/>
              <a:gd name="connsiteY2" fmla="*/ 6084887 h 6084887"/>
              <a:gd name="connsiteX3" fmla="*/ 456546 w 4198468"/>
              <a:gd name="connsiteY3" fmla="*/ 6084887 h 6084887"/>
              <a:gd name="connsiteX4" fmla="*/ 377589 w 4198468"/>
              <a:gd name="connsiteY4" fmla="*/ 5806835 h 6084887"/>
              <a:gd name="connsiteX5" fmla="*/ 0 w 4198468"/>
              <a:gd name="connsiteY5" fmla="*/ 2809457 h 6084887"/>
              <a:gd name="connsiteX6" fmla="*/ 243667 w 4198468"/>
              <a:gd name="connsiteY6" fmla="*/ 392337 h 60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468" h="6084887">
                <a:moveTo>
                  <a:pt x="334217" y="0"/>
                </a:moveTo>
                <a:lnTo>
                  <a:pt x="4198468" y="0"/>
                </a:lnTo>
                <a:lnTo>
                  <a:pt x="4198468" y="6084887"/>
                </a:lnTo>
                <a:lnTo>
                  <a:pt x="456546" y="6084887"/>
                </a:lnTo>
                <a:lnTo>
                  <a:pt x="377589" y="5806835"/>
                </a:lnTo>
                <a:cubicBezTo>
                  <a:pt x="131095" y="4848795"/>
                  <a:pt x="0" y="3844435"/>
                  <a:pt x="0" y="2809457"/>
                </a:cubicBezTo>
                <a:cubicBezTo>
                  <a:pt x="0" y="1981474"/>
                  <a:pt x="83901" y="1173088"/>
                  <a:pt x="243667" y="392337"/>
                </a:cubicBezTo>
                <a:close/>
              </a:path>
            </a:pathLst>
          </a:custGeom>
        </p:spPr>
        <p:txBody>
          <a:bodyPr wrap="square" tIns="1044000" anchor="ctr" anchorCtr="1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916113"/>
            <a:ext cx="6764336" cy="41417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6764336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14B1D1-3FE2-43DF-8ED0-C9AD4EDD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6764336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4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BCC82A-329F-4D5F-9988-AC51235D91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4378" y="512763"/>
            <a:ext cx="5997622" cy="6084887"/>
          </a:xfrm>
          <a:custGeom>
            <a:avLst/>
            <a:gdLst>
              <a:gd name="connsiteX0" fmla="*/ 334218 w 5997622"/>
              <a:gd name="connsiteY0" fmla="*/ 0 h 6084887"/>
              <a:gd name="connsiteX1" fmla="*/ 5997622 w 5997622"/>
              <a:gd name="connsiteY1" fmla="*/ 0 h 6084887"/>
              <a:gd name="connsiteX2" fmla="*/ 5997622 w 5997622"/>
              <a:gd name="connsiteY2" fmla="*/ 6084887 h 6084887"/>
              <a:gd name="connsiteX3" fmla="*/ 456547 w 5997622"/>
              <a:gd name="connsiteY3" fmla="*/ 6084887 h 6084887"/>
              <a:gd name="connsiteX4" fmla="*/ 377589 w 5997622"/>
              <a:gd name="connsiteY4" fmla="*/ 5806835 h 6084887"/>
              <a:gd name="connsiteX5" fmla="*/ 0 w 5997622"/>
              <a:gd name="connsiteY5" fmla="*/ 2809457 h 6084887"/>
              <a:gd name="connsiteX6" fmla="*/ 243667 w 5997622"/>
              <a:gd name="connsiteY6" fmla="*/ 392337 h 60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622" h="6084887">
                <a:moveTo>
                  <a:pt x="334218" y="0"/>
                </a:moveTo>
                <a:lnTo>
                  <a:pt x="5997622" y="0"/>
                </a:lnTo>
                <a:lnTo>
                  <a:pt x="5997622" y="6084887"/>
                </a:lnTo>
                <a:lnTo>
                  <a:pt x="456547" y="6084887"/>
                </a:lnTo>
                <a:lnTo>
                  <a:pt x="377589" y="5806835"/>
                </a:lnTo>
                <a:cubicBezTo>
                  <a:pt x="131096" y="4848795"/>
                  <a:pt x="0" y="3844435"/>
                  <a:pt x="0" y="2809457"/>
                </a:cubicBezTo>
                <a:cubicBezTo>
                  <a:pt x="0" y="1981474"/>
                  <a:pt x="83902" y="1173088"/>
                  <a:pt x="243667" y="392337"/>
                </a:cubicBezTo>
                <a:close/>
              </a:path>
            </a:pathLst>
          </a:custGeom>
        </p:spPr>
        <p:txBody>
          <a:bodyPr wrap="square" tIns="1044000" anchor="ctr" anchorCtr="1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916113"/>
            <a:ext cx="5184774" cy="41417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5184774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406F16-0509-46BE-A43C-C122E65A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5184774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6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6F1FEB-FE06-49F5-BFEC-20F4687C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>
            <a:fillRect/>
          </a:stretch>
        </p:blipFill>
        <p:spPr>
          <a:xfrm flipH="1">
            <a:off x="0" y="0"/>
            <a:ext cx="12191998" cy="6608577"/>
          </a:xfrm>
          <a:prstGeom prst="rect">
            <a:avLst/>
          </a:prstGeom>
        </p:spPr>
      </p:pic>
      <p:grpSp>
        <p:nvGrpSpPr>
          <p:cNvPr id="24" name="Grupp 21">
            <a:extLst>
              <a:ext uri="{FF2B5EF4-FFF2-40B4-BE49-F238E27FC236}">
                <a16:creationId xmlns:a16="http://schemas.microsoft.com/office/drawing/2014/main" id="{2357C7F4-B008-46E2-9721-C1C7A21391F5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chemeClr val="bg1"/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A35C433-256D-4276-9CCD-62C80D2B4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1C1A1E2-5A8A-4E97-B19C-49DC3171F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C001935-9B60-49C7-858C-411BD6234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88B27C6F-158F-4B90-B1F6-E233DD56E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67D2B6B1-1EE4-4702-92FE-5CC78C89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C7042F59-DD4E-405E-8AB0-08D7FEA4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E4B75E2-2406-4A84-8476-6683701D7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2E47CC-254C-41EF-A3FE-EC34B7B1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32D215-34B1-4BCC-A9B4-9321CFF2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37B83A-4C07-4C63-85DD-62107124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3B8461-EC09-48DE-AC26-A0E16E5B09EB}"/>
              </a:ext>
            </a:extLst>
          </p:cNvPr>
          <p:cNvSpPr txBox="1"/>
          <p:nvPr/>
        </p:nvSpPr>
        <p:spPr bwMode="gray">
          <a:xfrm>
            <a:off x="550863" y="3938845"/>
            <a:ext cx="6096000" cy="23698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Barlow" panose="00000500000000000000" pitchFamily="2" charset="0"/>
              </a:rPr>
              <a:t>Our Purpose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Trust 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 Mobility</a:t>
            </a:r>
          </a:p>
        </p:txBody>
      </p:sp>
    </p:spTree>
    <p:extLst>
      <p:ext uri="{BB962C8B-B14F-4D97-AF65-F5344CB8AC3E}">
        <p14:creationId xmlns:p14="http://schemas.microsoft.com/office/powerpoint/2010/main" val="15906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2"/>
            <a:ext cx="11090274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9E9B7-F121-4725-A71A-281B45D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5409-220E-4AEA-874E-9F9B75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786B-67DA-4E52-ABCC-5AC865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4D0B9-C85B-4F45-BB3D-9965B8A1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40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916112"/>
            <a:ext cx="5184775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1916112"/>
            <a:ext cx="5184775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9EF01-B300-4575-9507-2E42980C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8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698469"/>
            <a:ext cx="5184774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342345"/>
            <a:ext cx="5184774" cy="37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362" y="1698469"/>
            <a:ext cx="5184775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2" y="2342345"/>
            <a:ext cx="5184775" cy="37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2946D6-9E88-40BE-AF80-752A60FB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F6BEE4-311E-4CA9-AA87-9505E666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E08D14-4332-4965-90F2-8E9F3E5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078BE9-C591-46AD-928B-2291E158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22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1" pos="3613">
          <p15:clr>
            <a:srgbClr val="FBAE40"/>
          </p15:clr>
        </p15:guide>
        <p15:guide id="12" pos="40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0E015D-B1BE-4DFF-9D90-1ADB2C31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34666BD-F6F1-46E3-BC37-C5E6532F1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" b="2278"/>
          <a:stretch>
            <a:fillRect/>
          </a:stretch>
        </p:blipFill>
        <p:spPr>
          <a:xfrm>
            <a:off x="0" y="0"/>
            <a:ext cx="12191996" cy="6608577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2D3EC4E9-1097-4B27-9D3A-ADBC4D47E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538" y="-33689"/>
            <a:ext cx="4361438" cy="4459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399357"/>
            <a:ext cx="6735308" cy="492443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6735308" cy="29238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928561"/>
            <a:ext cx="6735308" cy="738664"/>
          </a:xfrm>
        </p:spPr>
        <p:txBody>
          <a:bodyPr wrap="square">
            <a:noAutofit/>
          </a:bodyPr>
          <a:lstStyle>
            <a:lvl1pPr marL="0" indent="0">
              <a:lnSpc>
                <a:spcPct val="80000"/>
              </a:lnSpc>
              <a:buNone/>
              <a:defRPr sz="6000" b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6735308" cy="23391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729575F-8F0D-4210-A799-30E007439A3B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chemeClr val="bg1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7B78B38-B6DE-498B-9FA0-C6F54FB3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5B5461B-669C-4DEC-892D-3BDFB8020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D3B9A3C-5B50-48A9-994C-5733F896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9B36E40-42D2-43EC-85F1-1953F70F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AA4C81D-FBAF-4727-B9E7-E3A8D9BF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993E308-77B0-4C29-BEF8-796C0A72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BBFF22-AE44-4BC3-91E8-59BF9351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1F6DF-E3E9-4B16-A020-57094DB7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0436-E61A-4EFA-A670-0F86E3AE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D0BA-7E79-4D5D-AA32-66564AF5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254E-760F-46D3-A66A-FF103AF4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38779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3FEB1-28A8-43DC-8CFE-6508DD84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F2BC-EE51-488D-B7B5-7DBAB407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33A5-04BF-45DB-B07E-3A17993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612D-2E11-4653-9FD6-19BAE0D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D3EFA-53A8-4493-9E7C-79FB77973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55229" y="1268413"/>
            <a:ext cx="398571" cy="4789487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8A70-91EB-438C-9C08-389DAF83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1268413"/>
            <a:ext cx="8021637" cy="4789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C9C-FEA3-4301-9970-0627BAF2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D984-B50F-44A7-8BAA-E95633AA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EDF-A405-454D-9CAE-7014FE1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B4695E0-079C-4D0A-BCC8-45D6CB2B2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b="2255"/>
          <a:stretch>
            <a:fillRect/>
          </a:stretch>
        </p:blipFill>
        <p:spPr>
          <a:xfrm>
            <a:off x="0" y="0"/>
            <a:ext cx="12191998" cy="6608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399358"/>
            <a:ext cx="6735308" cy="492443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6735308" cy="292388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928561"/>
            <a:ext cx="6735308" cy="73866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b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6735308" cy="233910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722BEB1-A776-48A4-8D35-98C3B3BD37A0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chemeClr val="bg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C3352E9-8E61-43F1-A550-F6896FD0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0D8F87C-05FA-4D3D-ACCD-F4B89E800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788B0AE-8685-465E-ABD1-63BC6EBA5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59BABA0-3D8E-4CEA-A206-B26363B71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B85D60E-1CFF-4139-B2CC-E6C4709F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1D560AC-678B-4D2D-8A74-BA6F9644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EEF95386-433A-4B2C-B95B-3DB2B919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pic>
        <p:nvPicPr>
          <p:cNvPr id="18" name="Bildobjekt 24">
            <a:extLst>
              <a:ext uri="{FF2B5EF4-FFF2-40B4-BE49-F238E27FC236}">
                <a16:creationId xmlns:a16="http://schemas.microsoft.com/office/drawing/2014/main" id="{60ED546F-B6CF-40F1-AB03-557F6C989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538" y="-33689"/>
            <a:ext cx="4361438" cy="44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32BD-85C7-471D-B386-4FDFAE8C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192C-4BBA-4A9C-9890-3092D7E1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EFA3-5485-4322-AE65-71823B54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B18-4486-40E6-9922-CBE121EF09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E232875-A6CB-4551-9D7B-EB607F22BB4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864617" cy="123111"/>
          </a:xfrm>
        </p:spPr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51282F0B-03A5-4943-B133-F76BF476B4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949" y="6665884"/>
            <a:ext cx="2519363" cy="123111"/>
          </a:xfrm>
        </p:spPr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2"/>
            <a:ext cx="11090274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32898D-DBA5-4872-96E1-24994EE37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11090275" cy="26314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01593-57F4-4F93-A574-C2DEBB93DA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3EBC9F-FF99-40B6-9397-B968624184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AF97A-121A-4AF0-8E84-1686C7334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26223-5E43-48A2-935B-4F38C8A1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50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chemeClr val="bg1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5206E-31D0-4C84-A1D6-E0491F3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8947BA-D4E2-418E-A2E4-119B7D2A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A3C779-6E89-495A-A066-D1F404C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+mn-lt"/>
              </a:defRPr>
            </a:lvl1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41FFD-2DE9-4D35-84B1-46006E1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06A202-68D8-44FC-B0DD-3D61AA5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B7370-E20D-4EA7-81A1-D44A8AC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492D-3EC7-41EC-B8C7-7653D098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2DD78-FD21-4031-A6EF-5F84E3568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916112"/>
            <a:ext cx="5184775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C698C-7831-4197-943E-7334FF319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1916112"/>
            <a:ext cx="5184775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8422A-20B0-4996-8AC6-428ED8C2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B18-4486-40E6-9922-CBE121EF09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0754F35-A3BF-4496-B552-814778E553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864617" cy="123111"/>
          </a:xfrm>
        </p:spPr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9836C6-20C5-46B2-815B-14BB1787C8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949" y="6665884"/>
            <a:ext cx="2519363" cy="123111"/>
          </a:xfrm>
        </p:spPr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7EF77-A727-4568-B5DC-A34A9CEE0670}"/>
              </a:ext>
            </a:extLst>
          </p:cNvPr>
          <p:cNvSpPr/>
          <p:nvPr/>
        </p:nvSpPr>
        <p:spPr bwMode="gray">
          <a:xfrm>
            <a:off x="0" y="6597650"/>
            <a:ext cx="12192000" cy="260350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758EB-B969-4E8E-A6DB-53FBBB64F4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989299"/>
            <a:ext cx="11090274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here to change heading style template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E4A6-D057-4E55-817D-EA89E61F8D2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4" y="1916112"/>
            <a:ext cx="11090274" cy="4141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98438" marR="0" lvl="0" indent="-198438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Segoe UI Web (West European)"/>
              </a:rPr>
              <a:t>Click here to change the format of the background text</a:t>
            </a:r>
            <a:endParaRPr lang="sv-SE" dirty="0"/>
          </a:p>
          <a:p>
            <a:pPr lvl="1"/>
            <a:r>
              <a:rPr lang="sv-SE" dirty="0"/>
              <a:t>Level two</a:t>
            </a:r>
          </a:p>
          <a:p>
            <a:pPr lvl="2"/>
            <a:r>
              <a:rPr lang="sv-SE" dirty="0"/>
              <a:t>Level three</a:t>
            </a:r>
          </a:p>
          <a:p>
            <a:pPr lvl="3"/>
            <a:r>
              <a:rPr lang="sv-SE" dirty="0"/>
              <a:t>Level four</a:t>
            </a:r>
          </a:p>
          <a:p>
            <a:pPr lvl="4"/>
            <a:r>
              <a:rPr lang="sv-SE" dirty="0"/>
              <a:t>Level five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2E87-2268-41FC-8B5C-7F2F29FA1C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CA7F-36FA-4091-AE31-3B4A6E57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38CD-8504-4557-B793-9202730D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03296" y="6665884"/>
            <a:ext cx="144270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ktangel 14">
            <a:extLst>
              <a:ext uri="{FF2B5EF4-FFF2-40B4-BE49-F238E27FC236}">
                <a16:creationId xmlns:a16="http://schemas.microsoft.com/office/drawing/2014/main" id="{AE2D0A8D-9006-4B1F-9ADC-3F6E830F3901}"/>
              </a:ext>
            </a:extLst>
          </p:cNvPr>
          <p:cNvSpPr/>
          <p:nvPr/>
        </p:nvSpPr>
        <p:spPr>
          <a:xfrm>
            <a:off x="0" y="0"/>
            <a:ext cx="12192000" cy="514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DC86FD3-2347-4335-8E2A-220A3E5ABAF7}"/>
              </a:ext>
            </a:extLst>
          </p:cNvPr>
          <p:cNvGrpSpPr>
            <a:grpSpLocks noChangeAspect="1"/>
          </p:cNvGrpSpPr>
          <p:nvPr/>
        </p:nvGrpSpPr>
        <p:grpSpPr>
          <a:xfrm>
            <a:off x="10731185" y="177508"/>
            <a:ext cx="1244909" cy="175008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FD0AFC6-F30C-4B2D-9CAC-3898F71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DD94C1-CE64-4FA7-AA48-675741C1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C210E19-FEA0-458A-8BB3-3D050C8D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4354C6F-8977-45E8-ACEB-3609AA3C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4F61A00-D14A-4B1E-AA2F-A4238E6A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41D061A-9FAC-4A2B-8CAF-9CF42D8C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A32660A-3992-4EC4-8AA5-32DFEF0A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89836005-57A3-467F-9D5D-43253F5A5C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1476" y="6665884"/>
            <a:ext cx="264816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/>
          <a:p>
            <a:pPr algn="r"/>
            <a:r>
              <a:rPr lang="en-US" sz="800" baseline="0" noProof="1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rPr>
              <a:t>© 2022 Copyright Veoneer HoldCo, LLC. All Rights Reserved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1EAAB9-D5B9-4A92-9E73-312680E3550F}"/>
              </a:ext>
            </a:extLst>
          </p:cNvPr>
          <p:cNvSpPr/>
          <p:nvPr/>
        </p:nvSpPr>
        <p:spPr bwMode="gray">
          <a:xfrm>
            <a:off x="0" y="6597650"/>
            <a:ext cx="12192000" cy="3600"/>
          </a:xfrm>
          <a:prstGeom prst="rect">
            <a:avLst/>
          </a:prstGeom>
          <a:solidFill>
            <a:srgbClr val="A6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8" name="MSIPCMContentMarking" descr="{&quot;HashCode&quot;:-9777361,&quot;Placement&quot;:&quot;Footer&quot;,&quot;Top&quot;:522.2,&quot;Left&quot;:904.517334,&quot;SlideWidth&quot;:960,&quot;SlideHeight&quot;:540}">
            <a:extLst>
              <a:ext uri="{FF2B5EF4-FFF2-40B4-BE49-F238E27FC236}">
                <a16:creationId xmlns:a16="http://schemas.microsoft.com/office/drawing/2014/main" id="{76F6562B-6EA1-41BF-BB56-E9CDDA28EC16}"/>
              </a:ext>
            </a:extLst>
          </p:cNvPr>
          <p:cNvSpPr txBox="1"/>
          <p:nvPr userDrawn="1"/>
        </p:nvSpPr>
        <p:spPr bwMode="gray">
          <a:xfrm>
            <a:off x="11487370" y="6631940"/>
            <a:ext cx="704630" cy="2260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800">
                <a:solidFill>
                  <a:srgbClr val="000000"/>
                </a:solidFill>
                <a:latin typeface="Barlow" panose="00000500000000000000" pitchFamily="2" charset="0"/>
              </a:rPr>
              <a:t>INTERNAL</a:t>
            </a:r>
            <a:endParaRPr lang="en-US" sz="8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  <p:sldLayoutId id="2147484418" r:id="rId18"/>
    <p:sldLayoutId id="2147484419" r:id="rId19"/>
    <p:sldLayoutId id="2147484420" r:id="rId20"/>
    <p:sldLayoutId id="2147484421" r:id="rId21"/>
    <p:sldLayoutId id="2147484422" r:id="rId22"/>
    <p:sldLayoutId id="2147484423" r:id="rId23"/>
    <p:sldLayoutId id="2147484424" r:id="rId24"/>
    <p:sldLayoutId id="2147484425" r:id="rId25"/>
    <p:sldLayoutId id="2147484426" r:id="rId26"/>
    <p:sldLayoutId id="2147484427" r:id="rId27"/>
    <p:sldLayoutId id="2147484428" r:id="rId28"/>
    <p:sldLayoutId id="2147484429" r:id="rId29"/>
    <p:sldLayoutId id="2147484430" r:id="rId30"/>
    <p:sldLayoutId id="2147484431" r:id="rId31"/>
    <p:sldLayoutId id="2147484432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19075" algn="l" defTabSz="914400" rtl="0" eaLnBrk="1" latinLnBrk="0" hangingPunct="1">
        <a:lnSpc>
          <a:spcPct val="95000"/>
        </a:lnSpc>
        <a:spcBef>
          <a:spcPts val="600"/>
        </a:spcBef>
        <a:buFont typeface="Barlow" panose="000005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06425" indent="-169863" algn="l" defTabSz="914400" rtl="0" eaLnBrk="1" latinLnBrk="0" hangingPunct="1">
        <a:lnSpc>
          <a:spcPct val="95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47">
          <p15:clr>
            <a:srgbClr val="F26B43"/>
          </p15:clr>
        </p15:guide>
        <p15:guide id="11" pos="7333">
          <p15:clr>
            <a:srgbClr val="F26B43"/>
          </p15:clr>
        </p15:guide>
        <p15:guide id="13" orient="horz" pos="3816">
          <p15:clr>
            <a:srgbClr val="F26B43"/>
          </p15:clr>
        </p15:guide>
        <p15:guide id="24" orient="horz" pos="3974">
          <p15:clr>
            <a:srgbClr val="F26B43"/>
          </p15:clr>
        </p15:guide>
        <p15:guide id="25" orient="horz" pos="4156">
          <p15:clr>
            <a:srgbClr val="F26B43"/>
          </p15:clr>
        </p15:guide>
        <p15:guide id="39" orient="horz" pos="1071">
          <p15:clr>
            <a:srgbClr val="F26B43"/>
          </p15:clr>
        </p15:guide>
        <p15:guide id="40" orient="horz" pos="663">
          <p15:clr>
            <a:srgbClr val="F26B43"/>
          </p15:clr>
        </p15:guide>
        <p15:guide id="41" orient="horz" pos="1207">
          <p15:clr>
            <a:srgbClr val="F26B43"/>
          </p15:clr>
        </p15:guide>
        <p15:guide id="42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E801B208-2892-412A-9A8A-6CB8673D32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0863" y="6665884"/>
            <a:ext cx="538609" cy="123111"/>
          </a:xfrm>
        </p:spPr>
        <p:txBody>
          <a:bodyPr/>
          <a:lstStyle/>
          <a:p>
            <a:r>
              <a:rPr lang="en-US" dirty="0"/>
              <a:t>June 8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3846-0B4B-43A6-8E12-C42EA56C79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 err="1"/>
              <a:t>Veoneer</a:t>
            </a:r>
            <a:r>
              <a:rPr lang="sv-SE" dirty="0"/>
              <a:t> </a:t>
            </a:r>
            <a:r>
              <a:rPr lang="sv-SE" dirty="0" err="1"/>
              <a:t>Supplier</a:t>
            </a:r>
            <a:r>
              <a:rPr lang="sv-SE" dirty="0"/>
              <a:t> 8D format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68C6-42BB-4A3B-A500-90B00996EE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F39020F-200D-41BA-9155-D02E6481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0" y="1572542"/>
            <a:ext cx="441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4"/>
                </a:solidFill>
                <a:ea typeface="宋体" panose="02010600030101010101" pitchFamily="2" charset="-122"/>
              </a:rPr>
              <a:t>Please place your </a:t>
            </a:r>
            <a:br>
              <a:rPr lang="en-US" altLang="zh-CN" sz="2800" b="1" dirty="0">
                <a:solidFill>
                  <a:schemeClr val="accent4"/>
                </a:solidFill>
                <a:ea typeface="宋体" panose="02010600030101010101" pitchFamily="2" charset="-122"/>
              </a:rPr>
            </a:br>
            <a:r>
              <a:rPr lang="en-US" altLang="zh-CN" sz="2800" b="1" dirty="0">
                <a:solidFill>
                  <a:schemeClr val="accent4"/>
                </a:solidFill>
                <a:ea typeface="宋体" panose="02010600030101010101" pitchFamily="2" charset="-122"/>
              </a:rPr>
              <a:t>Supplier Name, ID and location here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0C0CBD1-7D14-4EB1-9A3F-2D331DC8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54" y="2969356"/>
            <a:ext cx="441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</a:rPr>
              <a:t>Please place a simple phrase that describes your problem here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9EA2D93-5B56-48DA-A369-ABEFB43C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43" y="4176192"/>
            <a:ext cx="4840415" cy="84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zh-CN" sz="2000" b="1" dirty="0">
                <a:solidFill>
                  <a:schemeClr val="bg1"/>
                </a:solidFill>
                <a:ea typeface="宋体" panose="02010600030101010101" pitchFamily="2" charset="-122"/>
              </a:rPr>
              <a:t>Please add the NCM Number here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873FCEAF-6BD2-4BDD-8870-7A7AEB29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" y="5602847"/>
            <a:ext cx="97223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Note to user:  </a:t>
            </a:r>
          </a:p>
          <a:p>
            <a:pPr>
              <a:spcBef>
                <a:spcPct val="50000"/>
              </a:spcBef>
            </a:pPr>
            <a:r>
              <a:rPr lang="en-US" altLang="zh-CN" sz="1200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This form is meant to be a template to better enable you to meet the </a:t>
            </a:r>
            <a:r>
              <a:rPr lang="en-US" altLang="zh-CN" sz="1200" i="1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Veoneer</a:t>
            </a:r>
            <a:r>
              <a:rPr lang="en-US" altLang="zh-CN" sz="1200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 requirements.</a:t>
            </a:r>
          </a:p>
          <a:p>
            <a:pPr>
              <a:spcBef>
                <a:spcPct val="50000"/>
              </a:spcBef>
            </a:pPr>
            <a:r>
              <a:rPr lang="en-US" altLang="zh-CN" sz="1200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Due to the uniqueness of each problem, you may need to modify/add to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7588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640080" y="714048"/>
            <a:ext cx="88392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900" b="1" dirty="0">
                <a:solidFill>
                  <a:schemeClr val="accent1"/>
                </a:solidFill>
                <a:ea typeface="宋体" panose="02010600030101010101" pitchFamily="2" charset="-122"/>
              </a:rPr>
              <a:t>Step 4</a:t>
            </a:r>
            <a:br>
              <a:rPr lang="en-US" altLang="zh-CN" sz="1900" b="1" dirty="0">
                <a:solidFill>
                  <a:schemeClr val="accent1"/>
                </a:solidFill>
                <a:ea typeface="宋体" panose="02010600030101010101" pitchFamily="2" charset="-122"/>
              </a:rPr>
            </a:br>
            <a:r>
              <a:rPr lang="en-US" altLang="zh-CN" sz="1900" b="1" dirty="0">
                <a:solidFill>
                  <a:schemeClr val="accent1"/>
                </a:solidFill>
                <a:ea typeface="宋体" panose="02010600030101010101" pitchFamily="2" charset="-122"/>
              </a:rPr>
              <a:t>Root Cause Analysis (Fishbone*)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-4462786" flipH="1" flipV="1">
            <a:off x="4114800" y="4264968"/>
            <a:ext cx="1981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-4462786" flipH="1" flipV="1">
            <a:off x="6351588" y="4301481"/>
            <a:ext cx="1981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67400" y="4036368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12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19800" y="4188768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12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48000" y="1521768"/>
            <a:ext cx="1066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  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Man 	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505200" y="1750368"/>
            <a:ext cx="838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29200" y="1521768"/>
            <a:ext cx="1066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Method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562600" y="1750368"/>
            <a:ext cx="914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696200" y="1750368"/>
            <a:ext cx="914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114800" y="5407968"/>
            <a:ext cx="1066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Machine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010400" y="1521768"/>
            <a:ext cx="12192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Measurement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6324600" y="5407968"/>
            <a:ext cx="1066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1"/>
                </a:solidFill>
                <a:ea typeface="SimSun" panose="02010600030101010101" pitchFamily="2" charset="-122"/>
              </a:rPr>
              <a:t>Material</a:t>
            </a:r>
            <a:endParaRPr lang="zh-CN" altLang="en-US" sz="1400" dirty="0">
              <a:solidFill>
                <a:schemeClr val="accent1"/>
              </a:solidFill>
              <a:ea typeface="SimSun" panose="02010600030101010101" pitchFamily="2" charset="-122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3124200" y="3502968"/>
            <a:ext cx="6629400" cy="228600"/>
          </a:xfrm>
          <a:prstGeom prst="rightArrow">
            <a:avLst>
              <a:gd name="adj1" fmla="val 50000"/>
              <a:gd name="adj2" fmla="val 725000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9067800" y="2709218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Effect</a:t>
            </a: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1828800" y="5941367"/>
            <a:ext cx="5029200" cy="46607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Note:  Circle the confirmed causes in red. </a:t>
            </a:r>
          </a:p>
          <a:p>
            <a:pPr algn="ctr"/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Or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other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validated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method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1905000" y="2283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en-US" altLang="zh-CN" dirty="0"/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6308688" y="2664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087544" y="2664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6116096" y="2283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3088192" y="4558021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5943600" y="1902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 dirty="0"/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4373544" y="3045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4175088" y="2664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992544" y="2283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3810000" y="1902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 dirty="0"/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1732504" y="1902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2879688" y="4933148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2255856" y="3045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499336" y="3807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3296696" y="4182895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5165688" y="4933148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6507144" y="3045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5536640" y="4182895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5334000" y="4558021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42" name="Text Box 61"/>
          <p:cNvSpPr txBox="1">
            <a:spLocks noChangeArrowheads="1"/>
          </p:cNvSpPr>
          <p:nvPr/>
        </p:nvSpPr>
        <p:spPr bwMode="auto">
          <a:xfrm>
            <a:off x="5725048" y="3807769"/>
            <a:ext cx="182880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000">
                <a:latin typeface="+mn-lt"/>
                <a:ea typeface="SimSun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8839200" y="3045769"/>
            <a:ext cx="1676400" cy="27699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1200" dirty="0">
              <a:solidFill>
                <a:schemeClr val="accent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908093" y="6474768"/>
            <a:ext cx="60837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 input data in the boxes, right click on the box and select “Edit Text”.  The text should automatically wrap inside the box.</a:t>
            </a:r>
          </a:p>
        </p:txBody>
      </p:sp>
    </p:spTree>
    <p:extLst>
      <p:ext uri="{BB962C8B-B14F-4D97-AF65-F5344CB8AC3E}">
        <p14:creationId xmlns:p14="http://schemas.microsoft.com/office/powerpoint/2010/main" val="34526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96" y="6665884"/>
            <a:ext cx="144270" cy="123111"/>
          </a:xfrm>
        </p:spPr>
        <p:txBody>
          <a:bodyPr/>
          <a:lstStyle/>
          <a:p>
            <a:fld id="{7E74F4B1-9ADB-4B50-83D6-797B7B30BEA4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7214" y="152401"/>
            <a:ext cx="7418387" cy="352425"/>
          </a:xfrm>
        </p:spPr>
        <p:txBody>
          <a:bodyPr/>
          <a:lstStyle/>
          <a:p>
            <a:pPr eaLnBrk="1" hangingPunct="1"/>
            <a:r>
              <a:rPr lang="zh-CN" altLang="en-US" sz="4700">
                <a:ea typeface="宋体" panose="02010600030101010101" pitchFamily="2" charset="-122"/>
              </a:rPr>
              <a:t> 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/>
        </p:nvGraphicFramePr>
        <p:xfrm>
          <a:off x="640080" y="1404852"/>
          <a:ext cx="11014364" cy="5072148"/>
        </p:xfrm>
        <a:graphic>
          <a:graphicData uri="http://schemas.openxmlformats.org/drawingml/2006/table">
            <a:tbl>
              <a:tblPr/>
              <a:tblGrid>
                <a:gridCol w="442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Measurement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Machine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Reject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9061307">
            <a:off x="5645979" y="2137299"/>
            <a:ext cx="574203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Mandatory for NCM A and B </a:t>
            </a:r>
          </a:p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when fishbone is used</a:t>
            </a:r>
          </a:p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Replace this slide</a:t>
            </a:r>
          </a:p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to match other selected analysis method when applicable 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640080" y="709356"/>
            <a:ext cx="88392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900" b="1" dirty="0">
                <a:solidFill>
                  <a:schemeClr val="accent1"/>
                </a:solidFill>
                <a:ea typeface="宋体" panose="02010600030101010101" pitchFamily="2" charset="-122"/>
              </a:rPr>
              <a:t>Step 4</a:t>
            </a:r>
            <a:br>
              <a:rPr lang="en-US" altLang="zh-CN" sz="1900" b="1" dirty="0">
                <a:solidFill>
                  <a:schemeClr val="accent1"/>
                </a:solidFill>
                <a:ea typeface="宋体" panose="02010600030101010101" pitchFamily="2" charset="-122"/>
              </a:rPr>
            </a:br>
            <a:r>
              <a:rPr lang="en-US" altLang="zh-CN" sz="1900" b="1" dirty="0">
                <a:solidFill>
                  <a:schemeClr val="accent1"/>
                </a:solidFill>
                <a:ea typeface="宋体" panose="02010600030101010101" pitchFamily="2" charset="-122"/>
              </a:rPr>
              <a:t>Root Cause Analysis (Cause and Effect Analysis Worksheet)</a:t>
            </a:r>
          </a:p>
        </p:txBody>
      </p:sp>
    </p:spTree>
    <p:extLst>
      <p:ext uri="{BB962C8B-B14F-4D97-AF65-F5344CB8AC3E}">
        <p14:creationId xmlns:p14="http://schemas.microsoft.com/office/powerpoint/2010/main" val="25327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790717"/>
            <a:ext cx="11376942" cy="914400"/>
          </a:xfrm>
        </p:spPr>
        <p:txBody>
          <a:bodyPr/>
          <a:lstStyle/>
          <a:p>
            <a:pPr eaLnBrk="1" hangingPunct="1"/>
            <a:r>
              <a:rPr lang="en-US" altLang="zh-CN" sz="1900" dirty="0">
                <a:ea typeface="宋体" panose="02010600030101010101" pitchFamily="2" charset="-122"/>
              </a:rPr>
              <a:t>Step 4  </a:t>
            </a:r>
            <a:br>
              <a:rPr lang="en-US" altLang="zh-CN" sz="1900" dirty="0">
                <a:ea typeface="宋体" panose="02010600030101010101" pitchFamily="2" charset="-122"/>
              </a:rPr>
            </a:br>
            <a:r>
              <a:rPr lang="en-US" altLang="zh-CN" sz="1900" dirty="0">
                <a:ea typeface="宋体" panose="02010600030101010101" pitchFamily="2" charset="-122"/>
              </a:rPr>
              <a:t>Root Cause Analysis –Five Why – Occurrence and Detection</a:t>
            </a:r>
            <a:endParaRPr lang="en-US" altLang="zh-CN" sz="2600" dirty="0">
              <a:ea typeface="宋体" panose="02010600030101010101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22133" y="1889127"/>
            <a:ext cx="11430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17533" y="2346327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36733" y="2803527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32133" y="3260727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475133" y="3717927"/>
            <a:ext cx="9906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22131" y="4343402"/>
            <a:ext cx="1143002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17533" y="4722815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960533" y="5180015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179733" y="5622927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475133" y="6080127"/>
            <a:ext cx="9906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917166" y="1896340"/>
            <a:ext cx="1300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000" b="1" dirty="0">
                <a:solidFill>
                  <a:schemeClr val="tx2"/>
                </a:solidFill>
                <a:ea typeface="宋体" panose="02010600030101010101" pitchFamily="2" charset="-122"/>
              </a:rPr>
              <a:t>Occurrence Cause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079094" y="4343402"/>
            <a:ext cx="1176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000" b="1" dirty="0">
                <a:solidFill>
                  <a:schemeClr val="tx2"/>
                </a:solidFill>
                <a:ea typeface="宋体" panose="02010600030101010101" pitchFamily="2" charset="-122"/>
              </a:rPr>
              <a:t>Detection Cause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26934" y="2117727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322733" y="4022726"/>
            <a:ext cx="148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900" b="1">
                <a:solidFill>
                  <a:schemeClr val="tx2"/>
                </a:solidFill>
                <a:ea typeface="宋体" panose="02010600030101010101" pitchFamily="2" charset="-122"/>
              </a:rPr>
              <a:t>Occurrence Root Cause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484534" y="5851527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560734" y="3489327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265334" y="5408614"/>
            <a:ext cx="398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341534" y="3032127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046134" y="4951414"/>
            <a:ext cx="398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122334" y="2574927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903134" y="4570414"/>
            <a:ext cx="398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8322733" y="6308726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900" b="1">
                <a:solidFill>
                  <a:schemeClr val="tx2"/>
                </a:solidFill>
                <a:ea typeface="宋体" panose="02010600030101010101" pitchFamily="2" charset="-122"/>
              </a:rPr>
              <a:t>Detection Root Cause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2074333" y="3171826"/>
            <a:ext cx="914400" cy="230832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9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cxnSp>
        <p:nvCxnSpPr>
          <p:cNvPr id="31" name="AutoShape 37"/>
          <p:cNvCxnSpPr>
            <a:cxnSpLocks noChangeShapeType="1"/>
            <a:stCxn id="8" idx="1"/>
            <a:endCxn id="13" idx="1"/>
          </p:cNvCxnSpPr>
          <p:nvPr/>
        </p:nvCxnSpPr>
        <p:spPr bwMode="auto">
          <a:xfrm rot="10800000" flipV="1">
            <a:off x="3522131" y="2012237"/>
            <a:ext cx="2" cy="2454275"/>
          </a:xfrm>
          <a:prstGeom prst="bentConnector3">
            <a:avLst>
              <a:gd name="adj1" fmla="val 1143010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587617" y="2541318"/>
            <a:ext cx="17059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000" b="1" i="1" dirty="0">
                <a:solidFill>
                  <a:schemeClr val="tx2"/>
                </a:solidFill>
                <a:ea typeface="宋体" panose="02010600030101010101" pitchFamily="2" charset="-122"/>
              </a:rPr>
              <a:t>Problem Statement from </a:t>
            </a:r>
          </a:p>
          <a:p>
            <a:pPr algn="ctr"/>
            <a:r>
              <a:rPr lang="en-US" altLang="zh-CN" sz="1000" b="1" i="1" dirty="0">
                <a:solidFill>
                  <a:schemeClr val="tx2"/>
                </a:solidFill>
                <a:ea typeface="宋体" panose="02010600030101010101" pitchFamily="2" charset="-122"/>
              </a:rPr>
              <a:t>confirmed causes</a:t>
            </a:r>
          </a:p>
          <a:p>
            <a:pPr algn="ctr"/>
            <a:r>
              <a:rPr lang="sv-SE" altLang="zh-CN" sz="1000" b="1" i="1" dirty="0">
                <a:solidFill>
                  <a:schemeClr val="tx2"/>
                </a:solidFill>
                <a:ea typeface="宋体" panose="02010600030101010101" pitchFamily="2" charset="-122"/>
              </a:rPr>
              <a:t>(</a:t>
            </a:r>
            <a:r>
              <a:rPr lang="sv-SE" altLang="zh-CN" sz="1000" b="1" i="1" dirty="0" err="1">
                <a:solidFill>
                  <a:schemeClr val="tx2"/>
                </a:solidFill>
                <a:ea typeface="宋体" panose="02010600030101010101" pitchFamily="2" charset="-122"/>
              </a:rPr>
              <a:t>Fishbone</a:t>
            </a:r>
            <a:r>
              <a:rPr lang="sv-SE" altLang="zh-CN" sz="1000" b="1" i="1" dirty="0">
                <a:solidFill>
                  <a:schemeClr val="tx2"/>
                </a:solidFill>
                <a:ea typeface="宋体" panose="02010600030101010101" pitchFamily="2" charset="-122"/>
              </a:rPr>
              <a:t>*)</a:t>
            </a:r>
            <a:endParaRPr lang="en-US" altLang="zh-CN" sz="1000" b="1" i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cxnSp>
        <p:nvCxnSpPr>
          <p:cNvPr id="33" name="AutoShape 40"/>
          <p:cNvCxnSpPr>
            <a:cxnSpLocks noChangeShapeType="1"/>
            <a:stCxn id="20" idx="2"/>
          </p:cNvCxnSpPr>
          <p:nvPr/>
        </p:nvCxnSpPr>
        <p:spPr bwMode="auto">
          <a:xfrm rot="16200000" flipH="1">
            <a:off x="4291595" y="2066610"/>
            <a:ext cx="260508" cy="7913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  <a:stCxn id="27" idx="2"/>
          </p:cNvCxnSpPr>
          <p:nvPr/>
        </p:nvCxnSpPr>
        <p:spPr bwMode="auto">
          <a:xfrm rot="16200000" flipH="1">
            <a:off x="5548895" y="2561910"/>
            <a:ext cx="260508" cy="7151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25" idx="2"/>
          </p:cNvCxnSpPr>
          <p:nvPr/>
        </p:nvCxnSpPr>
        <p:spPr bwMode="auto">
          <a:xfrm rot="16200000" flipH="1">
            <a:off x="6806195" y="2981010"/>
            <a:ext cx="260508" cy="7913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23" idx="2"/>
          </p:cNvCxnSpPr>
          <p:nvPr/>
        </p:nvCxnSpPr>
        <p:spPr bwMode="auto">
          <a:xfrm rot="16200000" flipH="1">
            <a:off x="7987295" y="3476310"/>
            <a:ext cx="260508" cy="7151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28" idx="2"/>
          </p:cNvCxnSpPr>
          <p:nvPr/>
        </p:nvCxnSpPr>
        <p:spPr bwMode="auto">
          <a:xfrm rot="16200000" flipH="1">
            <a:off x="4367794" y="4519297"/>
            <a:ext cx="184312" cy="71516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26" idx="2"/>
          </p:cNvCxnSpPr>
          <p:nvPr/>
        </p:nvCxnSpPr>
        <p:spPr bwMode="auto">
          <a:xfrm rot="16200000" flipH="1">
            <a:off x="5472694" y="4938397"/>
            <a:ext cx="260512" cy="71516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24" idx="2"/>
          </p:cNvCxnSpPr>
          <p:nvPr/>
        </p:nvCxnSpPr>
        <p:spPr bwMode="auto">
          <a:xfrm rot="16200000" flipH="1">
            <a:off x="6699038" y="5388453"/>
            <a:ext cx="246224" cy="71516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stCxn id="22" idx="2"/>
          </p:cNvCxnSpPr>
          <p:nvPr/>
        </p:nvCxnSpPr>
        <p:spPr bwMode="auto">
          <a:xfrm rot="16200000" flipH="1">
            <a:off x="7949195" y="5800410"/>
            <a:ext cx="260508" cy="7913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Line 52"/>
          <p:cNvSpPr>
            <a:spLocks noChangeShapeType="1"/>
          </p:cNvSpPr>
          <p:nvPr/>
        </p:nvSpPr>
        <p:spPr bwMode="auto">
          <a:xfrm>
            <a:off x="2988733" y="3260726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16165" y="5943600"/>
            <a:ext cx="4085432" cy="47307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Note:  Duplicate slide if required.  </a:t>
            </a:r>
          </a:p>
          <a:p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Or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other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validated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method</a:t>
            </a:r>
            <a:endParaRPr lang="en-US" altLang="zh-CN" sz="1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5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Step 4</a:t>
            </a:r>
            <a:br>
              <a:rPr lang="en-US" altLang="zh-CN" sz="2400" dirty="0">
                <a:ea typeface="宋体" panose="02010600030101010101" pitchFamily="2" charset="-122"/>
              </a:rPr>
            </a:br>
            <a:r>
              <a:rPr lang="en-US" altLang="zh-CN" sz="2400" dirty="0">
                <a:ea typeface="宋体" panose="02010600030101010101" pitchFamily="2" charset="-122"/>
              </a:rPr>
              <a:t>Root Cause Analysis – Reproduction of Failure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Please add details to next slide which explains your efforts and results to reproduce the failure mode.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Evidence that you have found the true root cause is that you can turn on and off a problem.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Example 1: You change parameter X and you can make dimension Y move outside the tolerance. When you change back parameter X – the dimension Y moves back within specification again.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Example 2: You change a force on a pressing operation and the strength moves outside specification. When the force is changed back, the strength the moves back inside specification again.</a:t>
            </a:r>
          </a:p>
        </p:txBody>
      </p:sp>
      <p:sp>
        <p:nvSpPr>
          <p:cNvPr id="4" name="Rectangle 3"/>
          <p:cNvSpPr/>
          <p:nvPr/>
        </p:nvSpPr>
        <p:spPr>
          <a:xfrm rot="19061307">
            <a:off x="5921490" y="3161093"/>
            <a:ext cx="62119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Training slide only!</a:t>
            </a:r>
          </a:p>
          <a:p>
            <a:pPr algn="ctr"/>
            <a:r>
              <a:rPr lang="sv-SE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Remove</a:t>
            </a:r>
            <a:r>
              <a:rPr lang="sv-SE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v-SE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before</a:t>
            </a:r>
            <a:r>
              <a:rPr lang="sv-SE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submission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4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14</a:t>
            </a:fld>
            <a:endParaRPr lang="en-US" noProof="0" dirty="0"/>
          </a:p>
        </p:txBody>
      </p:sp>
      <p:graphicFrame>
        <p:nvGraphicFramePr>
          <p:cNvPr id="7" name="Group 56"/>
          <p:cNvGraphicFramePr>
            <a:graphicFrameLocks noGrp="1"/>
          </p:cNvGraphicFramePr>
          <p:nvPr>
            <p:ph idx="1"/>
          </p:nvPr>
        </p:nvGraphicFramePr>
        <p:xfrm>
          <a:off x="640080" y="1440871"/>
          <a:ext cx="10661072" cy="4959929"/>
        </p:xfrm>
        <a:graphic>
          <a:graphicData uri="http://schemas.openxmlformats.org/drawingml/2006/table">
            <a:tbl>
              <a:tblPr/>
              <a:tblGrid>
                <a:gridCol w="351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Root Cause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(From previous pages)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Efforts and Data that Supports/Proves the Root Cause</a:t>
                      </a:r>
                      <a:b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(Example: turn on/off)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Occurrence 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Detection Cause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6"/>
          <p:cNvSpPr>
            <a:spLocks noGrp="1" noChangeArrowheads="1"/>
          </p:cNvSpPr>
          <p:nvPr>
            <p:ph type="title"/>
          </p:nvPr>
        </p:nvSpPr>
        <p:spPr>
          <a:xfrm>
            <a:off x="640080" y="755071"/>
            <a:ext cx="8839200" cy="685800"/>
          </a:xfrm>
          <a:noFill/>
        </p:spPr>
        <p:txBody>
          <a:bodyPr/>
          <a:lstStyle/>
          <a:p>
            <a:pPr eaLnBrk="1" hangingPunct="1"/>
            <a:r>
              <a:rPr lang="en-US" altLang="zh-CN" sz="1900" dirty="0">
                <a:ea typeface="宋体" panose="02010600030101010101" pitchFamily="2" charset="-122"/>
              </a:rPr>
              <a:t>Step 4</a:t>
            </a:r>
            <a:br>
              <a:rPr lang="en-US" altLang="zh-CN" sz="1900" dirty="0">
                <a:ea typeface="宋体" panose="02010600030101010101" pitchFamily="2" charset="-122"/>
              </a:rPr>
            </a:br>
            <a:r>
              <a:rPr lang="en-US" altLang="zh-CN" sz="1900" dirty="0">
                <a:ea typeface="宋体" panose="02010600030101010101" pitchFamily="2" charset="-122"/>
              </a:rPr>
              <a:t>Root Cause Analysis – Verification of Root Cause</a:t>
            </a:r>
          </a:p>
        </p:txBody>
      </p:sp>
    </p:spTree>
    <p:extLst>
      <p:ext uri="{BB962C8B-B14F-4D97-AF65-F5344CB8AC3E}">
        <p14:creationId xmlns:p14="http://schemas.microsoft.com/office/powerpoint/2010/main" val="16817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818041"/>
            <a:ext cx="11178000" cy="641465"/>
          </a:xfrm>
          <a:noFill/>
        </p:spPr>
        <p:txBody>
          <a:bodyPr vert="horz" lIns="90488" tIns="44450" rIns="90488" bIns="44450" rtlCol="0" anchor="t" anchorCtr="0">
            <a:noAutofit/>
          </a:bodyPr>
          <a:lstStyle/>
          <a:p>
            <a:pPr eaLnBrk="1" hangingPunct="1"/>
            <a:r>
              <a:rPr lang="en-US" altLang="zh-CN" sz="1900" dirty="0">
                <a:ea typeface="宋体" panose="02010600030101010101" pitchFamily="2" charset="-122"/>
              </a:rPr>
              <a:t>Step 5</a:t>
            </a:r>
            <a:br>
              <a:rPr lang="en-US" altLang="zh-CN" sz="1900" dirty="0">
                <a:ea typeface="宋体" panose="02010600030101010101" pitchFamily="2" charset="-122"/>
              </a:rPr>
            </a:br>
            <a:r>
              <a:rPr lang="en-US" altLang="zh-CN" sz="1900" dirty="0">
                <a:ea typeface="宋体" panose="02010600030101010101" pitchFamily="2" charset="-122"/>
              </a:rPr>
              <a:t>Choose and Implement Corrective Actions</a:t>
            </a:r>
          </a:p>
        </p:txBody>
      </p:sp>
      <p:graphicFrame>
        <p:nvGraphicFramePr>
          <p:cNvPr id="8" name="Group 52"/>
          <p:cNvGraphicFramePr>
            <a:graphicFrameLocks noGrp="1"/>
          </p:cNvGraphicFramePr>
          <p:nvPr>
            <p:ph idx="1"/>
          </p:nvPr>
        </p:nvGraphicFramePr>
        <p:xfrm>
          <a:off x="640080" y="1503841"/>
          <a:ext cx="10613572" cy="4896959"/>
        </p:xfrm>
        <a:graphic>
          <a:graphicData uri="http://schemas.openxmlformats.org/drawingml/2006/table">
            <a:tbl>
              <a:tblPr/>
              <a:tblGrid>
                <a:gridCol w="349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Corrective Action(s)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Completion Date of </a:t>
                      </a:r>
                      <a:b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Corrective 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Occurrence 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Detection Cause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13029" y="5141847"/>
          <a:ext cx="208280" cy="274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Step 5</a:t>
            </a:r>
            <a:b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</a:br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Choose and Implement Corrective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en-US" dirty="0" err="1"/>
              <a:t>You</a:t>
            </a:r>
            <a:r>
              <a:rPr lang="sv-SE" altLang="en-US" dirty="0"/>
              <a:t> </a:t>
            </a:r>
            <a:r>
              <a:rPr lang="sv-SE" altLang="en-US" dirty="0" err="1"/>
              <a:t>shall</a:t>
            </a:r>
            <a:r>
              <a:rPr lang="sv-SE" altLang="en-US" dirty="0"/>
              <a:t> </a:t>
            </a:r>
            <a:r>
              <a:rPr lang="sv-SE" altLang="en-US" dirty="0" err="1"/>
              <a:t>now</a:t>
            </a:r>
            <a:r>
              <a:rPr lang="sv-SE" altLang="en-US" dirty="0"/>
              <a:t> check in </a:t>
            </a:r>
            <a:r>
              <a:rPr lang="sv-SE" altLang="en-US" dirty="0" err="1"/>
              <a:t>this</a:t>
            </a:r>
            <a:r>
              <a:rPr lang="sv-SE" altLang="en-US" dirty="0"/>
              <a:t> </a:t>
            </a:r>
            <a:r>
              <a:rPr lang="sv-SE" altLang="en-US" dirty="0" err="1"/>
              <a:t>file</a:t>
            </a:r>
            <a:r>
              <a:rPr lang="sv-SE" altLang="en-US" dirty="0"/>
              <a:t> in the </a:t>
            </a:r>
            <a:r>
              <a:rPr lang="sv-SE" altLang="en-US" dirty="0" err="1"/>
              <a:t>Veoneer</a:t>
            </a:r>
            <a:r>
              <a:rPr lang="sv-SE" altLang="en-US" dirty="0"/>
              <a:t> Problem </a:t>
            </a:r>
            <a:r>
              <a:rPr lang="sv-SE" altLang="en-US" dirty="0" err="1"/>
              <a:t>Solving</a:t>
            </a:r>
            <a:r>
              <a:rPr lang="sv-SE" altLang="en-US" dirty="0"/>
              <a:t> </a:t>
            </a:r>
            <a:r>
              <a:rPr lang="sv-SE" altLang="en-US" dirty="0" err="1"/>
              <a:t>Database</a:t>
            </a:r>
            <a:r>
              <a:rPr lang="sv-SE" altLang="en-US" dirty="0"/>
              <a:t> (LTA, 8D Step 4-5) </a:t>
            </a:r>
            <a:r>
              <a:rPr lang="sv-SE" altLang="en-US" dirty="0" err="1"/>
              <a:t>accessed</a:t>
            </a:r>
            <a:r>
              <a:rPr lang="sv-SE" altLang="en-US" dirty="0"/>
              <a:t> via the </a:t>
            </a:r>
            <a:r>
              <a:rPr lang="sv-SE" altLang="en-US" dirty="0" err="1"/>
              <a:t>Veoneer</a:t>
            </a:r>
            <a:r>
              <a:rPr lang="sv-SE" altLang="en-US" dirty="0"/>
              <a:t> Portal.</a:t>
            </a:r>
          </a:p>
          <a:p>
            <a:r>
              <a:rPr lang="sv-SE" altLang="en-US" dirty="0" err="1"/>
              <a:t>You</a:t>
            </a:r>
            <a:r>
              <a:rPr lang="sv-SE" altLang="en-US" dirty="0"/>
              <a:t> </a:t>
            </a:r>
            <a:r>
              <a:rPr lang="sv-SE" altLang="en-US" dirty="0" err="1"/>
              <a:t>shall</a:t>
            </a:r>
            <a:r>
              <a:rPr lang="sv-SE" altLang="en-US" dirty="0"/>
              <a:t> </a:t>
            </a:r>
            <a:r>
              <a:rPr lang="sv-SE" altLang="en-US" dirty="0" err="1"/>
              <a:t>continue</a:t>
            </a:r>
            <a:r>
              <a:rPr lang="sv-SE" altLang="en-US" dirty="0"/>
              <a:t> </a:t>
            </a:r>
            <a:r>
              <a:rPr lang="sv-SE" altLang="en-US" dirty="0" err="1"/>
              <a:t>working</a:t>
            </a:r>
            <a:r>
              <a:rPr lang="sv-SE" altLang="en-US" dirty="0"/>
              <a:t> on step 6 and 7 - </a:t>
            </a:r>
            <a:r>
              <a:rPr lang="sv-SE" altLang="en-US" dirty="0" err="1"/>
              <a:t>while</a:t>
            </a:r>
            <a:r>
              <a:rPr lang="sv-SE" altLang="en-US" dirty="0"/>
              <a:t> </a:t>
            </a:r>
            <a:r>
              <a:rPr lang="sv-SE" altLang="en-US" dirty="0" err="1"/>
              <a:t>waiting</a:t>
            </a:r>
            <a:r>
              <a:rPr lang="sv-SE" altLang="en-US" dirty="0"/>
              <a:t> for Veoneer SQ </a:t>
            </a:r>
            <a:r>
              <a:rPr lang="sv-SE" altLang="en-US" dirty="0" err="1"/>
              <a:t>approval</a:t>
            </a:r>
            <a:r>
              <a:rPr lang="sv-SE" altLang="en-US" dirty="0"/>
              <a:t> on Step 4-5.</a:t>
            </a:r>
          </a:p>
          <a:p>
            <a:r>
              <a:rPr lang="sv-SE" altLang="en-US" dirty="0" err="1">
                <a:solidFill>
                  <a:srgbClr val="FF0000"/>
                </a:solidFill>
              </a:rPr>
              <a:t>Update</a:t>
            </a:r>
            <a:r>
              <a:rPr lang="sv-SE" altLang="en-US" dirty="0">
                <a:solidFill>
                  <a:srgbClr val="FF0000"/>
                </a:solidFill>
              </a:rPr>
              <a:t> the LTA  (Long Term Action) and make the VNE SQ </a:t>
            </a:r>
            <a:r>
              <a:rPr lang="sv-SE" altLang="en-US" dirty="0" err="1">
                <a:solidFill>
                  <a:srgbClr val="FF0000"/>
                </a:solidFill>
              </a:rPr>
              <a:t>aware</a:t>
            </a:r>
            <a:r>
              <a:rPr lang="sv-SE" altLang="en-US" dirty="0">
                <a:solidFill>
                  <a:srgbClr val="FF0000"/>
                </a:solidFill>
              </a:rPr>
              <a:t> </a:t>
            </a:r>
            <a:r>
              <a:rPr lang="sv-SE" altLang="en-US" dirty="0" err="1">
                <a:solidFill>
                  <a:srgbClr val="FF0000"/>
                </a:solidFill>
              </a:rPr>
              <a:t>of</a:t>
            </a:r>
            <a:r>
              <a:rPr lang="sv-SE" altLang="en-US" dirty="0">
                <a:solidFill>
                  <a:srgbClr val="FF0000"/>
                </a:solidFill>
              </a:rPr>
              <a:t> the status </a:t>
            </a:r>
            <a:r>
              <a:rPr lang="sv-SE" altLang="en-US" dirty="0" err="1">
                <a:solidFill>
                  <a:srgbClr val="FF0000"/>
                </a:solidFill>
              </a:rPr>
              <a:t>update</a:t>
            </a:r>
            <a:r>
              <a:rPr lang="sv-SE" altLang="en-US" dirty="0">
                <a:solidFill>
                  <a:srgbClr val="FF0000"/>
                </a:solidFill>
              </a:rPr>
              <a:t>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1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0080" y="812460"/>
            <a:ext cx="11178000" cy="1116000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Step 6 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dirty="0">
                <a:ea typeface="宋体" panose="02010600030101010101" pitchFamily="2" charset="-122"/>
              </a:rPr>
              <a:t>Evaluate Results</a:t>
            </a:r>
            <a:endParaRPr lang="en-US" sz="1900" dirty="0"/>
          </a:p>
        </p:txBody>
      </p:sp>
      <p:graphicFrame>
        <p:nvGraphicFramePr>
          <p:cNvPr id="8" name="Group 55"/>
          <p:cNvGraphicFramePr>
            <a:graphicFrameLocks noGrp="1"/>
          </p:cNvGraphicFramePr>
          <p:nvPr>
            <p:ph idx="1"/>
          </p:nvPr>
        </p:nvGraphicFramePr>
        <p:xfrm>
          <a:off x="314733" y="2665634"/>
          <a:ext cx="10570181" cy="2973166"/>
        </p:xfrm>
        <a:graphic>
          <a:graphicData uri="http://schemas.openxmlformats.org/drawingml/2006/table">
            <a:tbl>
              <a:tblPr/>
              <a:tblGrid>
                <a:gridCol w="115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7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Affected Part Number(s)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1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Corrective action implementation date*: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Quantities Affected 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Quantity inspected</a:t>
                      </a: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Quantity of Rejects found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1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Inspection Method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(Gage R&amp;R, Kappa Score or Validation method)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546833" y="1771826"/>
            <a:ext cx="8532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dirty="0">
                <a:ea typeface="宋体" panose="02010600030101010101" pitchFamily="2" charset="-122"/>
              </a:rPr>
              <a:t>Confirm the problem is eliminated!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733" y="6125226"/>
            <a:ext cx="4918730" cy="3228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Duplicate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slide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for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each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corrective</a:t>
            </a:r>
            <a:r>
              <a:rPr lang="sv-SE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action </a:t>
            </a:r>
            <a:r>
              <a:rPr lang="sv-SE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implemented</a:t>
            </a:r>
            <a:endParaRPr lang="en-US" altLang="zh-CN" sz="1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98031"/>
            <a:ext cx="4468812" cy="2209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Systemic Root Cause Analysis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Please answer the following-</a:t>
            </a:r>
          </a:p>
          <a:p>
            <a:pPr lvl="2" eaLnBrk="1" hangingPunct="1"/>
            <a:r>
              <a:rPr lang="en-US" altLang="zh-CN" sz="1400" dirty="0">
                <a:ea typeface="宋体" panose="02010600030101010101" pitchFamily="2" charset="-122"/>
              </a:rPr>
              <a:t>Why the problem was not predicted in the planning/development/launch phase?</a:t>
            </a:r>
          </a:p>
          <a:p>
            <a:pPr lvl="2" eaLnBrk="1" hangingPunct="1"/>
            <a:r>
              <a:rPr lang="en-US" altLang="zh-CN" sz="1400" dirty="0">
                <a:ea typeface="宋体" panose="02010600030101010101" pitchFamily="2" charset="-122"/>
              </a:rPr>
              <a:t>What systemically failed in the maintenance process to prevent this problem?</a:t>
            </a:r>
          </a:p>
          <a:p>
            <a:pPr lvl="2" eaLnBrk="1" hangingPunct="1"/>
            <a:r>
              <a:rPr lang="en-US" altLang="zh-CN" sz="1400" dirty="0">
                <a:ea typeface="宋体" panose="02010600030101010101" pitchFamily="2" charset="-122"/>
              </a:rPr>
              <a:t>If any other standard process broke down during the problem – Why did this process fail?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dirty="0">
                <a:ea typeface="宋体" panose="02010600030101010101" pitchFamily="2" charset="-122"/>
              </a:rPr>
              <a:t>Please use a 5-Why to answer each of these type of systemic questions. Question/Answer is Mandatory unless </a:t>
            </a:r>
            <a:r>
              <a:rPr lang="en-US" altLang="zh-CN" sz="1600" dirty="0" err="1">
                <a:ea typeface="宋体" panose="02010600030101010101" pitchFamily="2" charset="-122"/>
              </a:rPr>
              <a:t>Veoneer</a:t>
            </a:r>
            <a:r>
              <a:rPr lang="en-US" altLang="zh-CN" sz="1600" dirty="0">
                <a:ea typeface="宋体" panose="02010600030101010101" pitchFamily="2" charset="-122"/>
              </a:rPr>
              <a:t> management buyoff.  Add slides as appropriate.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1600" dirty="0">
              <a:ea typeface="宋体" panose="02010600030101010101" pitchFamily="2" charset="-122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2612" y="914400"/>
            <a:ext cx="10515600" cy="74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900" b="1" dirty="0">
                <a:solidFill>
                  <a:srgbClr val="005496"/>
                </a:solidFill>
                <a:latin typeface="Arial"/>
                <a:ea typeface="宋体" panose="02010600030101010101" pitchFamily="2" charset="-122"/>
                <a:cs typeface="+mj-cs"/>
              </a:rPr>
              <a:t>Step 7</a:t>
            </a:r>
            <a:br>
              <a:rPr lang="en-US" altLang="zh-CN" sz="1900" b="1" dirty="0">
                <a:solidFill>
                  <a:srgbClr val="005496"/>
                </a:solidFill>
                <a:latin typeface="Arial"/>
                <a:ea typeface="宋体" panose="02010600030101010101" pitchFamily="2" charset="-122"/>
                <a:cs typeface="+mj-cs"/>
              </a:rPr>
            </a:br>
            <a:r>
              <a:rPr lang="en-US" altLang="zh-CN" sz="1900" b="1" dirty="0">
                <a:solidFill>
                  <a:srgbClr val="005496"/>
                </a:solidFill>
                <a:latin typeface="Arial"/>
                <a:ea typeface="宋体" panose="02010600030101010101" pitchFamily="2" charset="-122"/>
                <a:cs typeface="+mj-cs"/>
              </a:rPr>
              <a:t>Prevent reoccurrence</a:t>
            </a:r>
            <a:endParaRPr lang="en-US" altLang="zh-CN" sz="2100" b="1" dirty="0">
              <a:solidFill>
                <a:srgbClr val="0F2B8E"/>
              </a:solidFill>
              <a:ea typeface="宋体" panose="02010600030101010101" pitchFamily="2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25732" y="2954366"/>
            <a:ext cx="11430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000" b="1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21132" y="3411566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740332" y="3868766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035732" y="4325966"/>
            <a:ext cx="990600" cy="24622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178732" y="4783166"/>
            <a:ext cx="9906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0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530533" y="3182966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9429750" y="5833242"/>
            <a:ext cx="819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900" b="1">
                <a:solidFill>
                  <a:schemeClr val="tx2"/>
                </a:solidFill>
                <a:ea typeface="宋体" panose="02010600030101010101" pitchFamily="2" charset="-122"/>
              </a:rPr>
              <a:t>Root Cause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9264333" y="4554566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8045133" y="4097366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825933" y="3640166"/>
            <a:ext cx="398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800" b="1">
                <a:solidFill>
                  <a:schemeClr val="tx2"/>
                </a:solidFill>
                <a:ea typeface="宋体" panose="02010600030101010101" pitchFamily="2" charset="-122"/>
              </a:rPr>
              <a:t>Why</a:t>
            </a:r>
          </a:p>
        </p:txBody>
      </p:sp>
      <p:cxnSp>
        <p:nvCxnSpPr>
          <p:cNvPr id="22542" name="AutoShape 15"/>
          <p:cNvCxnSpPr>
            <a:cxnSpLocks noChangeShapeType="1"/>
            <a:stCxn id="22537" idx="2"/>
          </p:cNvCxnSpPr>
          <p:nvPr/>
        </p:nvCxnSpPr>
        <p:spPr bwMode="auto">
          <a:xfrm rot="16200000" flipH="1">
            <a:off x="5995194" y="3131849"/>
            <a:ext cx="260508" cy="7913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3" name="AutoShape 16"/>
          <p:cNvCxnSpPr>
            <a:cxnSpLocks noChangeShapeType="1"/>
            <a:stCxn id="22541" idx="2"/>
          </p:cNvCxnSpPr>
          <p:nvPr/>
        </p:nvCxnSpPr>
        <p:spPr bwMode="auto">
          <a:xfrm rot="16200000" flipH="1">
            <a:off x="7252494" y="3627149"/>
            <a:ext cx="260508" cy="7151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4" name="AutoShape 17"/>
          <p:cNvCxnSpPr>
            <a:cxnSpLocks noChangeShapeType="1"/>
            <a:stCxn id="22540" idx="2"/>
          </p:cNvCxnSpPr>
          <p:nvPr/>
        </p:nvCxnSpPr>
        <p:spPr bwMode="auto">
          <a:xfrm rot="16200000" flipH="1">
            <a:off x="8518605" y="4037438"/>
            <a:ext cx="242887" cy="7913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5" name="AutoShape 18"/>
          <p:cNvCxnSpPr>
            <a:cxnSpLocks noChangeShapeType="1"/>
            <a:stCxn id="22539" idx="2"/>
          </p:cNvCxnSpPr>
          <p:nvPr/>
        </p:nvCxnSpPr>
        <p:spPr bwMode="auto">
          <a:xfrm rot="16200000" flipH="1">
            <a:off x="9690894" y="4541549"/>
            <a:ext cx="260508" cy="71516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5069" y="5849197"/>
            <a:ext cx="7146332" cy="59743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Note:  If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Veoneer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decides a drill deep analysis, training will be provided</a:t>
            </a:r>
          </a:p>
        </p:txBody>
      </p:sp>
    </p:spTree>
    <p:extLst>
      <p:ext uri="{BB962C8B-B14F-4D97-AF65-F5344CB8AC3E}">
        <p14:creationId xmlns:p14="http://schemas.microsoft.com/office/powerpoint/2010/main" val="11213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853966"/>
            <a:ext cx="10515600" cy="74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900" b="1" dirty="0">
                <a:solidFill>
                  <a:srgbClr val="005496"/>
                </a:solidFill>
                <a:latin typeface="Arial"/>
                <a:ea typeface="宋体" panose="02010600030101010101" pitchFamily="2" charset="-122"/>
                <a:cs typeface="+mj-cs"/>
              </a:rPr>
              <a:t>Step 7</a:t>
            </a:r>
            <a:br>
              <a:rPr lang="en-US" altLang="zh-CN" sz="1900" b="1" dirty="0">
                <a:solidFill>
                  <a:srgbClr val="005496"/>
                </a:solidFill>
                <a:latin typeface="Arial"/>
                <a:ea typeface="宋体" panose="02010600030101010101" pitchFamily="2" charset="-122"/>
                <a:cs typeface="+mj-cs"/>
              </a:rPr>
            </a:br>
            <a:r>
              <a:rPr lang="en-US" altLang="zh-CN" sz="1900" b="1" dirty="0">
                <a:solidFill>
                  <a:srgbClr val="005496"/>
                </a:solidFill>
                <a:latin typeface="Arial"/>
                <a:ea typeface="宋体" panose="02010600030101010101" pitchFamily="2" charset="-122"/>
                <a:cs typeface="+mj-cs"/>
              </a:rPr>
              <a:t>Prevent reoccurrence (Yokoten / Read across)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50863" y="1919288"/>
          <a:ext cx="11177585" cy="29701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084">
                <a:tc>
                  <a:txBody>
                    <a:bodyPr/>
                    <a:lstStyle/>
                    <a:p>
                      <a:r>
                        <a:rPr lang="en-US" dirty="0"/>
                        <a:t>List Corrective actions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 Similar Areas</a:t>
                      </a:r>
                    </a:p>
                    <a:p>
                      <a:pPr algn="ctr"/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(Processes, Products, Machines etc..)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Action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</a:t>
                      </a:r>
                      <a:r>
                        <a:rPr lang="en-US" noProof="0" dirty="0"/>
                        <a:t>Applicable</a:t>
                      </a:r>
                      <a:r>
                        <a:rPr lang="en-US" baseline="0" dirty="0"/>
                        <a:t> documents*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(or 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654" y="5394518"/>
            <a:ext cx="6180144" cy="68825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lvl="1"/>
            <a:r>
              <a:rPr lang="sv-SE" sz="2000" dirty="0">
                <a:solidFill>
                  <a:schemeClr val="tx1">
                    <a:lumMod val="50000"/>
                  </a:schemeClr>
                </a:solidFill>
              </a:rPr>
              <a:t>* </a:t>
            </a:r>
            <a:r>
              <a:rPr lang="en-US" altLang="zh-CN" dirty="0">
                <a:ea typeface="宋体" panose="02010600030101010101" pitchFamily="2" charset="-122"/>
              </a:rPr>
              <a:t>Statistical Process Control (SPC), Sampling, Gauging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Audits, Preventive maintenance</a:t>
            </a:r>
            <a:r>
              <a:rPr lang="sv-SE" altLang="zh-CN" dirty="0">
                <a:ea typeface="宋体" panose="02010600030101010101" pitchFamily="2" charset="-122"/>
              </a:rPr>
              <a:t>, Master FMEA </a:t>
            </a:r>
            <a:r>
              <a:rPr lang="sv-SE" dirty="0">
                <a:ea typeface="宋体" panose="02010600030101010101" pitchFamily="2" charset="-122"/>
              </a:rPr>
              <a:t>etc</a:t>
            </a:r>
            <a:r>
              <a:rPr lang="sv-SE" sz="2000" dirty="0">
                <a:solidFill>
                  <a:schemeClr val="tx1">
                    <a:lumMod val="50000"/>
                  </a:schemeClr>
                </a:solidFill>
              </a:rPr>
              <a:t>..</a:t>
            </a:r>
            <a:endParaRPr lang="en-US" sz="2000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7" y="685800"/>
            <a:ext cx="10803465" cy="773113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ea typeface="宋体" panose="02010600030101010101" pitchFamily="2" charset="-122"/>
              </a:rPr>
              <a:t>Step 1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dirty="0">
                <a:ea typeface="宋体" panose="02010600030101010101" pitchFamily="2" charset="-122"/>
              </a:rPr>
              <a:t>Form a Team</a:t>
            </a:r>
          </a:p>
        </p:txBody>
      </p:sp>
      <p:graphicFrame>
        <p:nvGraphicFramePr>
          <p:cNvPr id="8" name="Group 73"/>
          <p:cNvGraphicFramePr>
            <a:graphicFrameLocks noGrp="1"/>
          </p:cNvGraphicFramePr>
          <p:nvPr>
            <p:ph sz="half" idx="4294967295"/>
          </p:nvPr>
        </p:nvGraphicFramePr>
        <p:xfrm>
          <a:off x="705558" y="1507638"/>
          <a:ext cx="10792175" cy="4810128"/>
        </p:xfrm>
        <a:graphic>
          <a:graphicData uri="http://schemas.openxmlformats.org/drawingml/2006/table">
            <a:tbl>
              <a:tblPr/>
              <a:tblGrid>
                <a:gridCol w="215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8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Phone 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E-mail 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Position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Leader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8D Team Member 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79800" y="6400800"/>
            <a:ext cx="4532489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chemeClr val="bg1"/>
                </a:solidFill>
                <a:ea typeface="宋体" panose="02010600030101010101" pitchFamily="2" charset="-122"/>
              </a:rPr>
              <a:t>Members should include all appropriate groups – Cross Functional Team</a:t>
            </a:r>
          </a:p>
        </p:txBody>
      </p:sp>
    </p:spTree>
    <p:extLst>
      <p:ext uri="{BB962C8B-B14F-4D97-AF65-F5344CB8AC3E}">
        <p14:creationId xmlns:p14="http://schemas.microsoft.com/office/powerpoint/2010/main" val="25612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Step 7</a:t>
            </a:r>
            <a:b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</a:br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Prevent reoccurrence (</a:t>
            </a:r>
            <a:r>
              <a:rPr lang="en-US" altLang="zh-CN" sz="1900" dirty="0" err="1">
                <a:solidFill>
                  <a:srgbClr val="005496"/>
                </a:solidFill>
                <a:ea typeface="宋体" panose="02010600030101010101" pitchFamily="2" charset="-122"/>
              </a:rPr>
              <a:t>Yokoten</a:t>
            </a:r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 / Read across)</a:t>
            </a:r>
            <a:b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en-US" dirty="0" err="1"/>
              <a:t>You</a:t>
            </a:r>
            <a:r>
              <a:rPr lang="sv-SE" altLang="en-US" dirty="0"/>
              <a:t> </a:t>
            </a:r>
            <a:r>
              <a:rPr lang="sv-SE" altLang="en-US" dirty="0" err="1"/>
              <a:t>shall</a:t>
            </a:r>
            <a:r>
              <a:rPr lang="sv-SE" altLang="en-US" dirty="0"/>
              <a:t> </a:t>
            </a:r>
            <a:r>
              <a:rPr lang="sv-SE" altLang="en-US" dirty="0" err="1"/>
              <a:t>now</a:t>
            </a:r>
            <a:r>
              <a:rPr lang="sv-SE" altLang="en-US" dirty="0"/>
              <a:t> check in </a:t>
            </a:r>
            <a:r>
              <a:rPr lang="sv-SE" altLang="en-US" dirty="0" err="1"/>
              <a:t>this</a:t>
            </a:r>
            <a:r>
              <a:rPr lang="sv-SE" altLang="en-US" dirty="0"/>
              <a:t> </a:t>
            </a:r>
            <a:r>
              <a:rPr lang="sv-SE" altLang="en-US" dirty="0" err="1"/>
              <a:t>file</a:t>
            </a:r>
            <a:r>
              <a:rPr lang="sv-SE" altLang="en-US" dirty="0"/>
              <a:t> in the </a:t>
            </a:r>
            <a:r>
              <a:rPr lang="sv-SE" altLang="en-US" dirty="0" err="1"/>
              <a:t>Veoneer</a:t>
            </a:r>
            <a:r>
              <a:rPr lang="sv-SE" altLang="en-US" dirty="0"/>
              <a:t> Problem </a:t>
            </a:r>
            <a:r>
              <a:rPr lang="sv-SE" altLang="en-US" dirty="0" err="1"/>
              <a:t>Solving</a:t>
            </a:r>
            <a:r>
              <a:rPr lang="sv-SE" altLang="en-US" dirty="0"/>
              <a:t> </a:t>
            </a:r>
            <a:r>
              <a:rPr lang="sv-SE" altLang="en-US" dirty="0" err="1"/>
              <a:t>Database</a:t>
            </a:r>
            <a:r>
              <a:rPr lang="sv-SE" altLang="en-US" dirty="0"/>
              <a:t> </a:t>
            </a:r>
            <a:r>
              <a:rPr lang="sv-SE" altLang="en-US" dirty="0" err="1"/>
              <a:t>accessed</a:t>
            </a:r>
            <a:r>
              <a:rPr lang="sv-SE" altLang="en-US" dirty="0"/>
              <a:t> via the </a:t>
            </a:r>
            <a:r>
              <a:rPr lang="sv-SE" altLang="en-US" dirty="0" err="1"/>
              <a:t>Veoneer</a:t>
            </a:r>
            <a:r>
              <a:rPr lang="sv-SE" altLang="en-US" dirty="0"/>
              <a:t> Portal.</a:t>
            </a:r>
          </a:p>
          <a:p>
            <a:r>
              <a:rPr lang="sv-SE" dirty="0" err="1">
                <a:solidFill>
                  <a:srgbClr val="FF0000"/>
                </a:solidFill>
              </a:rPr>
              <a:t>Update</a:t>
            </a:r>
            <a:r>
              <a:rPr lang="sv-SE" dirty="0">
                <a:solidFill>
                  <a:srgbClr val="FF0000"/>
                </a:solidFill>
              </a:rPr>
              <a:t> the 8D </a:t>
            </a:r>
            <a:r>
              <a:rPr lang="sv-SE" dirty="0" err="1">
                <a:solidFill>
                  <a:srgbClr val="FF0000"/>
                </a:solidFill>
              </a:rPr>
              <a:t>Closure</a:t>
            </a:r>
            <a:r>
              <a:rPr lang="sv-SE" dirty="0">
                <a:solidFill>
                  <a:srgbClr val="FF0000"/>
                </a:solidFill>
              </a:rPr>
              <a:t> status and </a:t>
            </a:r>
            <a:r>
              <a:rPr lang="sv-SE" dirty="0" err="1">
                <a:solidFill>
                  <a:srgbClr val="FF0000"/>
                </a:solidFill>
              </a:rPr>
              <a:t>wait</a:t>
            </a:r>
            <a:r>
              <a:rPr lang="sv-SE" dirty="0">
                <a:solidFill>
                  <a:srgbClr val="FF0000"/>
                </a:solidFill>
              </a:rPr>
              <a:t> for the </a:t>
            </a:r>
            <a:r>
              <a:rPr lang="sv-SE" dirty="0" err="1">
                <a:solidFill>
                  <a:srgbClr val="FF0000"/>
                </a:solidFill>
              </a:rPr>
              <a:t>Veoneer</a:t>
            </a:r>
            <a:r>
              <a:rPr lang="sv-SE" dirty="0">
                <a:solidFill>
                  <a:srgbClr val="FF0000"/>
                </a:solidFill>
              </a:rPr>
              <a:t> SQ to </a:t>
            </a:r>
            <a:r>
              <a:rPr lang="sv-SE" dirty="0" err="1">
                <a:solidFill>
                  <a:srgbClr val="FF0000"/>
                </a:solidFill>
              </a:rPr>
              <a:t>close</a:t>
            </a:r>
            <a:r>
              <a:rPr lang="sv-SE" dirty="0">
                <a:solidFill>
                  <a:srgbClr val="FF0000"/>
                </a:solidFill>
              </a:rPr>
              <a:t> the NCM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0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33" y="878702"/>
            <a:ext cx="11178000" cy="873898"/>
          </a:xfrm>
        </p:spPr>
        <p:txBody>
          <a:bodyPr/>
          <a:lstStyle/>
          <a:p>
            <a:pPr eaLnBrk="1" hangingPunct="1"/>
            <a:r>
              <a:rPr lang="en-US" altLang="zh-CN" sz="1900" dirty="0">
                <a:ea typeface="宋体" panose="02010600030101010101" pitchFamily="2" charset="-122"/>
              </a:rPr>
              <a:t>Step 8</a:t>
            </a:r>
            <a:br>
              <a:rPr lang="en-US" altLang="zh-CN" sz="1900" dirty="0">
                <a:ea typeface="宋体" panose="02010600030101010101" pitchFamily="2" charset="-122"/>
              </a:rPr>
            </a:br>
            <a:r>
              <a:rPr lang="en-US" altLang="zh-CN" sz="1900" dirty="0">
                <a:ea typeface="宋体" panose="02010600030101010101" pitchFamily="2" charset="-122"/>
              </a:rPr>
              <a:t>Congratulate Team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0333" y="1851782"/>
            <a:ext cx="11178000" cy="4625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4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70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tx2"/>
                </a:solidFill>
                <a:ea typeface="宋体" panose="02010600030101010101" pitchFamily="2" charset="-122"/>
              </a:rPr>
              <a:t>How was the team’s success/lessons shared?:</a:t>
            </a:r>
          </a:p>
          <a:p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Has the 8D been stored properly in the supplier database  What database and unique 8D identifier is used?</a:t>
            </a:r>
          </a:p>
          <a:p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Supplier’s Quality Manager responsible to assure 8D process was used and properly documented before final submission to </a:t>
            </a:r>
            <a:r>
              <a:rPr lang="en-US" altLang="zh-CN" sz="1800" dirty="0" err="1">
                <a:solidFill>
                  <a:schemeClr val="tx1"/>
                </a:solidFill>
                <a:ea typeface="宋体" panose="02010600030101010101" pitchFamily="2" charset="-122"/>
              </a:rPr>
              <a:t>Veoneer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</a:p>
          <a:p>
            <a:r>
              <a:rPr lang="en-US" sz="1800" dirty="0"/>
              <a:t>Methods you should consider to use to congratulate the team may include the following: </a:t>
            </a:r>
          </a:p>
          <a:p>
            <a:pPr lvl="1"/>
            <a:r>
              <a:rPr lang="en-US" sz="1400" dirty="0"/>
              <a:t>Closing team meeting </a:t>
            </a:r>
          </a:p>
          <a:p>
            <a:pPr lvl="1"/>
            <a:r>
              <a:rPr lang="en-US" sz="1400" dirty="0"/>
              <a:t>Management reviews</a:t>
            </a:r>
          </a:p>
          <a:p>
            <a:pPr lvl="1"/>
            <a:r>
              <a:rPr lang="en-US" sz="1400" dirty="0"/>
              <a:t>Individual letters / Newsletters </a:t>
            </a:r>
          </a:p>
          <a:p>
            <a:pPr lvl="1"/>
            <a:r>
              <a:rPr lang="en-US" sz="1400" dirty="0"/>
              <a:t>Special awards</a:t>
            </a:r>
          </a:p>
          <a:p>
            <a:pPr lvl="1"/>
            <a:r>
              <a:rPr lang="en-US" sz="1400" dirty="0"/>
              <a:t>Congratulating members during work area or facility meetings</a:t>
            </a:r>
          </a:p>
        </p:txBody>
      </p:sp>
    </p:spTree>
    <p:extLst>
      <p:ext uri="{BB962C8B-B14F-4D97-AF65-F5344CB8AC3E}">
        <p14:creationId xmlns:p14="http://schemas.microsoft.com/office/powerpoint/2010/main" val="142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D2DB-4A37-47FA-92FF-375A68F68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E58F6-5A21-4F6D-BEA0-B9E207795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95BC0-BF2D-406E-A7BA-BA7A88BDF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96BBA-7CFF-4517-91D0-967D61229F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C62D61-B1BF-43E4-9CBD-BD58F81491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F67BD-2865-4C59-89D0-301690D9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DD, YYYY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D9BEF-0D96-4143-BACC-7026F5B4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E15F5-6FFF-417B-919E-9E589419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443" y="1533780"/>
            <a:ext cx="5271913" cy="2288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550864" y="914400"/>
            <a:ext cx="11090274" cy="443198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Step 2 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dirty="0">
                <a:ea typeface="宋体" panose="02010600030101010101" pitchFamily="2" charset="-122"/>
              </a:rPr>
              <a:t>Describe the Problem – Contrast of Actual and Desired Conditions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197600" y="3889541"/>
            <a:ext cx="5302956" cy="22120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34950" indent="-2349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</a:pPr>
            <a:r>
              <a:rPr lang="en-US" altLang="zh-CN" sz="1600" b="1" dirty="0">
                <a:ea typeface="宋体" panose="02010600030101010101" pitchFamily="2" charset="-122"/>
              </a:rPr>
              <a:t>Description of Desired Condition:</a:t>
            </a:r>
            <a:endParaRPr lang="en-US" altLang="zh-CN" sz="1400" b="1" dirty="0">
              <a:ea typeface="宋体" panose="02010600030101010101" pitchFamily="2" charset="-122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zh-CN" sz="1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4443" y="3889541"/>
            <a:ext cx="5271913" cy="22120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34950" indent="-2349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</a:pPr>
            <a:r>
              <a:rPr lang="en-US" altLang="zh-CN" sz="1600" b="1" dirty="0">
                <a:ea typeface="宋体" panose="02010600030101010101" pitchFamily="2" charset="-122"/>
              </a:rPr>
              <a:t>Description of Actual Condition: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zh-CN" sz="1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98022" y="2376123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Picture of Actual Condition: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629878" y="3309317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 err="1">
                <a:solidFill>
                  <a:schemeClr val="bg1"/>
                </a:solidFill>
                <a:ea typeface="宋体" panose="02010600030101010101" pitchFamily="2" charset="-122"/>
              </a:rPr>
              <a:t>Veoneer</a:t>
            </a:r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 Requirement is:</a:t>
            </a:r>
          </a:p>
        </p:txBody>
      </p:sp>
      <p:sp>
        <p:nvSpPr>
          <p:cNvPr id="2" name="Rectangle 1"/>
          <p:cNvSpPr/>
          <p:nvPr/>
        </p:nvSpPr>
        <p:spPr>
          <a:xfrm>
            <a:off x="6197600" y="1514322"/>
            <a:ext cx="5302956" cy="2308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477478" y="2375711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Picture of </a:t>
            </a:r>
            <a:r>
              <a:rPr lang="en-US" altLang="zh-CN" sz="1600" b="1" dirty="0" err="1">
                <a:solidFill>
                  <a:schemeClr val="bg1"/>
                </a:solidFill>
                <a:ea typeface="宋体" panose="02010600030101010101" pitchFamily="2" charset="-122"/>
              </a:rPr>
              <a:t>Veoneer</a:t>
            </a:r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</a:rPr>
              <a:t> Requirement:</a:t>
            </a:r>
          </a:p>
        </p:txBody>
      </p:sp>
    </p:spTree>
    <p:extLst>
      <p:ext uri="{BB962C8B-B14F-4D97-AF65-F5344CB8AC3E}">
        <p14:creationId xmlns:p14="http://schemas.microsoft.com/office/powerpoint/2010/main" val="36703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0080" y="885013"/>
            <a:ext cx="11178000" cy="638987"/>
          </a:xfrm>
        </p:spPr>
        <p:txBody>
          <a:bodyPr/>
          <a:lstStyle/>
          <a:p>
            <a:r>
              <a:rPr lang="sv-SE" sz="1900" dirty="0" err="1"/>
              <a:t>Guiding</a:t>
            </a:r>
            <a:r>
              <a:rPr lang="sv-SE" sz="1900" dirty="0"/>
              <a:t> </a:t>
            </a:r>
            <a:r>
              <a:rPr lang="sv-SE" sz="1900" dirty="0" err="1"/>
              <a:t>Questions</a:t>
            </a:r>
            <a:endParaRPr lang="en-US" sz="19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2733" y="1573103"/>
            <a:ext cx="5364000" cy="4667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Who is involved?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Who found the problem?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is wrong (symptom)?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past history is available?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processes are involved?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parts are involved?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technologies are involved?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VNE part number(s)? 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Customer part number(s)?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454080" y="1579080"/>
            <a:ext cx="5364000" cy="4804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4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70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dirty="0"/>
              <a:t>What serial numbers?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What lot numbers?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Where was the problem occurring?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When did the problem start?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When was the problem identified? 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How was the problem identified?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How was the problem behaving?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How many areas are affected?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How many parts are affected?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79800" y="6324600"/>
            <a:ext cx="4532489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chemeClr val="bg1"/>
                </a:solidFill>
                <a:ea typeface="宋体" panose="02010600030101010101" pitchFamily="2" charset="-122"/>
              </a:rPr>
              <a:t>Note: Answer above list of questions to help understanding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071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0080" y="728244"/>
            <a:ext cx="11178000" cy="1116000"/>
          </a:xfrm>
        </p:spPr>
        <p:txBody>
          <a:bodyPr/>
          <a:lstStyle/>
          <a:p>
            <a:r>
              <a:rPr lang="en-US" sz="1900" dirty="0"/>
              <a:t>Step 3</a:t>
            </a:r>
            <a:br>
              <a:rPr lang="en-US" sz="1900" dirty="0"/>
            </a:br>
            <a:r>
              <a:rPr lang="en-US" sz="1900" dirty="0"/>
              <a:t>Implement Containment Actions – Scope of Product</a:t>
            </a:r>
          </a:p>
        </p:txBody>
      </p:sp>
      <p:graphicFrame>
        <p:nvGraphicFramePr>
          <p:cNvPr id="8" name="Group 55"/>
          <p:cNvGraphicFramePr>
            <a:graphicFrameLocks noGrp="1"/>
          </p:cNvGraphicFramePr>
          <p:nvPr>
            <p:ph idx="1"/>
          </p:nvPr>
        </p:nvGraphicFramePr>
        <p:xfrm>
          <a:off x="821073" y="1398641"/>
          <a:ext cx="10594837" cy="5230759"/>
        </p:xfrm>
        <a:graphic>
          <a:graphicData uri="http://schemas.openxmlformats.org/drawingml/2006/table">
            <a:tbl>
              <a:tblPr/>
              <a:tblGrid>
                <a:gridCol w="56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0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8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Veoneer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NCM 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v-SE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Total </a:t>
                      </a:r>
                      <a:r>
                        <a:rPr kumimoji="0" lang="sv-SE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number</a:t>
                      </a:r>
                      <a:r>
                        <a:rPr kumimoji="0" lang="sv-SE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sv-SE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of</a:t>
                      </a:r>
                      <a:r>
                        <a:rPr kumimoji="0" lang="sv-SE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 parts </a:t>
                      </a:r>
                      <a:r>
                        <a:rPr kumimoji="0" lang="sv-SE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affected</a:t>
                      </a:r>
                      <a:r>
                        <a:rPr kumimoji="0" lang="sv-SE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: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Affected Part Numbers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1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Bookend 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Start Date (Dirty Point):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Stop Date (Clean Point):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Traceability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(Suspect serial numbers, lots, containers, etc.)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(Inventory locations)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Supplier (Including Sub-supplier)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Veoneer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Plant(s)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Veoneer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Customer(s)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1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Quantities Affected 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Quantity suspected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sv-S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(</a:t>
                      </a:r>
                      <a:r>
                        <a:rPr kumimoji="0" lang="sv-SE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Including</a:t>
                      </a:r>
                      <a:r>
                        <a:rPr kumimoji="0" lang="sv-S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 parts in transit)</a:t>
                      </a: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Quantity contained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188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Quantity Inspected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989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Quantity of Rejects found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1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Inspection Method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4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(Gage R&amp;R, Kappa Score or Validation method)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0080" y="963295"/>
            <a:ext cx="11178000" cy="640080"/>
          </a:xfrm>
        </p:spPr>
        <p:txBody>
          <a:bodyPr/>
          <a:lstStyle/>
          <a:p>
            <a:r>
              <a:rPr lang="en-US" sz="1900" dirty="0"/>
              <a:t>Step 3</a:t>
            </a:r>
            <a:br>
              <a:rPr lang="en-US" sz="1900" dirty="0"/>
            </a:br>
            <a:r>
              <a:rPr lang="en-US" sz="1900" dirty="0"/>
              <a:t>Implement Containment Actions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640081" y="1767840"/>
          <a:ext cx="9882894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#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Person Responsible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Date Completed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0080" y="54700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Note: Supplier must ensure that the implemented containment actions does not cause other problems.</a:t>
            </a:r>
          </a:p>
        </p:txBody>
      </p:sp>
    </p:spTree>
    <p:extLst>
      <p:ext uri="{BB962C8B-B14F-4D97-AF65-F5344CB8AC3E}">
        <p14:creationId xmlns:p14="http://schemas.microsoft.com/office/powerpoint/2010/main" val="42897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21099" y="791843"/>
            <a:ext cx="11178000" cy="655320"/>
          </a:xfrm>
        </p:spPr>
        <p:txBody>
          <a:bodyPr/>
          <a:lstStyle/>
          <a:p>
            <a:r>
              <a:rPr lang="en-US" altLang="zh-CN" sz="1900" dirty="0">
                <a:ea typeface="宋体" panose="02010600030101010101" pitchFamily="2" charset="-122"/>
              </a:rPr>
              <a:t>Step 3</a:t>
            </a:r>
            <a:br>
              <a:rPr lang="en-US" altLang="zh-CN" sz="1900" dirty="0">
                <a:ea typeface="宋体" panose="02010600030101010101" pitchFamily="2" charset="-122"/>
              </a:rPr>
            </a:br>
            <a:r>
              <a:rPr lang="en-US" altLang="zh-CN" sz="1900" dirty="0">
                <a:ea typeface="宋体" panose="02010600030101010101" pitchFamily="2" charset="-122"/>
              </a:rPr>
              <a:t>Implement Containment Actions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461799" y="3042467"/>
            <a:ext cx="3383280" cy="274046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Insert </a:t>
            </a:r>
            <a:r>
              <a:rPr lang="en-US" b="1" dirty="0"/>
              <a:t>box</a:t>
            </a:r>
            <a:r>
              <a:rPr lang="en-US" dirty="0"/>
              <a:t> marking </a:t>
            </a:r>
          </a:p>
          <a:p>
            <a:pPr marL="0" indent="0" algn="ctr">
              <a:buNone/>
            </a:pPr>
            <a:r>
              <a:rPr lang="en-US" dirty="0"/>
              <a:t>photo here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125563" y="1806714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2"/>
                </a:solidFill>
                <a:ea typeface="宋体" panose="02010600030101010101" pitchFamily="2" charset="-122"/>
              </a:rPr>
              <a:t>Picture(s) of Certification Marking Method to Indicate Clean Point to your Customer (if applicable)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8277" y="2602637"/>
            <a:ext cx="3136621" cy="3650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95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Part marking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621099" y="3042467"/>
            <a:ext cx="3383280" cy="2740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4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70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Insert </a:t>
            </a:r>
            <a:r>
              <a:rPr lang="en-US" b="1" dirty="0"/>
              <a:t>part</a:t>
            </a:r>
            <a:r>
              <a:rPr lang="en-US" dirty="0"/>
              <a:t> marking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photo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06847" y="2596751"/>
            <a:ext cx="3136621" cy="3650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95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Pallet marking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8283518" y="3042467"/>
            <a:ext cx="3383280" cy="2740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4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708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Insert </a:t>
            </a:r>
            <a:r>
              <a:rPr lang="en-US" b="1" dirty="0"/>
              <a:t>pallet</a:t>
            </a:r>
            <a:r>
              <a:rPr lang="en-US" dirty="0"/>
              <a:t> marking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photo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1788" y="2602636"/>
            <a:ext cx="3136621" cy="3650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95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Box marking</a:t>
            </a:r>
          </a:p>
        </p:txBody>
      </p:sp>
    </p:spTree>
    <p:extLst>
      <p:ext uri="{BB962C8B-B14F-4D97-AF65-F5344CB8AC3E}">
        <p14:creationId xmlns:p14="http://schemas.microsoft.com/office/powerpoint/2010/main" val="2293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Step 3</a:t>
            </a:r>
            <a:b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</a:br>
            <a:r>
              <a:rPr lang="en-US" altLang="zh-CN" sz="1900" dirty="0">
                <a:solidFill>
                  <a:srgbClr val="005496"/>
                </a:solidFill>
                <a:ea typeface="宋体" panose="02010600030101010101" pitchFamily="2" charset="-122"/>
              </a:rPr>
              <a:t>Implement Containment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en-US" dirty="0" err="1"/>
              <a:t>You</a:t>
            </a:r>
            <a:r>
              <a:rPr lang="sv-SE" altLang="en-US" dirty="0"/>
              <a:t> </a:t>
            </a:r>
            <a:r>
              <a:rPr lang="sv-SE" altLang="en-US" dirty="0" err="1"/>
              <a:t>shall</a:t>
            </a:r>
            <a:r>
              <a:rPr lang="sv-SE" altLang="en-US" dirty="0"/>
              <a:t> </a:t>
            </a:r>
            <a:r>
              <a:rPr lang="sv-SE" altLang="en-US" dirty="0" err="1"/>
              <a:t>now</a:t>
            </a:r>
            <a:r>
              <a:rPr lang="sv-SE" altLang="en-US" dirty="0"/>
              <a:t> check in </a:t>
            </a:r>
            <a:r>
              <a:rPr lang="sv-SE" altLang="en-US" dirty="0" err="1"/>
              <a:t>this</a:t>
            </a:r>
            <a:r>
              <a:rPr lang="sv-SE" altLang="en-US" dirty="0"/>
              <a:t> </a:t>
            </a:r>
            <a:r>
              <a:rPr lang="sv-SE" altLang="en-US" dirty="0" err="1"/>
              <a:t>file</a:t>
            </a:r>
            <a:r>
              <a:rPr lang="sv-SE" altLang="en-US" dirty="0"/>
              <a:t> in the Veoneer Problem </a:t>
            </a:r>
            <a:r>
              <a:rPr lang="sv-SE" altLang="en-US" dirty="0" err="1"/>
              <a:t>Solving</a:t>
            </a:r>
            <a:r>
              <a:rPr lang="sv-SE" altLang="en-US" dirty="0"/>
              <a:t> </a:t>
            </a:r>
            <a:r>
              <a:rPr lang="sv-SE" altLang="en-US" dirty="0" err="1"/>
              <a:t>Database</a:t>
            </a:r>
            <a:r>
              <a:rPr lang="sv-SE" altLang="en-US" dirty="0"/>
              <a:t> (STA, 8D Step 1-3) </a:t>
            </a:r>
            <a:r>
              <a:rPr lang="sv-SE" altLang="en-US" dirty="0" err="1"/>
              <a:t>accessed</a:t>
            </a:r>
            <a:r>
              <a:rPr lang="sv-SE" altLang="en-US" dirty="0"/>
              <a:t> via the </a:t>
            </a:r>
            <a:r>
              <a:rPr lang="sv-SE" altLang="en-US" dirty="0" err="1"/>
              <a:t>Veoneer</a:t>
            </a:r>
            <a:r>
              <a:rPr lang="sv-SE" altLang="en-US" dirty="0"/>
              <a:t> Portal.</a:t>
            </a:r>
          </a:p>
          <a:p>
            <a:r>
              <a:rPr lang="sv-SE" altLang="en-US" dirty="0" err="1"/>
              <a:t>You</a:t>
            </a:r>
            <a:r>
              <a:rPr lang="sv-SE" altLang="en-US" dirty="0"/>
              <a:t> </a:t>
            </a:r>
            <a:r>
              <a:rPr lang="sv-SE" altLang="en-US" dirty="0" err="1"/>
              <a:t>shall</a:t>
            </a:r>
            <a:r>
              <a:rPr lang="sv-SE" altLang="en-US" dirty="0"/>
              <a:t> </a:t>
            </a:r>
            <a:r>
              <a:rPr lang="sv-SE" altLang="en-US" dirty="0" err="1"/>
              <a:t>continue</a:t>
            </a:r>
            <a:r>
              <a:rPr lang="sv-SE" altLang="en-US" dirty="0"/>
              <a:t> </a:t>
            </a:r>
            <a:r>
              <a:rPr lang="sv-SE" altLang="en-US" dirty="0" err="1"/>
              <a:t>working</a:t>
            </a:r>
            <a:r>
              <a:rPr lang="sv-SE" altLang="en-US" dirty="0"/>
              <a:t> on step 4- </a:t>
            </a:r>
            <a:r>
              <a:rPr lang="sv-SE" altLang="en-US" dirty="0" err="1"/>
              <a:t>while</a:t>
            </a:r>
            <a:r>
              <a:rPr lang="sv-SE" altLang="en-US" dirty="0"/>
              <a:t> </a:t>
            </a:r>
            <a:r>
              <a:rPr lang="sv-SE" altLang="en-US" dirty="0" err="1"/>
              <a:t>waiting</a:t>
            </a:r>
            <a:r>
              <a:rPr lang="sv-SE" altLang="en-US" dirty="0"/>
              <a:t> for Veoneer SQ </a:t>
            </a:r>
            <a:r>
              <a:rPr lang="sv-SE" altLang="en-US" dirty="0" err="1"/>
              <a:t>approval</a:t>
            </a:r>
            <a:r>
              <a:rPr lang="sv-SE" altLang="en-US" dirty="0"/>
              <a:t> on Step 1-3.</a:t>
            </a:r>
          </a:p>
          <a:p>
            <a:r>
              <a:rPr lang="sv-SE" altLang="en-US" dirty="0" err="1">
                <a:solidFill>
                  <a:srgbClr val="FF0000"/>
                </a:solidFill>
              </a:rPr>
              <a:t>Update</a:t>
            </a:r>
            <a:r>
              <a:rPr lang="sv-SE" altLang="en-US" dirty="0">
                <a:solidFill>
                  <a:srgbClr val="FF0000"/>
                </a:solidFill>
              </a:rPr>
              <a:t> the STA (Short Term Actions) and make the VNE SQ </a:t>
            </a:r>
            <a:r>
              <a:rPr lang="sv-SE" altLang="en-US" dirty="0" err="1">
                <a:solidFill>
                  <a:srgbClr val="FF0000"/>
                </a:solidFill>
              </a:rPr>
              <a:t>aware</a:t>
            </a:r>
            <a:r>
              <a:rPr lang="sv-SE" altLang="en-US" dirty="0">
                <a:solidFill>
                  <a:srgbClr val="FF0000"/>
                </a:solidFill>
              </a:rPr>
              <a:t> </a:t>
            </a:r>
            <a:r>
              <a:rPr lang="sv-SE" altLang="en-US" dirty="0" err="1">
                <a:solidFill>
                  <a:srgbClr val="FF0000"/>
                </a:solidFill>
              </a:rPr>
              <a:t>of</a:t>
            </a:r>
            <a:r>
              <a:rPr lang="sv-SE" altLang="en-US" dirty="0">
                <a:solidFill>
                  <a:srgbClr val="FF0000"/>
                </a:solidFill>
              </a:rPr>
              <a:t> the status </a:t>
            </a:r>
            <a:r>
              <a:rPr lang="sv-SE" altLang="en-US" dirty="0" err="1">
                <a:solidFill>
                  <a:srgbClr val="FF0000"/>
                </a:solidFill>
              </a:rPr>
              <a:t>update</a:t>
            </a:r>
            <a:r>
              <a:rPr lang="sv-SE" altLang="en-US" dirty="0">
                <a:solidFill>
                  <a:srgbClr val="FF0000"/>
                </a:solidFill>
              </a:rPr>
              <a:t>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5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Month DD, YYYY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946329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zh-CN" sz="1900" dirty="0">
                <a:ea typeface="宋体" panose="02010600030101010101" pitchFamily="2" charset="-122"/>
              </a:rPr>
              <a:t>Step 4  </a:t>
            </a:r>
            <a:br>
              <a:rPr lang="en-US" altLang="zh-CN" sz="1900" dirty="0">
                <a:ea typeface="宋体" panose="02010600030101010101" pitchFamily="2" charset="-122"/>
              </a:rPr>
            </a:br>
            <a:r>
              <a:rPr lang="en-US" altLang="zh-CN" sz="1900" dirty="0">
                <a:ea typeface="宋体" panose="02010600030101010101" pitchFamily="2" charset="-122"/>
              </a:rPr>
              <a:t>Root Cause Analysis</a:t>
            </a:r>
            <a:endParaRPr lang="en-US" altLang="zh-CN" sz="2600" dirty="0">
              <a:ea typeface="宋体" panose="02010600030101010101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2208074"/>
            <a:ext cx="7239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dirty="0">
                <a:ea typeface="宋体" panose="02010600030101010101" pitchFamily="2" charset="-122"/>
              </a:rPr>
              <a:t>Please include the “Fishbone” and “Five Why for Occurrence and Detection” in the following slides .</a:t>
            </a:r>
          </a:p>
        </p:txBody>
      </p:sp>
    </p:spTree>
    <p:extLst>
      <p:ext uri="{BB962C8B-B14F-4D97-AF65-F5344CB8AC3E}">
        <p14:creationId xmlns:p14="http://schemas.microsoft.com/office/powerpoint/2010/main" val="3155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CK" val="N"/>
</p:tagLst>
</file>

<file path=ppt/theme/theme1.xml><?xml version="1.0" encoding="utf-8"?>
<a:theme xmlns:a="http://schemas.openxmlformats.org/drawingml/2006/main" name="Veoneer 2022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0799A"/>
      </a:hlink>
      <a:folHlink>
        <a:srgbClr val="7F7F7F"/>
      </a:folHlink>
    </a:clrScheme>
    <a:fontScheme name="Veoneer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>
        <a:noAutofit/>
      </a:bodyPr>
      <a:lstStyle>
        <a:defPPr algn="ctr">
          <a:spcBef>
            <a:spcPts val="600"/>
          </a:spcBef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spcBef>
            <a:spcPts val="600"/>
          </a:spcBef>
          <a:buClr>
            <a:schemeClr val="accent4"/>
          </a:buClr>
          <a:defRPr dirty="0" smtClean="0"/>
        </a:defPPr>
      </a:lstStyle>
    </a:txDef>
  </a:objectDefaults>
  <a:extraClrSchemeLst/>
  <a:custClrLst>
    <a:custClr name="Black">
      <a:srgbClr val="000000"/>
    </a:custClr>
    <a:custClr name="2">
      <a:srgbClr val="8F0043"/>
    </a:custClr>
    <a:custClr name="3">
      <a:srgbClr val="BC668E"/>
    </a:custClr>
    <a:custClr name="4">
      <a:srgbClr val="D8A6BD"/>
    </a:custClr>
    <a:custClr name="5">
      <a:srgbClr val="EB5A50"/>
    </a:custClr>
    <a:custClr name="6">
      <a:srgbClr val="F39C96"/>
    </a:custClr>
    <a:custClr name="7">
      <a:srgbClr val="F9CECA"/>
    </a:custClr>
    <a:custClr name="8">
      <a:srgbClr val="FFC638"/>
    </a:custClr>
    <a:custClr name="9">
      <a:srgbClr val="FFDD88"/>
    </a:custClr>
    <a:custClr name="10">
      <a:srgbClr val="FFEBB9"/>
    </a:custClr>
  </a:custClrLst>
  <a:extLst>
    <a:ext uri="{05A4C25C-085E-4340-85A3-A5531E510DB2}">
      <thm15:themeFamily xmlns:thm15="http://schemas.microsoft.com/office/thememl/2012/main" name="Presentation1" id="{2A55AD26-E859-4066-977E-D2DF596661A1}" vid="{C9862194-E8FC-4E8F-87A8-C0EF0D89EBA7}"/>
    </a:ext>
  </a:extLst>
</a:theme>
</file>

<file path=ppt/theme/theme2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VNE Default</Template>
  <TotalTime>4</TotalTime>
  <Words>1597</Words>
  <Application>Microsoft Office PowerPoint</Application>
  <PresentationFormat>Widescreen</PresentationFormat>
  <Paragraphs>304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Barlow</vt:lpstr>
      <vt:lpstr>Barlow SemiBold</vt:lpstr>
      <vt:lpstr>Segoe UI Web (West European)</vt:lpstr>
      <vt:lpstr>Times New Roman</vt:lpstr>
      <vt:lpstr>Wingdings</vt:lpstr>
      <vt:lpstr>Veoneer 2022</vt:lpstr>
      <vt:lpstr>PowerPoint Presentation</vt:lpstr>
      <vt:lpstr>Step 1 Form a Team</vt:lpstr>
      <vt:lpstr>Step 2  Describe the Problem – Contrast of Actual and Desired Conditions</vt:lpstr>
      <vt:lpstr>Guiding Questions</vt:lpstr>
      <vt:lpstr>Step 3 Implement Containment Actions – Scope of Product</vt:lpstr>
      <vt:lpstr>Step 3 Implement Containment Actions</vt:lpstr>
      <vt:lpstr>Step 3 Implement Containment Actions</vt:lpstr>
      <vt:lpstr>Step 3 Implement Containment Actions</vt:lpstr>
      <vt:lpstr>Step 4   Root Cause Analysis</vt:lpstr>
      <vt:lpstr>PowerPoint Presentation</vt:lpstr>
      <vt:lpstr> </vt:lpstr>
      <vt:lpstr>Step 4   Root Cause Analysis –Five Why – Occurrence and Detection</vt:lpstr>
      <vt:lpstr>Step 4 Root Cause Analysis – Reproduction of Failure</vt:lpstr>
      <vt:lpstr>Step 4 Root Cause Analysis – Verification of Root Cause</vt:lpstr>
      <vt:lpstr>Step 5 Choose and Implement Corrective Actions</vt:lpstr>
      <vt:lpstr>Step 5 Choose and Implement Corrective Actions</vt:lpstr>
      <vt:lpstr>Step 6  Evaluate Results</vt:lpstr>
      <vt:lpstr>PowerPoint Presentation</vt:lpstr>
      <vt:lpstr>PowerPoint Presentation</vt:lpstr>
      <vt:lpstr>Step 7 Prevent reoccurrence (Yokoten / Read across) </vt:lpstr>
      <vt:lpstr>Step 8 Congratulate Team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 Shah</dc:creator>
  <cp:lastModifiedBy>Kavitha Shah</cp:lastModifiedBy>
  <cp:revision>1</cp:revision>
  <dcterms:created xsi:type="dcterms:W3CDTF">2022-06-08T15:51:06Z</dcterms:created>
  <dcterms:modified xsi:type="dcterms:W3CDTF">2022-06-08T15:55:17Z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ca0c7-eb99-4b40-a8e8-20468ee5045e_Enabled">
    <vt:lpwstr>true</vt:lpwstr>
  </property>
  <property fmtid="{D5CDD505-2E9C-101B-9397-08002B2CF9AE}" pid="3" name="MSIP_Label_a36ca0c7-eb99-4b40-a8e8-20468ee5045e_SetDate">
    <vt:lpwstr>2022-06-08T15:55:17Z</vt:lpwstr>
  </property>
  <property fmtid="{D5CDD505-2E9C-101B-9397-08002B2CF9AE}" pid="4" name="MSIP_Label_a36ca0c7-eb99-4b40-a8e8-20468ee5045e_Method">
    <vt:lpwstr>Standard</vt:lpwstr>
  </property>
  <property fmtid="{D5CDD505-2E9C-101B-9397-08002B2CF9AE}" pid="5" name="MSIP_Label_a36ca0c7-eb99-4b40-a8e8-20468ee5045e_Name">
    <vt:lpwstr>Internal</vt:lpwstr>
  </property>
  <property fmtid="{D5CDD505-2E9C-101B-9397-08002B2CF9AE}" pid="6" name="MSIP_Label_a36ca0c7-eb99-4b40-a8e8-20468ee5045e_SiteId">
    <vt:lpwstr>81122329-96bb-41cc-9053-65e30c689cd5</vt:lpwstr>
  </property>
  <property fmtid="{D5CDD505-2E9C-101B-9397-08002B2CF9AE}" pid="7" name="MSIP_Label_a36ca0c7-eb99-4b40-a8e8-20468ee5045e_ActionId">
    <vt:lpwstr>2346db93-d02d-42c9-9b52-465cc795c1fe</vt:lpwstr>
  </property>
  <property fmtid="{D5CDD505-2E9C-101B-9397-08002B2CF9AE}" pid="8" name="MSIP_Label_a36ca0c7-eb99-4b40-a8e8-20468ee5045e_ContentBits">
    <vt:lpwstr>2</vt:lpwstr>
  </property>
</Properties>
</file>