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6" r:id="rId1"/>
  </p:sldMasterIdLst>
  <p:notesMasterIdLst>
    <p:notesMasterId r:id="rId11"/>
  </p:notesMasterIdLst>
  <p:handoutMasterIdLst>
    <p:handoutMasterId r:id="rId12"/>
  </p:handoutMasterIdLst>
  <p:sldIdLst>
    <p:sldId id="3831" r:id="rId2"/>
    <p:sldId id="313" r:id="rId3"/>
    <p:sldId id="314" r:id="rId4"/>
    <p:sldId id="311" r:id="rId5"/>
    <p:sldId id="316" r:id="rId6"/>
    <p:sldId id="315" r:id="rId7"/>
    <p:sldId id="310" r:id="rId8"/>
    <p:sldId id="275" r:id="rId9"/>
    <p:sldId id="3856" r:id="rId10"/>
  </p:sldIdLst>
  <p:sldSz cx="12192000" cy="6858000"/>
  <p:notesSz cx="6858000" cy="9144000"/>
  <p:custDataLst>
    <p:tags r:id="rId13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C53"/>
    <a:srgbClr val="070709"/>
    <a:srgbClr val="A6D4CF"/>
    <a:srgbClr val="D3E0F1"/>
    <a:srgbClr val="EBF3F2"/>
    <a:srgbClr val="D4E6E3"/>
    <a:srgbClr val="E6E6E6"/>
    <a:srgbClr val="FE4549"/>
    <a:srgbClr val="75CAC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86441" autoAdjust="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107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30"/>
    </p:cViewPr>
  </p:sorterViewPr>
  <p:notesViewPr>
    <p:cSldViewPr snapToGrid="0" showGuides="1"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169D944-B235-4A18-8468-F72DA30269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54C7A2D-010D-46B7-BC21-84345EF1C4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0C988-F826-4199-93E0-990979D07241}" type="datetimeFigureOut">
              <a:rPr lang="en-US" sz="1050" smtClean="0"/>
              <a:t>1/27/2022</a:t>
            </a:fld>
            <a:endParaRPr lang="en-US" sz="105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4E0068-B04C-477B-ABD0-1DD282EA9C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414DEEC-7294-4A17-A757-7D77754751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042132" y="8685213"/>
            <a:ext cx="8312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07427-D988-4710-9E92-F0F4D82A7875}" type="slidenum">
              <a:rPr lang="en-US" sz="1050" smtClean="0"/>
              <a:t>‹#›</a:t>
            </a:fld>
            <a:endParaRPr lang="en-US" sz="105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940B98E9-B740-4576-821F-8CC166C9A0D4}"/>
              </a:ext>
            </a:extLst>
          </p:cNvPr>
          <p:cNvGrpSpPr/>
          <p:nvPr/>
        </p:nvGrpSpPr>
        <p:grpSpPr>
          <a:xfrm>
            <a:off x="5599329" y="8774141"/>
            <a:ext cx="943519" cy="132639"/>
            <a:chOff x="10052051" y="6354763"/>
            <a:chExt cx="1592262" cy="223838"/>
          </a:xfrm>
          <a:solidFill>
            <a:schemeClr val="accent1"/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2D5BF00-27A4-4E58-8D4D-8B2B679691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6CFA0EA-43B2-4DFE-98B3-A17A44434E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3F48698-E339-4250-BF70-2E5F74DA8B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C594200-4E66-410C-9C38-6C3D757415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00BFE9B-59D7-4D7B-91E3-C3EBA7E7F1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394DAC2-B718-4020-ACA1-77492710F5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29A2910-C579-491F-A664-D864FCD3CF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357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8E02222F-50E1-4509-B887-94F5B68096E1}" type="datetimeFigureOut">
              <a:rPr lang="sv-SE" smtClean="0"/>
              <a:pPr/>
              <a:t>2022-01-27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021583" y="8685213"/>
            <a:ext cx="738759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65F7381-3F52-47E1-AECF-CE0731E8E104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90E01E7E-1F03-4FE8-90AA-F84AD63C0B62}"/>
              </a:ext>
            </a:extLst>
          </p:cNvPr>
          <p:cNvGrpSpPr/>
          <p:nvPr/>
        </p:nvGrpSpPr>
        <p:grpSpPr>
          <a:xfrm>
            <a:off x="5599329" y="8774141"/>
            <a:ext cx="943519" cy="132639"/>
            <a:chOff x="10052051" y="6354763"/>
            <a:chExt cx="1592262" cy="223838"/>
          </a:xfrm>
          <a:solidFill>
            <a:schemeClr val="accent1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A58F15F-A7E3-47DE-BEAB-A4476B0683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9E4AC6C-C984-4B64-9031-15ED8DC8F13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4443661-978B-47CF-AC9B-F61AA82B9A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4CABAFB-F3C9-433D-9246-4883CCBB30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97A2E06-2631-4CC3-A486-F077448CF7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0E8ADC2-E280-415F-AFF6-FF70E83EDC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2836AF2-711E-487E-A6FE-592C33FF87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72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B6BA39-DDED-4199-BCB9-BC1C97C09377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da-DK"/>
          </a:p>
        </p:txBody>
      </p:sp>
      <p:pic>
        <p:nvPicPr>
          <p:cNvPr id="22" name="Bildobjekt 54">
            <a:extLst>
              <a:ext uri="{FF2B5EF4-FFF2-40B4-BE49-F238E27FC236}">
                <a16:creationId xmlns:a16="http://schemas.microsoft.com/office/drawing/2014/main" id="{9C8F1EEF-3EBF-46DC-9D45-077678D2946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"/>
          <a:stretch/>
        </p:blipFill>
        <p:spPr>
          <a:xfrm>
            <a:off x="0" y="0"/>
            <a:ext cx="12192000" cy="3581400"/>
          </a:xfrm>
          <a:prstGeom prst="rect">
            <a:avLst/>
          </a:prstGeom>
        </p:spPr>
      </p:pic>
      <p:sp>
        <p:nvSpPr>
          <p:cNvPr id="56" name="Rektangel 55">
            <a:extLst>
              <a:ext uri="{FF2B5EF4-FFF2-40B4-BE49-F238E27FC236}">
                <a16:creationId xmlns:a16="http://schemas.microsoft.com/office/drawing/2014/main" id="{B40D6014-608F-46A9-921F-9A62770B8AEB}"/>
              </a:ext>
            </a:extLst>
          </p:cNvPr>
          <p:cNvSpPr/>
          <p:nvPr/>
        </p:nvSpPr>
        <p:spPr bwMode="gray">
          <a:xfrm>
            <a:off x="0" y="3546696"/>
            <a:ext cx="12192000" cy="62520"/>
          </a:xfrm>
          <a:prstGeom prst="rect">
            <a:avLst/>
          </a:prstGeom>
          <a:solidFill>
            <a:srgbClr val="EB5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sv-SE"/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EBBA8394-A751-46BA-8EA2-D45CA0E1F6E8}"/>
              </a:ext>
            </a:extLst>
          </p:cNvPr>
          <p:cNvGrpSpPr/>
          <p:nvPr/>
        </p:nvGrpSpPr>
        <p:grpSpPr>
          <a:xfrm>
            <a:off x="5820015" y="2757657"/>
            <a:ext cx="6371985" cy="3839993"/>
            <a:chOff x="5820015" y="2757657"/>
            <a:chExt cx="6371985" cy="3839993"/>
          </a:xfrm>
        </p:grpSpPr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23702C15-203C-41B8-9096-2E5E7AFD9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9361" y="5792187"/>
              <a:ext cx="842639" cy="805463"/>
            </a:xfrm>
            <a:custGeom>
              <a:avLst/>
              <a:gdLst>
                <a:gd name="connsiteX0" fmla="*/ 842639 w 842639"/>
                <a:gd name="connsiteY0" fmla="*/ 0 h 805463"/>
                <a:gd name="connsiteX1" fmla="*/ 842639 w 842639"/>
                <a:gd name="connsiteY1" fmla="*/ 805463 h 805463"/>
                <a:gd name="connsiteX2" fmla="*/ 0 w 842639"/>
                <a:gd name="connsiteY2" fmla="*/ 805463 h 80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2639" h="805463">
                  <a:moveTo>
                    <a:pt x="842639" y="0"/>
                  </a:moveTo>
                  <a:lnTo>
                    <a:pt x="842639" y="805463"/>
                  </a:lnTo>
                  <a:lnTo>
                    <a:pt x="0" y="805463"/>
                  </a:lnTo>
                  <a:close/>
                </a:path>
              </a:pathLst>
            </a:custGeom>
            <a:solidFill>
              <a:srgbClr val="79C4BB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DBB35AF-FF43-4DB5-B610-E01F7ECD7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0015" y="2757657"/>
              <a:ext cx="5815368" cy="3839993"/>
            </a:xfrm>
            <a:custGeom>
              <a:avLst/>
              <a:gdLst>
                <a:gd name="T0" fmla="*/ 37166 w 45549"/>
                <a:gd name="T1" fmla="*/ 7958 h 30015"/>
                <a:gd name="T2" fmla="*/ 36911 w 45549"/>
                <a:gd name="T3" fmla="*/ 14912 h 30015"/>
                <a:gd name="T4" fmla="*/ 32155 w 45549"/>
                <a:gd name="T5" fmla="*/ 19576 h 30015"/>
                <a:gd name="T6" fmla="*/ 29092 w 45549"/>
                <a:gd name="T7" fmla="*/ 30015 h 30015"/>
                <a:gd name="T8" fmla="*/ 35262 w 45549"/>
                <a:gd name="T9" fmla="*/ 30015 h 30015"/>
                <a:gd name="T10" fmla="*/ 36297 w 45549"/>
                <a:gd name="T11" fmla="*/ 23744 h 30015"/>
                <a:gd name="T12" fmla="*/ 40931 w 45549"/>
                <a:gd name="T13" fmla="*/ 19163 h 30015"/>
                <a:gd name="T14" fmla="*/ 41422 w 45549"/>
                <a:gd name="T15" fmla="*/ 4127 h 30015"/>
                <a:gd name="T16" fmla="*/ 26019 w 45549"/>
                <a:gd name="T17" fmla="*/ 4335 h 30015"/>
                <a:gd name="T18" fmla="*/ 0 w 45549"/>
                <a:gd name="T19" fmla="*/ 30015 h 30015"/>
                <a:gd name="T20" fmla="*/ 8326 w 45549"/>
                <a:gd name="T21" fmla="*/ 30015 h 30015"/>
                <a:gd name="T22" fmla="*/ 30169 w 45549"/>
                <a:gd name="T23" fmla="*/ 8401 h 30015"/>
                <a:gd name="T24" fmla="*/ 37166 w 45549"/>
                <a:gd name="T25" fmla="*/ 7958 h 30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549" h="30015">
                  <a:moveTo>
                    <a:pt x="37166" y="7958"/>
                  </a:moveTo>
                  <a:cubicBezTo>
                    <a:pt x="39256" y="10047"/>
                    <a:pt x="38719" y="13104"/>
                    <a:pt x="36911" y="14912"/>
                  </a:cubicBezTo>
                  <a:lnTo>
                    <a:pt x="32155" y="19576"/>
                  </a:lnTo>
                  <a:cubicBezTo>
                    <a:pt x="29384" y="22348"/>
                    <a:pt x="28273" y="26401"/>
                    <a:pt x="29092" y="30015"/>
                  </a:cubicBezTo>
                  <a:lnTo>
                    <a:pt x="35262" y="30015"/>
                  </a:lnTo>
                  <a:cubicBezTo>
                    <a:pt x="33938" y="27983"/>
                    <a:pt x="34689" y="25352"/>
                    <a:pt x="36297" y="23744"/>
                  </a:cubicBezTo>
                  <a:lnTo>
                    <a:pt x="40931" y="19163"/>
                  </a:lnTo>
                  <a:cubicBezTo>
                    <a:pt x="45058" y="15035"/>
                    <a:pt x="45549" y="8254"/>
                    <a:pt x="41422" y="4127"/>
                  </a:cubicBezTo>
                  <a:cubicBezTo>
                    <a:pt x="37295" y="0"/>
                    <a:pt x="30146" y="208"/>
                    <a:pt x="26019" y="4335"/>
                  </a:cubicBezTo>
                  <a:lnTo>
                    <a:pt x="0" y="30015"/>
                  </a:lnTo>
                  <a:lnTo>
                    <a:pt x="8326" y="30015"/>
                  </a:lnTo>
                  <a:lnTo>
                    <a:pt x="30169" y="8401"/>
                  </a:lnTo>
                  <a:cubicBezTo>
                    <a:pt x="31976" y="6593"/>
                    <a:pt x="34950" y="5742"/>
                    <a:pt x="37166" y="7958"/>
                  </a:cubicBezTo>
                  <a:close/>
                </a:path>
              </a:pathLst>
            </a:custGeom>
            <a:solidFill>
              <a:srgbClr val="79C4BB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3979928"/>
            <a:ext cx="6057367" cy="492443"/>
          </a:xfrm>
        </p:spPr>
        <p:txBody>
          <a:bodyPr anchor="b" anchorCtr="0"/>
          <a:lstStyle>
            <a:lvl1pPr algn="l">
              <a:lnSpc>
                <a:spcPct val="80000"/>
              </a:lnSpc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Click to add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5684686"/>
            <a:ext cx="5454152" cy="292388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name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4476476"/>
            <a:ext cx="6057367" cy="590931"/>
          </a:xfr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buNone/>
              <a:defRPr sz="4800" b="0">
                <a:solidFill>
                  <a:schemeClr val="bg1"/>
                </a:solidFill>
                <a:latin typeface="+mn-lt"/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007738"/>
            <a:ext cx="5454152" cy="23391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207963" indent="0">
              <a:buNone/>
              <a:defRPr/>
            </a:lvl2pPr>
            <a:lvl3pPr marL="436562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 dirty="0"/>
              <a:t>Click to add  job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FD004-19C6-46B6-B10E-F7BFE0E42C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31BDC1E-BD7B-4419-BA90-B903A2B16E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53240DD-6793-49A4-9A43-8F9B43D33A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7" name="Grupp 46">
            <a:extLst>
              <a:ext uri="{FF2B5EF4-FFF2-40B4-BE49-F238E27FC236}">
                <a16:creationId xmlns:a16="http://schemas.microsoft.com/office/drawing/2014/main" id="{A729575F-8F0D-4210-A799-30E007439A3B}"/>
              </a:ext>
            </a:extLst>
          </p:cNvPr>
          <p:cNvGrpSpPr>
            <a:grpSpLocks noChangeAspect="1"/>
          </p:cNvGrpSpPr>
          <p:nvPr/>
        </p:nvGrpSpPr>
        <p:grpSpPr>
          <a:xfrm>
            <a:off x="8648791" y="5749159"/>
            <a:ext cx="2992347" cy="420660"/>
            <a:chOff x="10052051" y="6354763"/>
            <a:chExt cx="1592262" cy="223838"/>
          </a:xfrm>
          <a:solidFill>
            <a:srgbClr val="001F47"/>
          </a:solidFill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67B78B38-B6DE-498B-9FA0-C6F54FB309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45B5461B-669C-4DEC-892D-3BDFB80201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9D3B9A3C-5B50-48A9-994C-5733F8960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A9B36E40-42D2-43EC-85F1-1953F70FA7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2AA4C81D-FBAF-4727-B9E7-E3A8D9BF4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7993E308-77B0-4C29-BEF8-796C0A72D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2ABBFF22-AE44-4BC3-91E8-59BF9351C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7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4DA1ABC-D99E-4C3F-BC15-45449B6B8D0F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87A58-09C9-4878-940A-B55D0C48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3580"/>
            <a:ext cx="6079938" cy="1181862"/>
          </a:xfrm>
        </p:spPr>
        <p:txBody>
          <a:bodyPr anchor="b"/>
          <a:lstStyle>
            <a:lvl1pPr>
              <a:lnSpc>
                <a:spcPct val="80000"/>
              </a:lnSpc>
              <a:defRPr sz="48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noProof="0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E8F1-D73C-4A82-A7B5-D01F8F17FE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72430"/>
            <a:ext cx="6079938" cy="150018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add section title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95E7449C-8113-4657-B39C-4E137DE6650D}"/>
              </a:ext>
            </a:extLst>
          </p:cNvPr>
          <p:cNvGrpSpPr/>
          <p:nvPr/>
        </p:nvGrpSpPr>
        <p:grpSpPr>
          <a:xfrm>
            <a:off x="857406" y="703900"/>
            <a:ext cx="2246763" cy="315847"/>
            <a:chOff x="10052051" y="6354763"/>
            <a:chExt cx="1592262" cy="223838"/>
          </a:xfrm>
          <a:solidFill>
            <a:srgbClr val="FFFFFF"/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B65D6E4-A198-4C78-A468-3C2637CBE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A40D5EB-8AF8-46A3-93BB-04482737A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2315EFA-6877-46B5-993B-D35CAD6A8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BF0079-2C0D-4D96-9A9D-A1221C11C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1C6B412-800D-417B-90AD-19E4D7D0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33DEA02-EF2D-44FF-B591-83D608C7F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F977AE3-4383-4587-9F5C-4C4A7FFBA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EB9E836-07E7-44BC-BDDB-F556025C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F0EE0D-16AE-4BB6-BA6C-984F21A23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B57A166-9AEB-4B2B-963C-DD495AF6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0727-5084-4410-A89B-8296C4B39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916112"/>
            <a:ext cx="5184775" cy="4141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7ADE6-52D9-4FFF-829E-FA1B6017B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62" y="1916112"/>
            <a:ext cx="5184775" cy="4141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53E45-BC83-4E83-AA5C-71E87A89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6CD1-9D5F-4AF5-9AAE-0AEFFA97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0D919-8C88-47A0-B5D0-CB5313E5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A59EF01-B300-4575-9507-2E42980C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917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0727-5084-4410-A89B-8296C4B39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916114"/>
            <a:ext cx="5184775" cy="4141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7ADE6-52D9-4FFF-829E-FA1B6017B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62" y="1916114"/>
            <a:ext cx="5184775" cy="4141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53E45-BC83-4E83-AA5C-71E87A89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6CD1-9D5F-4AF5-9AAE-0AEFFA97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0D919-8C88-47A0-B5D0-CB5313E5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16E6F9-8B2D-4FF6-9FA5-37F94D646C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437064"/>
            <a:ext cx="11090275" cy="263149"/>
          </a:xfrm>
        </p:spPr>
        <p:txBody>
          <a:bodyPr>
            <a:spAutoFit/>
          </a:bodyPr>
          <a:lstStyle>
            <a:lvl1pPr marL="0" indent="0" algn="l" rtl="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800" b="0" i="0">
                <a:solidFill>
                  <a:srgbClr val="001F4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42353C-EC7A-4D6B-808E-4F3D7740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259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E1CE68D-2146-45F9-BCFF-3AA572476FE4}"/>
              </a:ext>
            </a:extLst>
          </p:cNvPr>
          <p:cNvSpPr>
            <a:spLocks noChangeAspect="1"/>
          </p:cNvSpPr>
          <p:nvPr/>
        </p:nvSpPr>
        <p:spPr bwMode="gray">
          <a:xfrm>
            <a:off x="7993532" y="512763"/>
            <a:ext cx="4198469" cy="6084889"/>
          </a:xfrm>
          <a:custGeom>
            <a:avLst/>
            <a:gdLst>
              <a:gd name="connsiteX0" fmla="*/ 334217 w 4198469"/>
              <a:gd name="connsiteY0" fmla="*/ 0 h 6084889"/>
              <a:gd name="connsiteX1" fmla="*/ 4198469 w 4198469"/>
              <a:gd name="connsiteY1" fmla="*/ 0 h 6084889"/>
              <a:gd name="connsiteX2" fmla="*/ 4198469 w 4198469"/>
              <a:gd name="connsiteY2" fmla="*/ 6084889 h 6084889"/>
              <a:gd name="connsiteX3" fmla="*/ 456546 w 4198469"/>
              <a:gd name="connsiteY3" fmla="*/ 6084889 h 6084889"/>
              <a:gd name="connsiteX4" fmla="*/ 377589 w 4198469"/>
              <a:gd name="connsiteY4" fmla="*/ 5806835 h 6084889"/>
              <a:gd name="connsiteX5" fmla="*/ 0 w 4198469"/>
              <a:gd name="connsiteY5" fmla="*/ 2809457 h 6084889"/>
              <a:gd name="connsiteX6" fmla="*/ 243667 w 4198469"/>
              <a:gd name="connsiteY6" fmla="*/ 392337 h 608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469" h="6084889">
                <a:moveTo>
                  <a:pt x="334217" y="0"/>
                </a:moveTo>
                <a:lnTo>
                  <a:pt x="4198469" y="0"/>
                </a:lnTo>
                <a:lnTo>
                  <a:pt x="4198469" y="6084889"/>
                </a:lnTo>
                <a:lnTo>
                  <a:pt x="456546" y="6084889"/>
                </a:lnTo>
                <a:lnTo>
                  <a:pt x="377589" y="5806835"/>
                </a:lnTo>
                <a:cubicBezTo>
                  <a:pt x="131095" y="4848795"/>
                  <a:pt x="0" y="3844435"/>
                  <a:pt x="0" y="2809457"/>
                </a:cubicBezTo>
                <a:cubicBezTo>
                  <a:pt x="0" y="1981474"/>
                  <a:pt x="83901" y="1173088"/>
                  <a:pt x="243667" y="3923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>
              <a:spcBef>
                <a:spcPts val="600"/>
              </a:spcBef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0727-5084-4410-A89B-8296C4B3927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3" y="1916113"/>
            <a:ext cx="6737041" cy="41417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53E45-BC83-4E83-AA5C-71E87A89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6CD1-9D5F-4AF5-9AAE-0AEFFA97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0D919-8C88-47A0-B5D0-CB5313E5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16E6F9-8B2D-4FF6-9FA5-37F94D646C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437064"/>
            <a:ext cx="6737039" cy="263149"/>
          </a:xfrm>
        </p:spPr>
        <p:txBody>
          <a:bodyPr>
            <a:noAutofit/>
          </a:bodyPr>
          <a:lstStyle>
            <a:lvl1pPr marL="0" indent="0" algn="l" rtl="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800" b="0" i="0">
                <a:solidFill>
                  <a:srgbClr val="001F4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77B821-C479-4B90-BFAD-C0F93FF6FA2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666328" y="2055265"/>
            <a:ext cx="2974810" cy="233910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Clr>
                <a:schemeClr val="accent4">
                  <a:lumMod val="75000"/>
                </a:schemeClr>
              </a:buClr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D8C10B-F7F6-4344-8848-7386A98FA51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666328" y="2432049"/>
            <a:ext cx="2974810" cy="1245213"/>
          </a:xfrm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defRPr sz="14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200"/>
              </a:spcBef>
              <a:defRPr sz="11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988B072-07A3-46D9-BB3D-8FF8126B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989299"/>
            <a:ext cx="6737039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8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Sub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BA3D037-51CE-424D-A594-07FA3ECD5E7D}"/>
              </a:ext>
            </a:extLst>
          </p:cNvPr>
          <p:cNvSpPr>
            <a:spLocks noChangeAspect="1"/>
          </p:cNvSpPr>
          <p:nvPr/>
        </p:nvSpPr>
        <p:spPr bwMode="gray">
          <a:xfrm>
            <a:off x="6194378" y="512763"/>
            <a:ext cx="5997622" cy="6084889"/>
          </a:xfrm>
          <a:custGeom>
            <a:avLst/>
            <a:gdLst>
              <a:gd name="connsiteX0" fmla="*/ 334218 w 5997622"/>
              <a:gd name="connsiteY0" fmla="*/ 0 h 6084889"/>
              <a:gd name="connsiteX1" fmla="*/ 5997622 w 5997622"/>
              <a:gd name="connsiteY1" fmla="*/ 0 h 6084889"/>
              <a:gd name="connsiteX2" fmla="*/ 5997622 w 5997622"/>
              <a:gd name="connsiteY2" fmla="*/ 6084889 h 6084889"/>
              <a:gd name="connsiteX3" fmla="*/ 456547 w 5997622"/>
              <a:gd name="connsiteY3" fmla="*/ 6084889 h 6084889"/>
              <a:gd name="connsiteX4" fmla="*/ 377589 w 5997622"/>
              <a:gd name="connsiteY4" fmla="*/ 5806835 h 6084889"/>
              <a:gd name="connsiteX5" fmla="*/ 0 w 5997622"/>
              <a:gd name="connsiteY5" fmla="*/ 2809457 h 6084889"/>
              <a:gd name="connsiteX6" fmla="*/ 243667 w 5997622"/>
              <a:gd name="connsiteY6" fmla="*/ 392337 h 608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7622" h="6084889">
                <a:moveTo>
                  <a:pt x="334218" y="0"/>
                </a:moveTo>
                <a:lnTo>
                  <a:pt x="5997622" y="0"/>
                </a:lnTo>
                <a:lnTo>
                  <a:pt x="5997622" y="6084889"/>
                </a:lnTo>
                <a:lnTo>
                  <a:pt x="456547" y="6084889"/>
                </a:lnTo>
                <a:lnTo>
                  <a:pt x="377589" y="5806835"/>
                </a:lnTo>
                <a:cubicBezTo>
                  <a:pt x="131096" y="4848795"/>
                  <a:pt x="0" y="3844435"/>
                  <a:pt x="0" y="2809457"/>
                </a:cubicBezTo>
                <a:cubicBezTo>
                  <a:pt x="0" y="1981474"/>
                  <a:pt x="83902" y="1173088"/>
                  <a:pt x="243667" y="3923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>
              <a:spcBef>
                <a:spcPts val="600"/>
              </a:spcBef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0727-5084-4410-A89B-8296C4B3927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4" y="1916113"/>
            <a:ext cx="5184774" cy="41417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53E45-BC83-4E83-AA5C-71E87A89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6CD1-9D5F-4AF5-9AAE-0AEFFA97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0D919-8C88-47A0-B5D0-CB5313E5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16E6F9-8B2D-4FF6-9FA5-37F94D646C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437064"/>
            <a:ext cx="5184775" cy="263149"/>
          </a:xfrm>
        </p:spPr>
        <p:txBody>
          <a:bodyPr>
            <a:noAutofit/>
          </a:bodyPr>
          <a:lstStyle>
            <a:lvl1pPr marL="0" indent="0" algn="l" rtl="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800" b="0" i="0">
                <a:solidFill>
                  <a:srgbClr val="001F4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AC55C6-DAA2-4A0D-812F-A37E53869E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004482" y="1654551"/>
            <a:ext cx="4636656" cy="263149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Clr>
                <a:schemeClr val="accent4">
                  <a:lumMod val="75000"/>
                </a:schemeClr>
              </a:buClr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9DE065-7404-430C-8107-2054EFCB2F0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004482" y="2060574"/>
            <a:ext cx="4636656" cy="1574277"/>
          </a:xfrm>
        </p:spPr>
        <p:txBody>
          <a:bodyPr wrap="square">
            <a:spAutoFit/>
          </a:bodyPr>
          <a:lstStyle>
            <a:lvl1pPr>
              <a:buClr>
                <a:schemeClr val="accent4">
                  <a:lumMod val="75000"/>
                </a:schemeClr>
              </a:buCl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38A23D6-305C-4146-9B4B-148713C66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989299"/>
            <a:ext cx="5184775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24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698469"/>
            <a:ext cx="5184774" cy="444500"/>
          </a:xfrm>
        </p:spPr>
        <p:txBody>
          <a:bodyPr anchor="b"/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2342345"/>
            <a:ext cx="5184774" cy="37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6362" y="1698469"/>
            <a:ext cx="5184775" cy="444500"/>
          </a:xfrm>
        </p:spPr>
        <p:txBody>
          <a:bodyPr anchor="b"/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6362" y="2342345"/>
            <a:ext cx="5184775" cy="37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12946D6-9E88-40BE-AF80-752A60FB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3F6BEE4-311E-4CA9-AA87-9505E666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CE08D14-4332-4965-90F2-8E9F3E5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8078BE9-C591-46AD-928B-2291E158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01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1" pos="3613">
          <p15:clr>
            <a:srgbClr val="FBAE40"/>
          </p15:clr>
        </p15:guide>
        <p15:guide id="12" pos="406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058AE-5EFD-4A4E-9E70-67AA8C8A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637CF-B6B2-4B95-811E-10CF9AB1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D2F44-E6DD-4175-9D4C-76BB42A5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0E015D-B1BE-4DFF-9D90-1ADB2C31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596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058AE-5EFD-4A4E-9E70-67AA8C8A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637CF-B6B2-4B95-811E-10CF9AB1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D2F44-E6DD-4175-9D4C-76BB42A5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latshållare för text 7">
            <a:extLst>
              <a:ext uri="{FF2B5EF4-FFF2-40B4-BE49-F238E27FC236}">
                <a16:creationId xmlns:a16="http://schemas.microsoft.com/office/drawing/2014/main" id="{E964F732-D2E5-44DC-8757-BD839AFB7B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437064"/>
            <a:ext cx="11090275" cy="263149"/>
          </a:xfrm>
        </p:spPr>
        <p:txBody>
          <a:bodyPr>
            <a:spAutoFit/>
          </a:bodyPr>
          <a:lstStyle>
            <a:lvl1pPr marL="0" indent="0" algn="l" rtl="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800" b="0" i="0">
                <a:solidFill>
                  <a:srgbClr val="001F4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D70EA11-B4AA-42AA-B4D7-60B8FEA32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809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1F6DF-E3E9-4B16-A020-57094DB7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D0436-E61A-4EFA-A670-0F86E3AE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8D0BA-7E79-4D5D-AA32-66564AF5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5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Size,   alt 1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3A130CB-CD86-4E3B-AC06-85C370D4F9BC}"/>
              </a:ext>
            </a:extLst>
          </p:cNvPr>
          <p:cNvSpPr/>
          <p:nvPr/>
        </p:nvSpPr>
        <p:spPr bwMode="gray">
          <a:xfrm>
            <a:off x="0" y="692148"/>
            <a:ext cx="12192000" cy="5905502"/>
          </a:xfrm>
          <a:custGeom>
            <a:avLst/>
            <a:gdLst>
              <a:gd name="connsiteX0" fmla="*/ 0 w 12192000"/>
              <a:gd name="connsiteY0" fmla="*/ 0 h 5905502"/>
              <a:gd name="connsiteX1" fmla="*/ 286537 w 12192000"/>
              <a:gd name="connsiteY1" fmla="*/ 0 h 5905502"/>
              <a:gd name="connsiteX2" fmla="*/ 11641138 w 12192000"/>
              <a:gd name="connsiteY2" fmla="*/ 0 h 5905502"/>
              <a:gd name="connsiteX3" fmla="*/ 12192000 w 12192000"/>
              <a:gd name="connsiteY3" fmla="*/ 0 h 5905502"/>
              <a:gd name="connsiteX4" fmla="*/ 12192000 w 12192000"/>
              <a:gd name="connsiteY4" fmla="*/ 5905502 h 5905502"/>
              <a:gd name="connsiteX5" fmla="*/ 0 w 12192000"/>
              <a:gd name="connsiteY5" fmla="*/ 5905502 h 590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905502">
                <a:moveTo>
                  <a:pt x="0" y="0"/>
                </a:moveTo>
                <a:lnTo>
                  <a:pt x="286537" y="0"/>
                </a:lnTo>
                <a:lnTo>
                  <a:pt x="11641138" y="0"/>
                </a:lnTo>
                <a:lnTo>
                  <a:pt x="12192000" y="0"/>
                </a:lnTo>
                <a:lnTo>
                  <a:pt x="12192000" y="5905502"/>
                </a:lnTo>
                <a:lnTo>
                  <a:pt x="0" y="59055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2569234"/>
            <a:ext cx="9209825" cy="738664"/>
          </a:xfrm>
        </p:spPr>
        <p:txBody>
          <a:bodyPr anchor="b" anchorCtr="0"/>
          <a:lstStyle>
            <a:lvl1pPr algn="l">
              <a:lnSpc>
                <a:spcPct val="80000"/>
              </a:lnSpc>
              <a:defRPr sz="6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3314255"/>
            <a:ext cx="9209825" cy="12001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0">
                <a:solidFill>
                  <a:schemeClr val="accent4"/>
                </a:solidFill>
                <a:latin typeface="+mj-lt"/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A124D-81C6-491E-8928-7A62C2F98FF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E109D8-2540-4E0D-A159-97223F4C0B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067F8-20F2-41A6-A742-2F60E6EDDC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1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B03EB97-57BC-446E-B2F0-8B84975C91AF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da-DK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8CB1F0-C0EA-4CA4-8F0C-59E2B0420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24"/>
            <a:ext cx="12191997" cy="3578351"/>
          </a:xfrm>
          <a:prstGeom prst="rect">
            <a:avLst/>
          </a:prstGeom>
        </p:spPr>
      </p:pic>
      <p:sp>
        <p:nvSpPr>
          <p:cNvPr id="56" name="Rektangel 55">
            <a:extLst>
              <a:ext uri="{FF2B5EF4-FFF2-40B4-BE49-F238E27FC236}">
                <a16:creationId xmlns:a16="http://schemas.microsoft.com/office/drawing/2014/main" id="{B40D6014-608F-46A9-921F-9A62770B8AEB}"/>
              </a:ext>
            </a:extLst>
          </p:cNvPr>
          <p:cNvSpPr/>
          <p:nvPr/>
        </p:nvSpPr>
        <p:spPr bwMode="gray">
          <a:xfrm>
            <a:off x="0" y="3546696"/>
            <a:ext cx="12192000" cy="62520"/>
          </a:xfrm>
          <a:prstGeom prst="rect">
            <a:avLst/>
          </a:prstGeom>
          <a:solidFill>
            <a:srgbClr val="EB5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sv-SE"/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EBBA8394-A751-46BA-8EA2-D45CA0E1F6E8}"/>
              </a:ext>
            </a:extLst>
          </p:cNvPr>
          <p:cNvGrpSpPr/>
          <p:nvPr/>
        </p:nvGrpSpPr>
        <p:grpSpPr>
          <a:xfrm>
            <a:off x="5820015" y="2757657"/>
            <a:ext cx="6371985" cy="3839993"/>
            <a:chOff x="5820015" y="2757657"/>
            <a:chExt cx="6371985" cy="3839993"/>
          </a:xfrm>
        </p:grpSpPr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23702C15-203C-41B8-9096-2E5E7AFD9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9361" y="5792187"/>
              <a:ext cx="842639" cy="805463"/>
            </a:xfrm>
            <a:custGeom>
              <a:avLst/>
              <a:gdLst>
                <a:gd name="connsiteX0" fmla="*/ 842639 w 842639"/>
                <a:gd name="connsiteY0" fmla="*/ 0 h 805463"/>
                <a:gd name="connsiteX1" fmla="*/ 842639 w 842639"/>
                <a:gd name="connsiteY1" fmla="*/ 805463 h 805463"/>
                <a:gd name="connsiteX2" fmla="*/ 0 w 842639"/>
                <a:gd name="connsiteY2" fmla="*/ 805463 h 80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2639" h="805463">
                  <a:moveTo>
                    <a:pt x="842639" y="0"/>
                  </a:moveTo>
                  <a:lnTo>
                    <a:pt x="842639" y="805463"/>
                  </a:lnTo>
                  <a:lnTo>
                    <a:pt x="0" y="805463"/>
                  </a:lnTo>
                  <a:close/>
                </a:path>
              </a:pathLst>
            </a:custGeom>
            <a:solidFill>
              <a:srgbClr val="79C4BB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DBB35AF-FF43-4DB5-B610-E01F7ECD7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0015" y="2757657"/>
              <a:ext cx="5815368" cy="3839993"/>
            </a:xfrm>
            <a:custGeom>
              <a:avLst/>
              <a:gdLst>
                <a:gd name="T0" fmla="*/ 37166 w 45549"/>
                <a:gd name="T1" fmla="*/ 7958 h 30015"/>
                <a:gd name="T2" fmla="*/ 36911 w 45549"/>
                <a:gd name="T3" fmla="*/ 14912 h 30015"/>
                <a:gd name="T4" fmla="*/ 32155 w 45549"/>
                <a:gd name="T5" fmla="*/ 19576 h 30015"/>
                <a:gd name="T6" fmla="*/ 29092 w 45549"/>
                <a:gd name="T7" fmla="*/ 30015 h 30015"/>
                <a:gd name="T8" fmla="*/ 35262 w 45549"/>
                <a:gd name="T9" fmla="*/ 30015 h 30015"/>
                <a:gd name="T10" fmla="*/ 36297 w 45549"/>
                <a:gd name="T11" fmla="*/ 23744 h 30015"/>
                <a:gd name="T12" fmla="*/ 40931 w 45549"/>
                <a:gd name="T13" fmla="*/ 19163 h 30015"/>
                <a:gd name="T14" fmla="*/ 41422 w 45549"/>
                <a:gd name="T15" fmla="*/ 4127 h 30015"/>
                <a:gd name="T16" fmla="*/ 26019 w 45549"/>
                <a:gd name="T17" fmla="*/ 4335 h 30015"/>
                <a:gd name="T18" fmla="*/ 0 w 45549"/>
                <a:gd name="T19" fmla="*/ 30015 h 30015"/>
                <a:gd name="T20" fmla="*/ 8326 w 45549"/>
                <a:gd name="T21" fmla="*/ 30015 h 30015"/>
                <a:gd name="T22" fmla="*/ 30169 w 45549"/>
                <a:gd name="T23" fmla="*/ 8401 h 30015"/>
                <a:gd name="T24" fmla="*/ 37166 w 45549"/>
                <a:gd name="T25" fmla="*/ 7958 h 30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549" h="30015">
                  <a:moveTo>
                    <a:pt x="37166" y="7958"/>
                  </a:moveTo>
                  <a:cubicBezTo>
                    <a:pt x="39256" y="10047"/>
                    <a:pt x="38719" y="13104"/>
                    <a:pt x="36911" y="14912"/>
                  </a:cubicBezTo>
                  <a:lnTo>
                    <a:pt x="32155" y="19576"/>
                  </a:lnTo>
                  <a:cubicBezTo>
                    <a:pt x="29384" y="22348"/>
                    <a:pt x="28273" y="26401"/>
                    <a:pt x="29092" y="30015"/>
                  </a:cubicBezTo>
                  <a:lnTo>
                    <a:pt x="35262" y="30015"/>
                  </a:lnTo>
                  <a:cubicBezTo>
                    <a:pt x="33938" y="27983"/>
                    <a:pt x="34689" y="25352"/>
                    <a:pt x="36297" y="23744"/>
                  </a:cubicBezTo>
                  <a:lnTo>
                    <a:pt x="40931" y="19163"/>
                  </a:lnTo>
                  <a:cubicBezTo>
                    <a:pt x="45058" y="15035"/>
                    <a:pt x="45549" y="8254"/>
                    <a:pt x="41422" y="4127"/>
                  </a:cubicBezTo>
                  <a:cubicBezTo>
                    <a:pt x="37295" y="0"/>
                    <a:pt x="30146" y="208"/>
                    <a:pt x="26019" y="4335"/>
                  </a:cubicBezTo>
                  <a:lnTo>
                    <a:pt x="0" y="30015"/>
                  </a:lnTo>
                  <a:lnTo>
                    <a:pt x="8326" y="30015"/>
                  </a:lnTo>
                  <a:lnTo>
                    <a:pt x="30169" y="8401"/>
                  </a:lnTo>
                  <a:cubicBezTo>
                    <a:pt x="31976" y="6593"/>
                    <a:pt x="34950" y="5742"/>
                    <a:pt x="37166" y="7958"/>
                  </a:cubicBezTo>
                  <a:close/>
                </a:path>
              </a:pathLst>
            </a:custGeom>
            <a:solidFill>
              <a:srgbClr val="79C4BB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3979928"/>
            <a:ext cx="6057367" cy="492443"/>
          </a:xfrm>
        </p:spPr>
        <p:txBody>
          <a:bodyPr anchor="b" anchorCtr="0"/>
          <a:lstStyle>
            <a:lvl1pPr algn="l">
              <a:lnSpc>
                <a:spcPct val="80000"/>
              </a:lnSpc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Click to add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5684686"/>
            <a:ext cx="5454152" cy="292388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name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4476476"/>
            <a:ext cx="6057367" cy="590931"/>
          </a:xfr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buNone/>
              <a:defRPr sz="4800" b="0">
                <a:solidFill>
                  <a:schemeClr val="bg1"/>
                </a:solidFill>
                <a:latin typeface="+mn-lt"/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007738"/>
            <a:ext cx="5454152" cy="23391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207963" indent="0">
              <a:buNone/>
              <a:defRPr/>
            </a:lvl2pPr>
            <a:lvl3pPr marL="436562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 dirty="0"/>
              <a:t>Click to add  job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FD004-19C6-46B6-B10E-F7BFE0E42C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31BDC1E-BD7B-4419-BA90-B903A2B16E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53240DD-6793-49A4-9A43-8F9B43D33A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7" name="Grupp 46">
            <a:extLst>
              <a:ext uri="{FF2B5EF4-FFF2-40B4-BE49-F238E27FC236}">
                <a16:creationId xmlns:a16="http://schemas.microsoft.com/office/drawing/2014/main" id="{A729575F-8F0D-4210-A799-30E007439A3B}"/>
              </a:ext>
            </a:extLst>
          </p:cNvPr>
          <p:cNvGrpSpPr>
            <a:grpSpLocks noChangeAspect="1"/>
          </p:cNvGrpSpPr>
          <p:nvPr/>
        </p:nvGrpSpPr>
        <p:grpSpPr>
          <a:xfrm>
            <a:off x="8648791" y="5749159"/>
            <a:ext cx="2992347" cy="420660"/>
            <a:chOff x="10052051" y="6354763"/>
            <a:chExt cx="1592262" cy="223838"/>
          </a:xfrm>
          <a:solidFill>
            <a:srgbClr val="001F47"/>
          </a:solidFill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67B78B38-B6DE-498B-9FA0-C6F54FB309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45B5461B-669C-4DEC-892D-3BDFB80201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9D3B9A3C-5B50-48A9-994C-5733F8960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A9B36E40-42D2-43EC-85F1-1953F70FA7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2AA4C81D-FBAF-4727-B9E7-E3A8D9BF4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7993E308-77B0-4C29-BEF8-796C0A72D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2ABBFF22-AE44-4BC3-91E8-59BF9351C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86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Size,   alt 2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3A130CB-CD86-4E3B-AC06-85C370D4F9BC}"/>
              </a:ext>
            </a:extLst>
          </p:cNvPr>
          <p:cNvSpPr/>
          <p:nvPr/>
        </p:nvSpPr>
        <p:spPr bwMode="gray">
          <a:xfrm>
            <a:off x="0" y="692148"/>
            <a:ext cx="12192000" cy="5905502"/>
          </a:xfrm>
          <a:custGeom>
            <a:avLst/>
            <a:gdLst>
              <a:gd name="connsiteX0" fmla="*/ 0 w 12192000"/>
              <a:gd name="connsiteY0" fmla="*/ 0 h 5905502"/>
              <a:gd name="connsiteX1" fmla="*/ 286537 w 12192000"/>
              <a:gd name="connsiteY1" fmla="*/ 0 h 5905502"/>
              <a:gd name="connsiteX2" fmla="*/ 11641138 w 12192000"/>
              <a:gd name="connsiteY2" fmla="*/ 0 h 5905502"/>
              <a:gd name="connsiteX3" fmla="*/ 12192000 w 12192000"/>
              <a:gd name="connsiteY3" fmla="*/ 0 h 5905502"/>
              <a:gd name="connsiteX4" fmla="*/ 12192000 w 12192000"/>
              <a:gd name="connsiteY4" fmla="*/ 5905502 h 5905502"/>
              <a:gd name="connsiteX5" fmla="*/ 0 w 12192000"/>
              <a:gd name="connsiteY5" fmla="*/ 5905502 h 590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905502">
                <a:moveTo>
                  <a:pt x="0" y="0"/>
                </a:moveTo>
                <a:lnTo>
                  <a:pt x="286537" y="0"/>
                </a:lnTo>
                <a:lnTo>
                  <a:pt x="11641138" y="0"/>
                </a:lnTo>
                <a:lnTo>
                  <a:pt x="12192000" y="0"/>
                </a:lnTo>
                <a:lnTo>
                  <a:pt x="12192000" y="5905502"/>
                </a:lnTo>
                <a:lnTo>
                  <a:pt x="0" y="59055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2569234"/>
            <a:ext cx="9209825" cy="738664"/>
          </a:xfrm>
        </p:spPr>
        <p:txBody>
          <a:bodyPr anchor="b" anchorCtr="0"/>
          <a:lstStyle>
            <a:lvl1pPr algn="l">
              <a:lnSpc>
                <a:spcPct val="80000"/>
              </a:lnSpc>
              <a:defRPr sz="60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3314255"/>
            <a:ext cx="9209825" cy="12001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0">
                <a:solidFill>
                  <a:schemeClr val="accent4"/>
                </a:solidFill>
                <a:latin typeface="+mj-lt"/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A124D-81C6-491E-8928-7A62C2F98FF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E109D8-2540-4E0D-A159-97223F4C0B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067F8-20F2-41A6-A742-2F60E6EDDC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9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16113"/>
            <a:ext cx="6769099" cy="4141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1452-B224-45A1-85FB-719E34D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1FC2-2E85-4DAD-8CE9-A44355CF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2FFC-73EB-4F79-99C6-1930B41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DE6B28D-263F-4A0F-A779-AC2915668E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96226" y="1052513"/>
            <a:ext cx="3744912" cy="5005387"/>
          </a:xfrm>
          <a:noFill/>
        </p:spPr>
        <p:txBody>
          <a:bodyPr tIns="255600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45A75E4-FD84-47DA-BB49-967A4676CC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1437064"/>
            <a:ext cx="6769100" cy="263149"/>
          </a:xfrm>
        </p:spPr>
        <p:txBody>
          <a:bodyPr wrap="square">
            <a:spAutoFit/>
          </a:bodyPr>
          <a:lstStyle>
            <a:lvl1pPr marL="0" indent="0" algn="l" rtl="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800" b="0" i="0">
                <a:solidFill>
                  <a:srgbClr val="001F4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E42E6-321F-4044-A2D7-9869809AC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989299"/>
            <a:ext cx="6769099" cy="443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261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74">
          <p15:clr>
            <a:srgbClr val="FBAE40"/>
          </p15:clr>
        </p15:guide>
        <p15:guide id="2" pos="461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16115"/>
            <a:ext cx="5005386" cy="4141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1452-B224-45A1-85FB-719E34D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1FC2-2E85-4DAD-8CE9-A44355CF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2FFC-73EB-4F79-99C6-1930B41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DE6B28D-263F-4A0F-A779-AC2915668E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9" y="1916113"/>
            <a:ext cx="5545139" cy="4141787"/>
          </a:xfrm>
          <a:noFill/>
        </p:spPr>
        <p:txBody>
          <a:bodyPr tIns="255600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678D9E3-3321-4738-BDBC-346CF7A207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1437064"/>
            <a:ext cx="11090275" cy="263149"/>
          </a:xfrm>
        </p:spPr>
        <p:txBody>
          <a:bodyPr wrap="square">
            <a:spAutoFit/>
          </a:bodyPr>
          <a:lstStyle>
            <a:lvl1pPr marL="0" indent="0" algn="l" rtl="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800" b="0" i="0">
                <a:solidFill>
                  <a:srgbClr val="001F4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FF17E-E49C-4B58-B784-A2DE5095A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50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50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DE6B28D-263F-4A0F-A779-AC2915668E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2" y="2371447"/>
            <a:ext cx="3453247" cy="2201421"/>
          </a:xfrm>
          <a:noFill/>
        </p:spPr>
        <p:txBody>
          <a:bodyPr tIns="126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11" name="Platshållare för bild 7">
            <a:extLst>
              <a:ext uri="{FF2B5EF4-FFF2-40B4-BE49-F238E27FC236}">
                <a16:creationId xmlns:a16="http://schemas.microsoft.com/office/drawing/2014/main" id="{67A3D7AF-15AE-42BB-8BD5-87F8593FB0E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87891" y="2371447"/>
            <a:ext cx="3453247" cy="2201421"/>
          </a:xfrm>
          <a:noFill/>
        </p:spPr>
        <p:txBody>
          <a:bodyPr tIns="126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13" name="Platshållare för bild 7">
            <a:extLst>
              <a:ext uri="{FF2B5EF4-FFF2-40B4-BE49-F238E27FC236}">
                <a16:creationId xmlns:a16="http://schemas.microsoft.com/office/drawing/2014/main" id="{8F4DD26B-085C-4309-92AA-C0797F4749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69377" y="2371447"/>
            <a:ext cx="3453247" cy="2201421"/>
          </a:xfrm>
          <a:noFill/>
        </p:spPr>
        <p:txBody>
          <a:bodyPr tIns="126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1452-B224-45A1-85FB-719E34D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1FC2-2E85-4DAD-8CE9-A44355CF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2FFC-73EB-4F79-99C6-1930B41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D183D5-6D30-4712-AFE5-ED712EBF3329}"/>
              </a:ext>
            </a:extLst>
          </p:cNvPr>
          <p:cNvSpPr/>
          <p:nvPr/>
        </p:nvSpPr>
        <p:spPr bwMode="gray">
          <a:xfrm>
            <a:off x="550862" y="4572869"/>
            <a:ext cx="3453247" cy="2213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E9849C-9514-46C0-8BEB-0705BDC60A45}"/>
              </a:ext>
            </a:extLst>
          </p:cNvPr>
          <p:cNvSpPr/>
          <p:nvPr/>
        </p:nvSpPr>
        <p:spPr bwMode="gray">
          <a:xfrm>
            <a:off x="8187891" y="4572869"/>
            <a:ext cx="3453247" cy="2213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882C0C-900C-45A0-BB4F-E4625DB14DB4}"/>
              </a:ext>
            </a:extLst>
          </p:cNvPr>
          <p:cNvSpPr/>
          <p:nvPr/>
        </p:nvSpPr>
        <p:spPr bwMode="gray">
          <a:xfrm>
            <a:off x="4369377" y="4572869"/>
            <a:ext cx="3453247" cy="2213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D8A27BF-7C46-44E2-94CC-5B7FA09CBE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2" y="4957545"/>
            <a:ext cx="3453247" cy="644525"/>
          </a:xfrm>
        </p:spPr>
        <p:txBody>
          <a:bodyPr lIns="72000" rIns="72000">
            <a:no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B7F0899C-E685-46E0-BCC1-95D0CD7EEE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9377" y="4957545"/>
            <a:ext cx="3453247" cy="644525"/>
          </a:xfrm>
        </p:spPr>
        <p:txBody>
          <a:bodyPr lIns="72000" rIns="72000">
            <a:no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225BC7A-79EB-4C8F-9E30-E1DB8809B2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7891" y="4957545"/>
            <a:ext cx="3453247" cy="644525"/>
          </a:xfrm>
        </p:spPr>
        <p:txBody>
          <a:bodyPr lIns="72000" rIns="72000">
            <a:no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Platshållare för text 7" descr="H">
            <a:extLst>
              <a:ext uri="{FF2B5EF4-FFF2-40B4-BE49-F238E27FC236}">
                <a16:creationId xmlns:a16="http://schemas.microsoft.com/office/drawing/2014/main" id="{8678D9E3-3321-4738-BDBC-346CF7A207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1437064"/>
            <a:ext cx="11090275" cy="263149"/>
          </a:xfrm>
        </p:spPr>
        <p:txBody>
          <a:bodyPr wrap="square">
            <a:spAutoFit/>
          </a:bodyPr>
          <a:lstStyle>
            <a:lvl1pPr marL="0" indent="0" algn="l" rtl="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800" b="0" i="0">
                <a:solidFill>
                  <a:srgbClr val="001F4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1F8C4-6016-4131-82D7-A7AB47C0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941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5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hotos,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29E1F9-6C45-42B9-B9AB-CE0C487152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94790" y="2214928"/>
            <a:ext cx="2995150" cy="2995150"/>
          </a:xfrm>
          <a:custGeom>
            <a:avLst/>
            <a:gdLst>
              <a:gd name="connsiteX0" fmla="*/ 1345984 w 2691968"/>
              <a:gd name="connsiteY0" fmla="*/ 0 h 2691968"/>
              <a:gd name="connsiteX1" fmla="*/ 2691968 w 2691968"/>
              <a:gd name="connsiteY1" fmla="*/ 1345984 h 2691968"/>
              <a:gd name="connsiteX2" fmla="*/ 1345984 w 2691968"/>
              <a:gd name="connsiteY2" fmla="*/ 2691968 h 2691968"/>
              <a:gd name="connsiteX3" fmla="*/ 0 w 2691968"/>
              <a:gd name="connsiteY3" fmla="*/ 1345984 h 2691968"/>
              <a:gd name="connsiteX4" fmla="*/ 1345984 w 2691968"/>
              <a:gd name="connsiteY4" fmla="*/ 0 h 269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1968" h="2691968">
                <a:moveTo>
                  <a:pt x="1345984" y="0"/>
                </a:moveTo>
                <a:cubicBezTo>
                  <a:pt x="2089350" y="0"/>
                  <a:pt x="2691968" y="602618"/>
                  <a:pt x="2691968" y="1345984"/>
                </a:cubicBezTo>
                <a:cubicBezTo>
                  <a:pt x="2691968" y="2089350"/>
                  <a:pt x="2089350" y="2691968"/>
                  <a:pt x="1345984" y="2691968"/>
                </a:cubicBezTo>
                <a:cubicBezTo>
                  <a:pt x="602618" y="2691968"/>
                  <a:pt x="0" y="2089350"/>
                  <a:pt x="0" y="1345984"/>
                </a:cubicBezTo>
                <a:cubicBezTo>
                  <a:pt x="0" y="602618"/>
                  <a:pt x="602618" y="0"/>
                  <a:pt x="1345984" y="0"/>
                </a:cubicBezTo>
                <a:close/>
              </a:path>
            </a:pathLst>
          </a:custGeom>
          <a:noFill/>
        </p:spPr>
        <p:txBody>
          <a:bodyPr wrap="square" tIns="126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F1D7567-3527-4D29-8FBA-094963A629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475751" y="2214928"/>
            <a:ext cx="2995150" cy="2995150"/>
          </a:xfrm>
          <a:custGeom>
            <a:avLst/>
            <a:gdLst>
              <a:gd name="connsiteX0" fmla="*/ 1345984 w 2691968"/>
              <a:gd name="connsiteY0" fmla="*/ 0 h 2691968"/>
              <a:gd name="connsiteX1" fmla="*/ 2691968 w 2691968"/>
              <a:gd name="connsiteY1" fmla="*/ 1345984 h 2691968"/>
              <a:gd name="connsiteX2" fmla="*/ 1345984 w 2691968"/>
              <a:gd name="connsiteY2" fmla="*/ 2691968 h 2691968"/>
              <a:gd name="connsiteX3" fmla="*/ 0 w 2691968"/>
              <a:gd name="connsiteY3" fmla="*/ 1345984 h 2691968"/>
              <a:gd name="connsiteX4" fmla="*/ 1345984 w 2691968"/>
              <a:gd name="connsiteY4" fmla="*/ 0 h 269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1968" h="2691968">
                <a:moveTo>
                  <a:pt x="1345984" y="0"/>
                </a:moveTo>
                <a:cubicBezTo>
                  <a:pt x="2089350" y="0"/>
                  <a:pt x="2691968" y="602618"/>
                  <a:pt x="2691968" y="1345984"/>
                </a:cubicBezTo>
                <a:cubicBezTo>
                  <a:pt x="2691968" y="2089350"/>
                  <a:pt x="2089350" y="2691968"/>
                  <a:pt x="1345984" y="2691968"/>
                </a:cubicBezTo>
                <a:cubicBezTo>
                  <a:pt x="602618" y="2691968"/>
                  <a:pt x="0" y="2089350"/>
                  <a:pt x="0" y="1345984"/>
                </a:cubicBezTo>
                <a:cubicBezTo>
                  <a:pt x="0" y="602618"/>
                  <a:pt x="602618" y="0"/>
                  <a:pt x="1345984" y="0"/>
                </a:cubicBezTo>
                <a:close/>
              </a:path>
            </a:pathLst>
          </a:custGeom>
          <a:noFill/>
        </p:spPr>
        <p:txBody>
          <a:bodyPr wrap="square" tIns="126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C390906-0D46-43CA-B3CC-01938D53A81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25645" y="2214928"/>
            <a:ext cx="2995150" cy="2995150"/>
          </a:xfrm>
          <a:custGeom>
            <a:avLst/>
            <a:gdLst>
              <a:gd name="connsiteX0" fmla="*/ 1345984 w 2691968"/>
              <a:gd name="connsiteY0" fmla="*/ 0 h 2691968"/>
              <a:gd name="connsiteX1" fmla="*/ 2691968 w 2691968"/>
              <a:gd name="connsiteY1" fmla="*/ 1345984 h 2691968"/>
              <a:gd name="connsiteX2" fmla="*/ 1345984 w 2691968"/>
              <a:gd name="connsiteY2" fmla="*/ 2691968 h 2691968"/>
              <a:gd name="connsiteX3" fmla="*/ 0 w 2691968"/>
              <a:gd name="connsiteY3" fmla="*/ 1345984 h 2691968"/>
              <a:gd name="connsiteX4" fmla="*/ 1345984 w 2691968"/>
              <a:gd name="connsiteY4" fmla="*/ 0 h 269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1968" h="2691968">
                <a:moveTo>
                  <a:pt x="1345984" y="0"/>
                </a:moveTo>
                <a:cubicBezTo>
                  <a:pt x="2089350" y="0"/>
                  <a:pt x="2691968" y="602618"/>
                  <a:pt x="2691968" y="1345984"/>
                </a:cubicBezTo>
                <a:cubicBezTo>
                  <a:pt x="2691968" y="2089350"/>
                  <a:pt x="2089350" y="2691968"/>
                  <a:pt x="1345984" y="2691968"/>
                </a:cubicBezTo>
                <a:cubicBezTo>
                  <a:pt x="602618" y="2691968"/>
                  <a:pt x="0" y="2089350"/>
                  <a:pt x="0" y="1345984"/>
                </a:cubicBezTo>
                <a:cubicBezTo>
                  <a:pt x="0" y="602618"/>
                  <a:pt x="602618" y="0"/>
                  <a:pt x="1345984" y="0"/>
                </a:cubicBezTo>
                <a:close/>
              </a:path>
            </a:pathLst>
          </a:custGeom>
          <a:noFill/>
        </p:spPr>
        <p:txBody>
          <a:bodyPr wrap="square" tIns="126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1452-B224-45A1-85FB-719E34D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1FC2-2E85-4DAD-8CE9-A44355CF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2FFC-73EB-4F79-99C6-1930B41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D8A27BF-7C46-44E2-94CC-5B7FA09CBE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2" y="5409350"/>
            <a:ext cx="3453247" cy="644525"/>
          </a:xfrm>
        </p:spPr>
        <p:txBody>
          <a:bodyPr lIns="72000" rIns="72000">
            <a:no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B7F0899C-E685-46E0-BCC1-95D0CD7EEE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9377" y="5409350"/>
            <a:ext cx="3453247" cy="644525"/>
          </a:xfrm>
        </p:spPr>
        <p:txBody>
          <a:bodyPr lIns="72000" rIns="72000">
            <a:no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225BC7A-79EB-4C8F-9E30-E1DB8809B2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7891" y="5409350"/>
            <a:ext cx="3453247" cy="644525"/>
          </a:xfrm>
        </p:spPr>
        <p:txBody>
          <a:bodyPr lIns="72000" rIns="72000">
            <a:no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678D9E3-3321-4738-BDBC-346CF7A207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1437064"/>
            <a:ext cx="11090275" cy="263149"/>
          </a:xfrm>
        </p:spPr>
        <p:txBody>
          <a:bodyPr wrap="square">
            <a:spAutoFit/>
          </a:bodyPr>
          <a:lstStyle>
            <a:lvl1pPr marL="0" indent="0" algn="l" rtl="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800" b="0" i="0">
                <a:solidFill>
                  <a:srgbClr val="001F4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46D7D-06B5-430E-80BC-5186663F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63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5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A0A586-1D0D-41CE-A991-9501D7384591}"/>
              </a:ext>
            </a:extLst>
          </p:cNvPr>
          <p:cNvSpPr/>
          <p:nvPr/>
        </p:nvSpPr>
        <p:spPr bwMode="gray">
          <a:xfrm>
            <a:off x="0" y="512764"/>
            <a:ext cx="12192000" cy="6084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D8965ED0-5BA5-4867-9D18-CAFFA732CE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2764"/>
            <a:ext cx="12192000" cy="6084886"/>
          </a:xfrm>
        </p:spPr>
        <p:txBody>
          <a:bodyPr tIns="255600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1452-B224-45A1-85FB-719E34D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1FC2-2E85-4DAD-8CE9-A44355CF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2FFC-73EB-4F79-99C6-1930B41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72726A9D-952D-4BC8-A36B-E6325236C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266865"/>
            <a:ext cx="11090274" cy="553998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9707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rro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16113"/>
            <a:ext cx="8869361" cy="41417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1452-B224-45A1-85FB-719E34D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1FC2-2E85-4DAD-8CE9-A44355CF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2FFC-73EB-4F79-99C6-1930B41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608EF0-BA2E-4FDE-AB95-A495608F0B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9766253" y="512763"/>
            <a:ext cx="2425747" cy="6084887"/>
          </a:xfrm>
          <a:custGeom>
            <a:avLst/>
            <a:gdLst>
              <a:gd name="connsiteX0" fmla="*/ 334218 w 2425747"/>
              <a:gd name="connsiteY0" fmla="*/ 0 h 6084887"/>
              <a:gd name="connsiteX1" fmla="*/ 2425747 w 2425747"/>
              <a:gd name="connsiteY1" fmla="*/ 0 h 6084887"/>
              <a:gd name="connsiteX2" fmla="*/ 2425747 w 2425747"/>
              <a:gd name="connsiteY2" fmla="*/ 6084887 h 6084887"/>
              <a:gd name="connsiteX3" fmla="*/ 2079626 w 2425747"/>
              <a:gd name="connsiteY3" fmla="*/ 6084887 h 6084887"/>
              <a:gd name="connsiteX4" fmla="*/ 456547 w 2425747"/>
              <a:gd name="connsiteY4" fmla="*/ 6084887 h 6084887"/>
              <a:gd name="connsiteX5" fmla="*/ 377589 w 2425747"/>
              <a:gd name="connsiteY5" fmla="*/ 5806835 h 6084887"/>
              <a:gd name="connsiteX6" fmla="*/ 0 w 2425747"/>
              <a:gd name="connsiteY6" fmla="*/ 2809457 h 6084887"/>
              <a:gd name="connsiteX7" fmla="*/ 243667 w 2425747"/>
              <a:gd name="connsiteY7" fmla="*/ 392337 h 608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5747" h="6084887">
                <a:moveTo>
                  <a:pt x="334218" y="0"/>
                </a:moveTo>
                <a:lnTo>
                  <a:pt x="2425747" y="0"/>
                </a:lnTo>
                <a:lnTo>
                  <a:pt x="2425747" y="6084887"/>
                </a:lnTo>
                <a:lnTo>
                  <a:pt x="2079626" y="6084887"/>
                </a:lnTo>
                <a:lnTo>
                  <a:pt x="456547" y="6084887"/>
                </a:lnTo>
                <a:lnTo>
                  <a:pt x="377589" y="5806835"/>
                </a:lnTo>
                <a:cubicBezTo>
                  <a:pt x="131096" y="4848795"/>
                  <a:pt x="0" y="3844435"/>
                  <a:pt x="0" y="2809457"/>
                </a:cubicBezTo>
                <a:cubicBezTo>
                  <a:pt x="0" y="1981474"/>
                  <a:pt x="83902" y="1173088"/>
                  <a:pt x="243667" y="392337"/>
                </a:cubicBezTo>
                <a:close/>
              </a:path>
            </a:pathLst>
          </a:custGeom>
          <a:noFill/>
        </p:spPr>
        <p:txBody>
          <a:bodyPr wrap="square" lIns="144000" tIns="2160000" rIns="144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45A75E4-FD84-47DA-BB49-967A4676CC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1437064"/>
            <a:ext cx="8869361" cy="263149"/>
          </a:xfrm>
        </p:spPr>
        <p:txBody>
          <a:bodyPr wrap="square">
            <a:noAutofit/>
          </a:bodyPr>
          <a:lstStyle>
            <a:lvl1pPr marL="0" indent="0" algn="l" rtl="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800" b="0" i="0">
                <a:solidFill>
                  <a:srgbClr val="001F4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8BA98-3A18-455B-9DF0-BA5724D4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989299"/>
            <a:ext cx="8869361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47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74">
          <p15:clr>
            <a:srgbClr val="FBAE40"/>
          </p15:clr>
        </p15:guide>
        <p15:guide id="2" pos="461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u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9CF8A0C-DF46-48FE-A9A6-F15092E3D0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993532" y="512763"/>
            <a:ext cx="4198468" cy="6084887"/>
          </a:xfrm>
          <a:custGeom>
            <a:avLst/>
            <a:gdLst>
              <a:gd name="connsiteX0" fmla="*/ 334217 w 4198468"/>
              <a:gd name="connsiteY0" fmla="*/ 0 h 6084887"/>
              <a:gd name="connsiteX1" fmla="*/ 4198468 w 4198468"/>
              <a:gd name="connsiteY1" fmla="*/ 0 h 6084887"/>
              <a:gd name="connsiteX2" fmla="*/ 4198468 w 4198468"/>
              <a:gd name="connsiteY2" fmla="*/ 6084887 h 6084887"/>
              <a:gd name="connsiteX3" fmla="*/ 456546 w 4198468"/>
              <a:gd name="connsiteY3" fmla="*/ 6084887 h 6084887"/>
              <a:gd name="connsiteX4" fmla="*/ 377589 w 4198468"/>
              <a:gd name="connsiteY4" fmla="*/ 5806835 h 6084887"/>
              <a:gd name="connsiteX5" fmla="*/ 0 w 4198468"/>
              <a:gd name="connsiteY5" fmla="*/ 2809457 h 6084887"/>
              <a:gd name="connsiteX6" fmla="*/ 243667 w 4198468"/>
              <a:gd name="connsiteY6" fmla="*/ 392337 h 608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468" h="6084887">
                <a:moveTo>
                  <a:pt x="334217" y="0"/>
                </a:moveTo>
                <a:lnTo>
                  <a:pt x="4198468" y="0"/>
                </a:lnTo>
                <a:lnTo>
                  <a:pt x="4198468" y="6084887"/>
                </a:lnTo>
                <a:lnTo>
                  <a:pt x="456546" y="6084887"/>
                </a:lnTo>
                <a:lnTo>
                  <a:pt x="377589" y="5806835"/>
                </a:lnTo>
                <a:cubicBezTo>
                  <a:pt x="131095" y="4848795"/>
                  <a:pt x="0" y="3844435"/>
                  <a:pt x="0" y="2809457"/>
                </a:cubicBezTo>
                <a:cubicBezTo>
                  <a:pt x="0" y="1981474"/>
                  <a:pt x="83901" y="1173088"/>
                  <a:pt x="243667" y="392337"/>
                </a:cubicBezTo>
                <a:close/>
              </a:path>
            </a:pathLst>
          </a:custGeom>
        </p:spPr>
        <p:txBody>
          <a:bodyPr wrap="square" tIns="1044000" anchor="ctr" anchorCtr="1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0727-5084-4410-A89B-8296C4B3927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4" y="1916113"/>
            <a:ext cx="6764336" cy="41417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53E45-BC83-4E83-AA5C-71E87A89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6CD1-9D5F-4AF5-9AAE-0AEFFA97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0D919-8C88-47A0-B5D0-CB5313E5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16E6F9-8B2D-4FF6-9FA5-37F94D646C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437064"/>
            <a:ext cx="6764336" cy="263149"/>
          </a:xfrm>
        </p:spPr>
        <p:txBody>
          <a:bodyPr>
            <a:noAutofit/>
          </a:bodyPr>
          <a:lstStyle>
            <a:lvl1pPr marL="0" indent="0" algn="l" rtl="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800" b="0" i="0">
                <a:solidFill>
                  <a:srgbClr val="001F4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F14B1D1-3FE2-43DF-8ED0-C9AD4EDD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989299"/>
            <a:ext cx="6764336" cy="44319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390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ABCC82A-329F-4D5F-9988-AC51235D91A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194378" y="512763"/>
            <a:ext cx="5997622" cy="6084887"/>
          </a:xfrm>
          <a:custGeom>
            <a:avLst/>
            <a:gdLst>
              <a:gd name="connsiteX0" fmla="*/ 334218 w 5997622"/>
              <a:gd name="connsiteY0" fmla="*/ 0 h 6084887"/>
              <a:gd name="connsiteX1" fmla="*/ 5997622 w 5997622"/>
              <a:gd name="connsiteY1" fmla="*/ 0 h 6084887"/>
              <a:gd name="connsiteX2" fmla="*/ 5997622 w 5997622"/>
              <a:gd name="connsiteY2" fmla="*/ 6084887 h 6084887"/>
              <a:gd name="connsiteX3" fmla="*/ 456547 w 5997622"/>
              <a:gd name="connsiteY3" fmla="*/ 6084887 h 6084887"/>
              <a:gd name="connsiteX4" fmla="*/ 377589 w 5997622"/>
              <a:gd name="connsiteY4" fmla="*/ 5806835 h 6084887"/>
              <a:gd name="connsiteX5" fmla="*/ 0 w 5997622"/>
              <a:gd name="connsiteY5" fmla="*/ 2809457 h 6084887"/>
              <a:gd name="connsiteX6" fmla="*/ 243667 w 5997622"/>
              <a:gd name="connsiteY6" fmla="*/ 392337 h 608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7622" h="6084887">
                <a:moveTo>
                  <a:pt x="334218" y="0"/>
                </a:moveTo>
                <a:lnTo>
                  <a:pt x="5997622" y="0"/>
                </a:lnTo>
                <a:lnTo>
                  <a:pt x="5997622" y="6084887"/>
                </a:lnTo>
                <a:lnTo>
                  <a:pt x="456547" y="6084887"/>
                </a:lnTo>
                <a:lnTo>
                  <a:pt x="377589" y="5806835"/>
                </a:lnTo>
                <a:cubicBezTo>
                  <a:pt x="131096" y="4848795"/>
                  <a:pt x="0" y="3844435"/>
                  <a:pt x="0" y="2809457"/>
                </a:cubicBezTo>
                <a:cubicBezTo>
                  <a:pt x="0" y="1981474"/>
                  <a:pt x="83902" y="1173088"/>
                  <a:pt x="243667" y="392337"/>
                </a:cubicBezTo>
                <a:close/>
              </a:path>
            </a:pathLst>
          </a:custGeom>
        </p:spPr>
        <p:txBody>
          <a:bodyPr wrap="square" tIns="1044000" anchor="ctr" anchorCtr="1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0727-5084-4410-A89B-8296C4B3927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4" y="1916113"/>
            <a:ext cx="5184774" cy="41417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53E45-BC83-4E83-AA5C-71E87A89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6CD1-9D5F-4AF5-9AAE-0AEFFA97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0D919-8C88-47A0-B5D0-CB5313E5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16E6F9-8B2D-4FF6-9FA5-37F94D646C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437064"/>
            <a:ext cx="5184774" cy="263149"/>
          </a:xfrm>
        </p:spPr>
        <p:txBody>
          <a:bodyPr>
            <a:noAutofit/>
          </a:bodyPr>
          <a:lstStyle>
            <a:lvl1pPr marL="0" indent="0" algn="l" rtl="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800" b="0" i="0">
                <a:solidFill>
                  <a:srgbClr val="001F4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E406F16-0509-46BE-A43C-C122E65AC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989299"/>
            <a:ext cx="5184774" cy="443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112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4DA1ABC-D99E-4C3F-BC15-45449B6B8D0F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 dirty="0"/>
          </a:p>
        </p:txBody>
      </p:sp>
      <p:sp>
        <p:nvSpPr>
          <p:cNvPr id="21" name="Frihandsfigur: Form 15">
            <a:extLst>
              <a:ext uri="{FF2B5EF4-FFF2-40B4-BE49-F238E27FC236}">
                <a16:creationId xmlns:a16="http://schemas.microsoft.com/office/drawing/2014/main" id="{C6054EB1-6E35-4193-95BF-E7F4DFB67847}"/>
              </a:ext>
            </a:extLst>
          </p:cNvPr>
          <p:cNvSpPr/>
          <p:nvPr/>
        </p:nvSpPr>
        <p:spPr bwMode="gray">
          <a:xfrm>
            <a:off x="6584540" y="39367"/>
            <a:ext cx="5607461" cy="6818633"/>
          </a:xfrm>
          <a:custGeom>
            <a:avLst/>
            <a:gdLst>
              <a:gd name="connsiteX0" fmla="*/ 5607461 w 5607461"/>
              <a:gd name="connsiteY0" fmla="*/ 0 h 6823406"/>
              <a:gd name="connsiteX1" fmla="*/ 5607461 w 5607461"/>
              <a:gd name="connsiteY1" fmla="*/ 2148943 h 6823406"/>
              <a:gd name="connsiteX2" fmla="*/ 3731769 w 5607461"/>
              <a:gd name="connsiteY2" fmla="*/ 3891773 h 6823406"/>
              <a:gd name="connsiteX3" fmla="*/ 2446775 w 5607461"/>
              <a:gd name="connsiteY3" fmla="*/ 6823406 h 6823406"/>
              <a:gd name="connsiteX4" fmla="*/ 0 w 5607461"/>
              <a:gd name="connsiteY4" fmla="*/ 6823406 h 6823406"/>
              <a:gd name="connsiteX5" fmla="*/ 1402783 w 5607461"/>
              <a:gd name="connsiteY5" fmla="*/ 3399404 h 6823406"/>
              <a:gd name="connsiteX6" fmla="*/ 5424834 w 5607461"/>
              <a:gd name="connsiteY6" fmla="*/ 6758 h 68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461" h="6823406">
                <a:moveTo>
                  <a:pt x="5607461" y="0"/>
                </a:moveTo>
                <a:lnTo>
                  <a:pt x="5607461" y="2148943"/>
                </a:lnTo>
                <a:cubicBezTo>
                  <a:pt x="5029123" y="2307855"/>
                  <a:pt x="4208507" y="2795014"/>
                  <a:pt x="3731769" y="3891773"/>
                </a:cubicBezTo>
                <a:lnTo>
                  <a:pt x="2446775" y="6823406"/>
                </a:lnTo>
                <a:lnTo>
                  <a:pt x="0" y="6823406"/>
                </a:lnTo>
                <a:lnTo>
                  <a:pt x="1402783" y="3399404"/>
                </a:lnTo>
                <a:cubicBezTo>
                  <a:pt x="1937812" y="2006312"/>
                  <a:pt x="3470340" y="136474"/>
                  <a:pt x="5424834" y="6758"/>
                </a:cubicBez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87A58-09C9-4878-940A-B55D0C48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388912"/>
            <a:ext cx="6079938" cy="393954"/>
          </a:xfrm>
        </p:spPr>
        <p:txBody>
          <a:bodyPr anchor="b"/>
          <a:lstStyle>
            <a:lvl1pPr>
              <a:lnSpc>
                <a:spcPct val="80000"/>
              </a:lnSpc>
              <a:defRPr sz="32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dirty="0"/>
              <a:t>Click to add closing phrase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E8F1-D73C-4A82-A7B5-D01F8F17FE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3" y="5818731"/>
            <a:ext cx="6079938" cy="54326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add closing phrase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82E47CC-254C-41EF-A3FE-EC34B7B1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232D215-34B1-4BCC-A9B4-9321CFF2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437B83A-4C07-4C63-85DD-621071248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CE33D35D-4C00-48E0-8507-7A71010430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42131" y="5535713"/>
            <a:ext cx="3759573" cy="531812"/>
            <a:chOff x="4934" y="3638"/>
            <a:chExt cx="2446" cy="346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5B32DACF-D8DE-4D75-9E4D-C35724C7BA5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B1CE639-1A09-4D10-A8A3-C7DC893817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B1387FD3-3237-46D5-9F14-D3FC4D1729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F0B9245A-361F-4FC9-AF2C-7DF44A1ECF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97D5870B-8124-4BE2-B8F6-7636260637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EC85365F-59D5-49CE-8709-16AF64CF9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1" cy="323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4BF5E804-F86A-40AA-935C-17228885D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9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87DE51F2-7F55-4CE7-9ADA-10BFC3900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9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8" name="textruta 17">
            <a:extLst>
              <a:ext uri="{FF2B5EF4-FFF2-40B4-BE49-F238E27FC236}">
                <a16:creationId xmlns:a16="http://schemas.microsoft.com/office/drawing/2014/main" id="{53C2935C-5709-4FFE-9654-0515A7475511}"/>
              </a:ext>
            </a:extLst>
          </p:cNvPr>
          <p:cNvSpPr txBox="1"/>
          <p:nvPr/>
        </p:nvSpPr>
        <p:spPr bwMode="gray">
          <a:xfrm>
            <a:off x="550863" y="1344795"/>
            <a:ext cx="5953961" cy="19620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>
              <a:spcBef>
                <a:spcPts val="300"/>
              </a:spcBef>
              <a:buClr>
                <a:schemeClr val="accent4"/>
              </a:buClr>
            </a:pPr>
            <a:r>
              <a:rPr lang="en-US" sz="3600" spc="10" baseline="0" dirty="0">
                <a:solidFill>
                  <a:schemeClr val="accent4"/>
                </a:solidFill>
              </a:rPr>
              <a:t>Creating Trust in Mobility</a:t>
            </a:r>
          </a:p>
          <a:p>
            <a:pPr algn="l">
              <a:spcBef>
                <a:spcPts val="300"/>
              </a:spcBef>
              <a:buClr>
                <a:schemeClr val="accent4"/>
              </a:buClr>
            </a:pPr>
            <a:r>
              <a:rPr lang="en-US" sz="2800" dirty="0">
                <a:solidFill>
                  <a:schemeClr val="bg1"/>
                </a:solidFill>
              </a:rPr>
              <a:t>Flawless </a:t>
            </a:r>
            <a:r>
              <a:rPr lang="en-US" sz="2800" dirty="0">
                <a:solidFill>
                  <a:schemeClr val="accent4"/>
                </a:solidFill>
              </a:rPr>
              <a:t>Delivery</a:t>
            </a:r>
          </a:p>
          <a:p>
            <a:pPr algn="l">
              <a:spcBef>
                <a:spcPts val="300"/>
              </a:spcBef>
              <a:buClr>
                <a:schemeClr val="accent4"/>
              </a:buClr>
            </a:pPr>
            <a:r>
              <a:rPr lang="en-US" sz="2800" dirty="0">
                <a:solidFill>
                  <a:schemeClr val="bg1"/>
                </a:solidFill>
              </a:rPr>
              <a:t>Customer-Centric </a:t>
            </a:r>
            <a:r>
              <a:rPr lang="en-US" sz="2800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Collaboration</a:t>
            </a:r>
          </a:p>
          <a:p>
            <a:pPr algn="l">
              <a:spcBef>
                <a:spcPts val="300"/>
              </a:spcBef>
              <a:buClr>
                <a:schemeClr val="accent4"/>
              </a:buClr>
            </a:pPr>
            <a:r>
              <a:rPr lang="en-US" sz="2800" dirty="0">
                <a:solidFill>
                  <a:schemeClr val="bg1"/>
                </a:solidFill>
              </a:rPr>
              <a:t>Human-Centric </a:t>
            </a:r>
            <a:r>
              <a:rPr lang="en-US" sz="2800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Innovation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7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B03EB97-57BC-446E-B2F0-8B84975C91AF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96FBB-638C-4EF5-BCED-B2D14D055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9" b="27969"/>
          <a:stretch>
            <a:fillRect/>
          </a:stretch>
        </p:blipFill>
        <p:spPr>
          <a:xfrm>
            <a:off x="0" y="0"/>
            <a:ext cx="12192017" cy="3581400"/>
          </a:xfrm>
          <a:prstGeom prst="rect">
            <a:avLst/>
          </a:prstGeom>
        </p:spPr>
      </p:pic>
      <p:sp>
        <p:nvSpPr>
          <p:cNvPr id="56" name="Rektangel 55">
            <a:extLst>
              <a:ext uri="{FF2B5EF4-FFF2-40B4-BE49-F238E27FC236}">
                <a16:creationId xmlns:a16="http://schemas.microsoft.com/office/drawing/2014/main" id="{B40D6014-608F-46A9-921F-9A62770B8AEB}"/>
              </a:ext>
            </a:extLst>
          </p:cNvPr>
          <p:cNvSpPr/>
          <p:nvPr/>
        </p:nvSpPr>
        <p:spPr bwMode="gray">
          <a:xfrm>
            <a:off x="0" y="3546696"/>
            <a:ext cx="12192000" cy="62520"/>
          </a:xfrm>
          <a:prstGeom prst="rect">
            <a:avLst/>
          </a:prstGeom>
          <a:solidFill>
            <a:srgbClr val="EB5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sv-SE"/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EBBA8394-A751-46BA-8EA2-D45CA0E1F6E8}"/>
              </a:ext>
            </a:extLst>
          </p:cNvPr>
          <p:cNvGrpSpPr/>
          <p:nvPr/>
        </p:nvGrpSpPr>
        <p:grpSpPr>
          <a:xfrm>
            <a:off x="5820015" y="2757657"/>
            <a:ext cx="6371985" cy="3839993"/>
            <a:chOff x="5820015" y="2757657"/>
            <a:chExt cx="6371985" cy="3839993"/>
          </a:xfrm>
        </p:grpSpPr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23702C15-203C-41B8-9096-2E5E7AFD9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9361" y="5792187"/>
              <a:ext cx="842639" cy="805463"/>
            </a:xfrm>
            <a:custGeom>
              <a:avLst/>
              <a:gdLst>
                <a:gd name="connsiteX0" fmla="*/ 842639 w 842639"/>
                <a:gd name="connsiteY0" fmla="*/ 0 h 805463"/>
                <a:gd name="connsiteX1" fmla="*/ 842639 w 842639"/>
                <a:gd name="connsiteY1" fmla="*/ 805463 h 805463"/>
                <a:gd name="connsiteX2" fmla="*/ 0 w 842639"/>
                <a:gd name="connsiteY2" fmla="*/ 805463 h 80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2639" h="805463">
                  <a:moveTo>
                    <a:pt x="842639" y="0"/>
                  </a:moveTo>
                  <a:lnTo>
                    <a:pt x="842639" y="805463"/>
                  </a:lnTo>
                  <a:lnTo>
                    <a:pt x="0" y="805463"/>
                  </a:lnTo>
                  <a:close/>
                </a:path>
              </a:pathLst>
            </a:custGeom>
            <a:solidFill>
              <a:srgbClr val="79C4BB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DBB35AF-FF43-4DB5-B610-E01F7ECD7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0015" y="2757657"/>
              <a:ext cx="5815368" cy="3839993"/>
            </a:xfrm>
            <a:custGeom>
              <a:avLst/>
              <a:gdLst>
                <a:gd name="T0" fmla="*/ 37166 w 45549"/>
                <a:gd name="T1" fmla="*/ 7958 h 30015"/>
                <a:gd name="T2" fmla="*/ 36911 w 45549"/>
                <a:gd name="T3" fmla="*/ 14912 h 30015"/>
                <a:gd name="T4" fmla="*/ 32155 w 45549"/>
                <a:gd name="T5" fmla="*/ 19576 h 30015"/>
                <a:gd name="T6" fmla="*/ 29092 w 45549"/>
                <a:gd name="T7" fmla="*/ 30015 h 30015"/>
                <a:gd name="T8" fmla="*/ 35262 w 45549"/>
                <a:gd name="T9" fmla="*/ 30015 h 30015"/>
                <a:gd name="T10" fmla="*/ 36297 w 45549"/>
                <a:gd name="T11" fmla="*/ 23744 h 30015"/>
                <a:gd name="T12" fmla="*/ 40931 w 45549"/>
                <a:gd name="T13" fmla="*/ 19163 h 30015"/>
                <a:gd name="T14" fmla="*/ 41422 w 45549"/>
                <a:gd name="T15" fmla="*/ 4127 h 30015"/>
                <a:gd name="T16" fmla="*/ 26019 w 45549"/>
                <a:gd name="T17" fmla="*/ 4335 h 30015"/>
                <a:gd name="T18" fmla="*/ 0 w 45549"/>
                <a:gd name="T19" fmla="*/ 30015 h 30015"/>
                <a:gd name="T20" fmla="*/ 8326 w 45549"/>
                <a:gd name="T21" fmla="*/ 30015 h 30015"/>
                <a:gd name="T22" fmla="*/ 30169 w 45549"/>
                <a:gd name="T23" fmla="*/ 8401 h 30015"/>
                <a:gd name="T24" fmla="*/ 37166 w 45549"/>
                <a:gd name="T25" fmla="*/ 7958 h 30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549" h="30015">
                  <a:moveTo>
                    <a:pt x="37166" y="7958"/>
                  </a:moveTo>
                  <a:cubicBezTo>
                    <a:pt x="39256" y="10047"/>
                    <a:pt x="38719" y="13104"/>
                    <a:pt x="36911" y="14912"/>
                  </a:cubicBezTo>
                  <a:lnTo>
                    <a:pt x="32155" y="19576"/>
                  </a:lnTo>
                  <a:cubicBezTo>
                    <a:pt x="29384" y="22348"/>
                    <a:pt x="28273" y="26401"/>
                    <a:pt x="29092" y="30015"/>
                  </a:cubicBezTo>
                  <a:lnTo>
                    <a:pt x="35262" y="30015"/>
                  </a:lnTo>
                  <a:cubicBezTo>
                    <a:pt x="33938" y="27983"/>
                    <a:pt x="34689" y="25352"/>
                    <a:pt x="36297" y="23744"/>
                  </a:cubicBezTo>
                  <a:lnTo>
                    <a:pt x="40931" y="19163"/>
                  </a:lnTo>
                  <a:cubicBezTo>
                    <a:pt x="45058" y="15035"/>
                    <a:pt x="45549" y="8254"/>
                    <a:pt x="41422" y="4127"/>
                  </a:cubicBezTo>
                  <a:cubicBezTo>
                    <a:pt x="37295" y="0"/>
                    <a:pt x="30146" y="208"/>
                    <a:pt x="26019" y="4335"/>
                  </a:cubicBezTo>
                  <a:lnTo>
                    <a:pt x="0" y="30015"/>
                  </a:lnTo>
                  <a:lnTo>
                    <a:pt x="8326" y="30015"/>
                  </a:lnTo>
                  <a:lnTo>
                    <a:pt x="30169" y="8401"/>
                  </a:lnTo>
                  <a:cubicBezTo>
                    <a:pt x="31976" y="6593"/>
                    <a:pt x="34950" y="5742"/>
                    <a:pt x="37166" y="7958"/>
                  </a:cubicBezTo>
                  <a:close/>
                </a:path>
              </a:pathLst>
            </a:custGeom>
            <a:solidFill>
              <a:srgbClr val="79C4BB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3979928"/>
            <a:ext cx="6057367" cy="492443"/>
          </a:xfrm>
        </p:spPr>
        <p:txBody>
          <a:bodyPr anchor="b" anchorCtr="0"/>
          <a:lstStyle>
            <a:lvl1pPr algn="l">
              <a:lnSpc>
                <a:spcPct val="80000"/>
              </a:lnSpc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Click to add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5684686"/>
            <a:ext cx="5454152" cy="292388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name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4476476"/>
            <a:ext cx="6057367" cy="590931"/>
          </a:xfr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buNone/>
              <a:defRPr sz="4800" b="0">
                <a:solidFill>
                  <a:schemeClr val="bg1"/>
                </a:solidFill>
                <a:latin typeface="+mn-lt"/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007738"/>
            <a:ext cx="5454152" cy="23391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207963" indent="0">
              <a:buNone/>
              <a:defRPr/>
            </a:lvl2pPr>
            <a:lvl3pPr marL="436562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 dirty="0"/>
              <a:t>Click to add  job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FD004-19C6-46B6-B10E-F7BFE0E42C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31BDC1E-BD7B-4419-BA90-B903A2B16E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53240DD-6793-49A4-9A43-8F9B43D33A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7" name="Grupp 46">
            <a:extLst>
              <a:ext uri="{FF2B5EF4-FFF2-40B4-BE49-F238E27FC236}">
                <a16:creationId xmlns:a16="http://schemas.microsoft.com/office/drawing/2014/main" id="{A729575F-8F0D-4210-A799-30E007439A3B}"/>
              </a:ext>
            </a:extLst>
          </p:cNvPr>
          <p:cNvGrpSpPr>
            <a:grpSpLocks noChangeAspect="1"/>
          </p:cNvGrpSpPr>
          <p:nvPr/>
        </p:nvGrpSpPr>
        <p:grpSpPr>
          <a:xfrm>
            <a:off x="8648791" y="5749159"/>
            <a:ext cx="2992347" cy="420660"/>
            <a:chOff x="10052051" y="6354763"/>
            <a:chExt cx="1592262" cy="223838"/>
          </a:xfrm>
          <a:solidFill>
            <a:srgbClr val="001F47"/>
          </a:solidFill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67B78B38-B6DE-498B-9FA0-C6F54FB309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45B5461B-669C-4DEC-892D-3BDFB80201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9D3B9A3C-5B50-48A9-994C-5733F8960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A9B36E40-42D2-43EC-85F1-1953F70FA7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2AA4C81D-FBAF-4727-B9E7-E3A8D9BF4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7993E308-77B0-4C29-BEF8-796C0A72D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2ABBFF22-AE44-4BC3-91E8-59BF9351C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0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254E-760F-46D3-A66A-FF103AF4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196975"/>
            <a:ext cx="11090274" cy="387798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3FEB1-28A8-43DC-8CFE-6508DD84F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4F2BC-EE51-488D-B7B5-7DBAB407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533A5-04BF-45DB-B07E-3A17993D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A612D-2E11-4653-9FD6-19BAE0D8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DD3EFA-53A8-4493-9E7C-79FB77973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955229" y="1268413"/>
            <a:ext cx="398571" cy="4789487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68A70-91EB-438C-9C08-389DAF83F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1268413"/>
            <a:ext cx="8021637" cy="4789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0BC9C-FEA3-4301-9970-0627BAF2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4D984-B50F-44A7-8BAA-E95633AA0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5AEDF-A405-454D-9CAE-7014FE19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16112"/>
            <a:ext cx="11090274" cy="4141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49E9B7-F121-4725-A71A-281B45D1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B05409-220E-4AEA-874E-9F9B75A3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6786B-67DA-4E52-ABCC-5AC8657E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4D0B9-C85B-4F45-BB3D-9965B8A13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38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 18">
            <a:extLst>
              <a:ext uri="{FF2B5EF4-FFF2-40B4-BE49-F238E27FC236}">
                <a16:creationId xmlns:a16="http://schemas.microsoft.com/office/drawing/2014/main" id="{DC6D0024-5FAF-45EA-8BFA-222875417676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A092470-DE97-4A6E-B99B-2B2090699B90}"/>
              </a:ext>
            </a:extLst>
          </p:cNvPr>
          <p:cNvGrpSpPr/>
          <p:nvPr/>
        </p:nvGrpSpPr>
        <p:grpSpPr>
          <a:xfrm>
            <a:off x="0" y="0"/>
            <a:ext cx="12192001" cy="6597650"/>
            <a:chOff x="0" y="0"/>
            <a:chExt cx="12192001" cy="6597650"/>
          </a:xfrm>
        </p:grpSpPr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6B1A24BC-3A93-4DAB-A980-79140BD58A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09247" y="3407499"/>
              <a:ext cx="3182754" cy="3190151"/>
            </a:xfrm>
            <a:custGeom>
              <a:avLst/>
              <a:gdLst>
                <a:gd name="T0" fmla="*/ 59852 w 59852"/>
                <a:gd name="T1" fmla="*/ 0 h 59996"/>
                <a:gd name="T2" fmla="*/ 0 w 59852"/>
                <a:gd name="T3" fmla="*/ 59996 h 59996"/>
                <a:gd name="T4" fmla="*/ 37376 w 59852"/>
                <a:gd name="T5" fmla="*/ 59996 h 59996"/>
                <a:gd name="T6" fmla="*/ 59852 w 59852"/>
                <a:gd name="T7" fmla="*/ 36842 h 59996"/>
                <a:gd name="T8" fmla="*/ 59852 w 59852"/>
                <a:gd name="T9" fmla="*/ 0 h 59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52" h="59996">
                  <a:moveTo>
                    <a:pt x="59852" y="0"/>
                  </a:moveTo>
                  <a:lnTo>
                    <a:pt x="0" y="59996"/>
                  </a:lnTo>
                  <a:lnTo>
                    <a:pt x="37376" y="59996"/>
                  </a:lnTo>
                  <a:lnTo>
                    <a:pt x="59852" y="36842"/>
                  </a:lnTo>
                  <a:lnTo>
                    <a:pt x="59852" y="0"/>
                  </a:lnTo>
                  <a:close/>
                </a:path>
              </a:pathLst>
            </a:custGeom>
            <a:solidFill>
              <a:srgbClr val="75CAC1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1C8C41D-9C65-4663-B413-749648149A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9939209" cy="6597650"/>
            </a:xfrm>
            <a:custGeom>
              <a:avLst/>
              <a:gdLst>
                <a:gd name="connsiteX0" fmla="*/ 5795765 w 10323296"/>
                <a:gd name="connsiteY0" fmla="*/ 0 h 6852607"/>
                <a:gd name="connsiteX1" fmla="*/ 9735264 w 10323296"/>
                <a:gd name="connsiteY1" fmla="*/ 0 h 6852607"/>
                <a:gd name="connsiteX2" fmla="*/ 9632633 w 10323296"/>
                <a:gd name="connsiteY2" fmla="*/ 3402736 h 6852607"/>
                <a:gd name="connsiteX3" fmla="*/ 7273713 w 10323296"/>
                <a:gd name="connsiteY3" fmla="*/ 5779369 h 6852607"/>
                <a:gd name="connsiteX4" fmla="*/ 6945316 w 10323296"/>
                <a:gd name="connsiteY4" fmla="*/ 6852607 h 6852607"/>
                <a:gd name="connsiteX5" fmla="*/ 5590613 w 10323296"/>
                <a:gd name="connsiteY5" fmla="*/ 6852607 h 6852607"/>
                <a:gd name="connsiteX6" fmla="*/ 6256099 w 10323296"/>
                <a:gd name="connsiteY6" fmla="*/ 4777216 h 6852607"/>
                <a:gd name="connsiteX7" fmla="*/ 8560724 w 10323296"/>
                <a:gd name="connsiteY7" fmla="*/ 2424589 h 6852607"/>
                <a:gd name="connsiteX8" fmla="*/ 6981622 w 10323296"/>
                <a:gd name="connsiteY8" fmla="*/ 845380 h 6852607"/>
                <a:gd name="connsiteX9" fmla="*/ 1049600 w 10323296"/>
                <a:gd name="connsiteY9" fmla="*/ 6852607 h 6852607"/>
                <a:gd name="connsiteX10" fmla="*/ 0 w 10323296"/>
                <a:gd name="connsiteY10" fmla="*/ 6852607 h 6852607"/>
                <a:gd name="connsiteX11" fmla="*/ 0 w 10323296"/>
                <a:gd name="connsiteY11" fmla="*/ 5868609 h 685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23296" h="6852607">
                  <a:moveTo>
                    <a:pt x="5795765" y="0"/>
                  </a:moveTo>
                  <a:lnTo>
                    <a:pt x="9735264" y="0"/>
                  </a:lnTo>
                  <a:cubicBezTo>
                    <a:pt x="10436838" y="771286"/>
                    <a:pt x="10634663" y="2393256"/>
                    <a:pt x="9632633" y="3402736"/>
                  </a:cubicBezTo>
                  <a:lnTo>
                    <a:pt x="7273713" y="5779369"/>
                  </a:lnTo>
                  <a:cubicBezTo>
                    <a:pt x="7018858" y="6036154"/>
                    <a:pt x="6881726" y="6446595"/>
                    <a:pt x="6945316" y="6852607"/>
                  </a:cubicBezTo>
                  <a:lnTo>
                    <a:pt x="5590613" y="6852607"/>
                  </a:lnTo>
                  <a:cubicBezTo>
                    <a:pt x="5567429" y="6235797"/>
                    <a:pt x="5567265" y="5480478"/>
                    <a:pt x="6256099" y="4777216"/>
                  </a:cubicBezTo>
                  <a:lnTo>
                    <a:pt x="8560724" y="2424589"/>
                  </a:lnTo>
                  <a:cubicBezTo>
                    <a:pt x="9720719" y="1240401"/>
                    <a:pt x="8187000" y="-375281"/>
                    <a:pt x="6981622" y="845380"/>
                  </a:cubicBezTo>
                  <a:lnTo>
                    <a:pt x="1049600" y="6852607"/>
                  </a:lnTo>
                  <a:lnTo>
                    <a:pt x="0" y="6852607"/>
                  </a:lnTo>
                  <a:lnTo>
                    <a:pt x="0" y="5868609"/>
                  </a:lnTo>
                  <a:close/>
                </a:path>
              </a:pathLst>
            </a:custGeom>
            <a:solidFill>
              <a:srgbClr val="75CAC1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0783" y="2232344"/>
            <a:ext cx="6057367" cy="738664"/>
          </a:xfrm>
        </p:spPr>
        <p:txBody>
          <a:bodyPr anchor="b" anchorCtr="0"/>
          <a:lstStyle>
            <a:lvl1pPr algn="l">
              <a:lnSpc>
                <a:spcPct val="80000"/>
              </a:lnSpc>
              <a:defRPr sz="6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Click to add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0783" y="5130536"/>
            <a:ext cx="5853757" cy="643253"/>
          </a:xfrm>
        </p:spPr>
        <p:txBody>
          <a:bodyPr wrap="square" lIns="36000" anchor="b" anchorCtr="0">
            <a:no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name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783" y="2989401"/>
            <a:ext cx="6057367" cy="12001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0" b="0">
                <a:solidFill>
                  <a:schemeClr val="bg1"/>
                </a:solidFill>
                <a:latin typeface="+mj-lt"/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783" y="5818100"/>
            <a:ext cx="5853757" cy="419100"/>
          </a:xfrm>
        </p:spPr>
        <p:txBody>
          <a:bodyPr lIns="3960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207963" indent="0">
              <a:buNone/>
              <a:defRPr/>
            </a:lvl2pPr>
            <a:lvl3pPr marL="436562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/>
              <a:t>Click to add  job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FD004-19C6-46B6-B10E-F7BFE0E42C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31BDC1E-BD7B-4419-BA90-B903A2B16E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53240DD-6793-49A4-9A43-8F9B43D33A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5" name="Group 4">
            <a:extLst>
              <a:ext uri="{FF2B5EF4-FFF2-40B4-BE49-F238E27FC236}">
                <a16:creationId xmlns:a16="http://schemas.microsoft.com/office/drawing/2014/main" id="{99F5BEEA-F842-4987-80DA-501F59E01B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42140" y="5535713"/>
            <a:ext cx="3759573" cy="531812"/>
            <a:chOff x="4934" y="3638"/>
            <a:chExt cx="2446" cy="346"/>
          </a:xfrm>
        </p:grpSpPr>
        <p:sp>
          <p:nvSpPr>
            <p:cNvPr id="46" name="AutoShape 3">
              <a:extLst>
                <a:ext uri="{FF2B5EF4-FFF2-40B4-BE49-F238E27FC236}">
                  <a16:creationId xmlns:a16="http://schemas.microsoft.com/office/drawing/2014/main" id="{937EBF9F-F4AB-4060-9BAE-56FFDB6DC42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6C9169B8-ACF5-4558-96D7-DF793769C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225D7322-06A0-4FB0-B13D-103170C2A7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202B02A1-C186-4907-9E9F-DB5A35D7B2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51AC9FE4-A472-4D92-8BA4-B16BBD5AEA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B1007015-CE17-4BDC-937E-647FCBCCF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1" cy="323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A8FDCAD-BAC7-4726-968A-30F7DDFB3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9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36F4C5BF-8705-483C-8C56-7E8CC9FE9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9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92478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 18">
            <a:extLst>
              <a:ext uri="{FF2B5EF4-FFF2-40B4-BE49-F238E27FC236}">
                <a16:creationId xmlns:a16="http://schemas.microsoft.com/office/drawing/2014/main" id="{DC6D0024-5FAF-45EA-8BFA-222875417676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A092470-DE97-4A6E-B99B-2B2090699B90}"/>
              </a:ext>
            </a:extLst>
          </p:cNvPr>
          <p:cNvGrpSpPr/>
          <p:nvPr/>
        </p:nvGrpSpPr>
        <p:grpSpPr>
          <a:xfrm>
            <a:off x="0" y="0"/>
            <a:ext cx="12192001" cy="6597650"/>
            <a:chOff x="0" y="0"/>
            <a:chExt cx="12192001" cy="6597650"/>
          </a:xfrm>
          <a:solidFill>
            <a:srgbClr val="0E2C53"/>
          </a:solidFill>
        </p:grpSpPr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6B1A24BC-3A93-4DAB-A980-79140BD58A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09247" y="3407499"/>
              <a:ext cx="3182754" cy="3190151"/>
            </a:xfrm>
            <a:custGeom>
              <a:avLst/>
              <a:gdLst>
                <a:gd name="T0" fmla="*/ 59852 w 59852"/>
                <a:gd name="T1" fmla="*/ 0 h 59996"/>
                <a:gd name="T2" fmla="*/ 0 w 59852"/>
                <a:gd name="T3" fmla="*/ 59996 h 59996"/>
                <a:gd name="T4" fmla="*/ 37376 w 59852"/>
                <a:gd name="T5" fmla="*/ 59996 h 59996"/>
                <a:gd name="T6" fmla="*/ 59852 w 59852"/>
                <a:gd name="T7" fmla="*/ 36842 h 59996"/>
                <a:gd name="T8" fmla="*/ 59852 w 59852"/>
                <a:gd name="T9" fmla="*/ 0 h 59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52" h="59996">
                  <a:moveTo>
                    <a:pt x="59852" y="0"/>
                  </a:moveTo>
                  <a:lnTo>
                    <a:pt x="0" y="59996"/>
                  </a:lnTo>
                  <a:lnTo>
                    <a:pt x="37376" y="59996"/>
                  </a:lnTo>
                  <a:lnTo>
                    <a:pt x="59852" y="36842"/>
                  </a:lnTo>
                  <a:lnTo>
                    <a:pt x="59852" y="0"/>
                  </a:lnTo>
                  <a:close/>
                </a:path>
              </a:pathLst>
            </a:custGeom>
            <a:grpFill/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1C8C41D-9C65-4663-B413-749648149A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9939209" cy="6597650"/>
            </a:xfrm>
            <a:custGeom>
              <a:avLst/>
              <a:gdLst>
                <a:gd name="connsiteX0" fmla="*/ 5795765 w 10323296"/>
                <a:gd name="connsiteY0" fmla="*/ 0 h 6852607"/>
                <a:gd name="connsiteX1" fmla="*/ 9735264 w 10323296"/>
                <a:gd name="connsiteY1" fmla="*/ 0 h 6852607"/>
                <a:gd name="connsiteX2" fmla="*/ 9632633 w 10323296"/>
                <a:gd name="connsiteY2" fmla="*/ 3402736 h 6852607"/>
                <a:gd name="connsiteX3" fmla="*/ 7273713 w 10323296"/>
                <a:gd name="connsiteY3" fmla="*/ 5779369 h 6852607"/>
                <a:gd name="connsiteX4" fmla="*/ 6945316 w 10323296"/>
                <a:gd name="connsiteY4" fmla="*/ 6852607 h 6852607"/>
                <a:gd name="connsiteX5" fmla="*/ 5590613 w 10323296"/>
                <a:gd name="connsiteY5" fmla="*/ 6852607 h 6852607"/>
                <a:gd name="connsiteX6" fmla="*/ 6256099 w 10323296"/>
                <a:gd name="connsiteY6" fmla="*/ 4777216 h 6852607"/>
                <a:gd name="connsiteX7" fmla="*/ 8560724 w 10323296"/>
                <a:gd name="connsiteY7" fmla="*/ 2424589 h 6852607"/>
                <a:gd name="connsiteX8" fmla="*/ 6981622 w 10323296"/>
                <a:gd name="connsiteY8" fmla="*/ 845380 h 6852607"/>
                <a:gd name="connsiteX9" fmla="*/ 1049600 w 10323296"/>
                <a:gd name="connsiteY9" fmla="*/ 6852607 h 6852607"/>
                <a:gd name="connsiteX10" fmla="*/ 0 w 10323296"/>
                <a:gd name="connsiteY10" fmla="*/ 6852607 h 6852607"/>
                <a:gd name="connsiteX11" fmla="*/ 0 w 10323296"/>
                <a:gd name="connsiteY11" fmla="*/ 5868609 h 685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23296" h="6852607">
                  <a:moveTo>
                    <a:pt x="5795765" y="0"/>
                  </a:moveTo>
                  <a:lnTo>
                    <a:pt x="9735264" y="0"/>
                  </a:lnTo>
                  <a:cubicBezTo>
                    <a:pt x="10436838" y="771286"/>
                    <a:pt x="10634663" y="2393256"/>
                    <a:pt x="9632633" y="3402736"/>
                  </a:cubicBezTo>
                  <a:lnTo>
                    <a:pt x="7273713" y="5779369"/>
                  </a:lnTo>
                  <a:cubicBezTo>
                    <a:pt x="7018858" y="6036154"/>
                    <a:pt x="6881726" y="6446595"/>
                    <a:pt x="6945316" y="6852607"/>
                  </a:cubicBezTo>
                  <a:lnTo>
                    <a:pt x="5590613" y="6852607"/>
                  </a:lnTo>
                  <a:cubicBezTo>
                    <a:pt x="5567429" y="6235797"/>
                    <a:pt x="5567265" y="5480478"/>
                    <a:pt x="6256099" y="4777216"/>
                  </a:cubicBezTo>
                  <a:lnTo>
                    <a:pt x="8560724" y="2424589"/>
                  </a:lnTo>
                  <a:cubicBezTo>
                    <a:pt x="9720719" y="1240401"/>
                    <a:pt x="8187000" y="-375281"/>
                    <a:pt x="6981622" y="845380"/>
                  </a:cubicBezTo>
                  <a:lnTo>
                    <a:pt x="1049600" y="6852607"/>
                  </a:lnTo>
                  <a:lnTo>
                    <a:pt x="0" y="6852607"/>
                  </a:lnTo>
                  <a:lnTo>
                    <a:pt x="0" y="5868609"/>
                  </a:lnTo>
                  <a:close/>
                </a:path>
              </a:pathLst>
            </a:custGeom>
            <a:grpFill/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0783" y="2232344"/>
            <a:ext cx="6057367" cy="738664"/>
          </a:xfrm>
        </p:spPr>
        <p:txBody>
          <a:bodyPr anchor="b" anchorCtr="0"/>
          <a:lstStyle>
            <a:lvl1pPr algn="l">
              <a:lnSpc>
                <a:spcPct val="80000"/>
              </a:lnSpc>
              <a:defRPr sz="6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Click to add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0783" y="5130536"/>
            <a:ext cx="5853757" cy="643253"/>
          </a:xfrm>
        </p:spPr>
        <p:txBody>
          <a:bodyPr wrap="square" lIns="36000" anchor="b" anchorCtr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name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783" y="2989401"/>
            <a:ext cx="6057367" cy="12001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0" b="0">
                <a:solidFill>
                  <a:schemeClr val="bg1"/>
                </a:solidFill>
                <a:latin typeface="+mj-lt"/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783" y="5818100"/>
            <a:ext cx="5853757" cy="419100"/>
          </a:xfrm>
        </p:spPr>
        <p:txBody>
          <a:bodyPr lIns="396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07963" indent="0">
              <a:buNone/>
              <a:defRPr/>
            </a:lvl2pPr>
            <a:lvl3pPr marL="436562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/>
              <a:t>Click to add  job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FD004-19C6-46B6-B10E-F7BFE0E42C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31BDC1E-BD7B-4419-BA90-B903A2B16E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53240DD-6793-49A4-9A43-8F9B43D33A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9" name="Group 4">
            <a:extLst>
              <a:ext uri="{FF2B5EF4-FFF2-40B4-BE49-F238E27FC236}">
                <a16:creationId xmlns:a16="http://schemas.microsoft.com/office/drawing/2014/main" id="{037F9D31-1B6D-4641-BC00-9066133970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42140" y="5535713"/>
            <a:ext cx="3759573" cy="531812"/>
            <a:chOff x="4934" y="3638"/>
            <a:chExt cx="2446" cy="346"/>
          </a:xfrm>
          <a:solidFill>
            <a:schemeClr val="bg1"/>
          </a:solidFill>
        </p:grpSpPr>
        <p:sp>
          <p:nvSpPr>
            <p:cNvPr id="40" name="AutoShape 3">
              <a:extLst>
                <a:ext uri="{FF2B5EF4-FFF2-40B4-BE49-F238E27FC236}">
                  <a16:creationId xmlns:a16="http://schemas.microsoft.com/office/drawing/2014/main" id="{A50060DA-EC60-409B-B84C-4CDD7121797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1E4B8A5-6A32-4137-8A50-88848F119D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5A5550B0-7102-4982-A2FB-58F0F68CBE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81B99906-2558-4545-A3C6-FB8B011DBB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1BDA1E08-1E65-41C9-83B1-ACAE2B96FC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9F3218B6-A5A2-417F-8BBA-C6BED10F0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1" cy="323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AB53B07E-EB18-4A63-9B60-FFC481895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9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7B4BDEFC-5124-4227-A80E-776CC0882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9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6513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16112"/>
            <a:ext cx="11090274" cy="4141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49E9B7-F121-4725-A71A-281B45D1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B05409-220E-4AEA-874E-9F9B75A3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6786B-67DA-4E52-ABCC-5AC8657E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4D0B9-C85B-4F45-BB3D-9965B8A13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683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16112"/>
            <a:ext cx="11090274" cy="4141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032898D-DBA5-4872-96E1-24994EE372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437064"/>
            <a:ext cx="11090275" cy="263149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201593-57F4-4F93-A574-C2DEBB93DA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3EBC9F-FF99-40B6-9397-B968624184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0AF97A-121A-4AF0-8E84-1686C73340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26223-5E43-48A2-935B-4F38C8A1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28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4DA1ABC-D99E-4C3F-BC15-45449B6B8D0F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87A58-09C9-4878-940A-B55D0C48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3580"/>
            <a:ext cx="6079938" cy="1181862"/>
          </a:xfrm>
        </p:spPr>
        <p:txBody>
          <a:bodyPr anchor="b"/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noProof="0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E8F1-D73C-4A82-A7B5-D01F8F17FE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72430"/>
            <a:ext cx="6079938" cy="150018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add section title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95E7449C-8113-4657-B39C-4E137DE6650D}"/>
              </a:ext>
            </a:extLst>
          </p:cNvPr>
          <p:cNvGrpSpPr/>
          <p:nvPr/>
        </p:nvGrpSpPr>
        <p:grpSpPr>
          <a:xfrm>
            <a:off x="857406" y="703900"/>
            <a:ext cx="2246763" cy="315847"/>
            <a:chOff x="10052051" y="6354763"/>
            <a:chExt cx="1592262" cy="223838"/>
          </a:xfrm>
          <a:solidFill>
            <a:srgbClr val="001F47"/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B65D6E4-A198-4C78-A468-3C2637CBE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A40D5EB-8AF8-46A3-93BB-04482737A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2315EFA-6877-46B5-993B-D35CAD6A8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BF0079-2C0D-4D96-9A9D-A1221C11C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1C6B412-800D-417B-90AD-19E4D7D0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33DEA02-EF2D-44FF-B591-83D608C7F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F977AE3-4383-4587-9F5C-4C4A7FFBA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5206E-31D0-4C84-A1D6-E0491F3D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88947BA-D4E2-418E-A2E4-119B7D2A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8A3C779-6E89-495A-A066-D1F404C9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4DA1ABC-D99E-4C3F-BC15-45449B6B8D0F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87A58-09C9-4878-940A-B55D0C48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3580"/>
            <a:ext cx="6079938" cy="1181862"/>
          </a:xfrm>
        </p:spPr>
        <p:txBody>
          <a:bodyPr anchor="b"/>
          <a:lstStyle>
            <a:lvl1pPr>
              <a:lnSpc>
                <a:spcPct val="80000"/>
              </a:lnSpc>
              <a:defRPr sz="4800">
                <a:latin typeface="+mn-lt"/>
              </a:defRPr>
            </a:lvl1pPr>
          </a:lstStyle>
          <a:p>
            <a:pPr lvl="0"/>
            <a:r>
              <a:rPr lang="en-US" noProof="0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E8F1-D73C-4A82-A7B5-D01F8F17FE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72430"/>
            <a:ext cx="6079938" cy="150018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add section title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95E7449C-8113-4657-B39C-4E137DE6650D}"/>
              </a:ext>
            </a:extLst>
          </p:cNvPr>
          <p:cNvGrpSpPr/>
          <p:nvPr/>
        </p:nvGrpSpPr>
        <p:grpSpPr>
          <a:xfrm>
            <a:off x="857406" y="703900"/>
            <a:ext cx="2246763" cy="315847"/>
            <a:chOff x="10052051" y="6354763"/>
            <a:chExt cx="1592262" cy="223838"/>
          </a:xfrm>
          <a:solidFill>
            <a:srgbClr val="001F47"/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B65D6E4-A198-4C78-A468-3C2637CBE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A40D5EB-8AF8-46A3-93BB-04482737A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2315EFA-6877-46B5-993B-D35CAD6A8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BF0079-2C0D-4D96-9A9D-A1221C11C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1C6B412-800D-417B-90AD-19E4D7D0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33DEA02-EF2D-44FF-B591-83D608C7F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F977AE3-4383-4587-9F5C-4C4A7FFBA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41FFD-2DE9-4D35-84B1-46006E10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06A202-68D8-44FC-B0DD-3D61AA52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7B7370-E20D-4EA7-81A1-D44A8ACF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D7EF77-A727-4568-B5DC-A34A9CEE0670}"/>
              </a:ext>
            </a:extLst>
          </p:cNvPr>
          <p:cNvSpPr/>
          <p:nvPr/>
        </p:nvSpPr>
        <p:spPr bwMode="gray">
          <a:xfrm>
            <a:off x="0" y="6597650"/>
            <a:ext cx="12192000" cy="260350"/>
          </a:xfrm>
          <a:prstGeom prst="rect">
            <a:avLst/>
          </a:prstGeom>
          <a:solidFill>
            <a:schemeClr val="bg1">
              <a:alpha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758EB-B969-4E8E-A6DB-53FBBB64F41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4" y="989299"/>
            <a:ext cx="1109027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3E4A6-D057-4E55-817D-EA89E61F8D29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50864" y="1916112"/>
            <a:ext cx="11090274" cy="41417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92E87-2268-41FC-8B5C-7F2F29FA1C0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550863" y="6665884"/>
            <a:ext cx="864617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5CA7F-36FA-4091-AE31-3B4A6E571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631949" y="6665884"/>
            <a:ext cx="2519363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838CD-8504-4557-B793-9202730D8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203296" y="6665884"/>
            <a:ext cx="144270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ktangel 14">
            <a:extLst>
              <a:ext uri="{FF2B5EF4-FFF2-40B4-BE49-F238E27FC236}">
                <a16:creationId xmlns:a16="http://schemas.microsoft.com/office/drawing/2014/main" id="{AE2D0A8D-9006-4B1F-9ADC-3F6E830F3901}"/>
              </a:ext>
            </a:extLst>
          </p:cNvPr>
          <p:cNvSpPr/>
          <p:nvPr/>
        </p:nvSpPr>
        <p:spPr>
          <a:xfrm>
            <a:off x="0" y="0"/>
            <a:ext cx="12192000" cy="514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2000" dirty="0">
                <a:solidFill>
                  <a:schemeClr val="bg1"/>
                </a:solidFill>
              </a:rPr>
              <a:t>       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FDC86FD3-2347-4335-8E2A-220A3E5ABAF7}"/>
              </a:ext>
            </a:extLst>
          </p:cNvPr>
          <p:cNvGrpSpPr>
            <a:grpSpLocks noChangeAspect="1"/>
          </p:cNvGrpSpPr>
          <p:nvPr/>
        </p:nvGrpSpPr>
        <p:grpSpPr>
          <a:xfrm>
            <a:off x="10731185" y="177508"/>
            <a:ext cx="1244909" cy="175008"/>
            <a:chOff x="10052051" y="6354763"/>
            <a:chExt cx="1592262" cy="223838"/>
          </a:xfrm>
          <a:solidFill>
            <a:srgbClr val="001F47"/>
          </a:solidFill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3FD0AFC6-F30C-4B2D-9CAC-3898F718AD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BCDD94C1-CE64-4FA7-AA48-675741C17A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AC210E19-FEA0-458A-8BB3-3D050C8DD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84354C6F-8977-45E8-ACEB-3609AA3C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04F61A00-D14A-4B1E-AA2F-A4238E6AD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641D061A-9FAC-4A2B-8CAF-9CF42D8C5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7A32660A-3992-4EC4-8AA5-32DFEF0AD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sp>
        <p:nvSpPr>
          <p:cNvPr id="30" name="Text Box 11">
            <a:extLst>
              <a:ext uri="{FF2B5EF4-FFF2-40B4-BE49-F238E27FC236}">
                <a16:creationId xmlns:a16="http://schemas.microsoft.com/office/drawing/2014/main" id="{89836005-57A3-467F-9D5D-43253F5A5C7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04685" y="6665884"/>
            <a:ext cx="221535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 anchorCtr="0">
            <a:spAutoFit/>
          </a:bodyPr>
          <a:lstStyle/>
          <a:p>
            <a:pPr algn="r"/>
            <a:r>
              <a:rPr lang="en-US" sz="800" baseline="0" noProof="1">
                <a:solidFill>
                  <a:schemeClr val="tx1"/>
                </a:solidFill>
                <a:latin typeface="Barlow" charset="0"/>
                <a:ea typeface="Barlow" charset="0"/>
                <a:cs typeface="Barlow" charset="0"/>
              </a:rPr>
              <a:t>© 2021 Copyright Veoneer Inc. All Rights Reserved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1EAAB9-D5B9-4A92-9E73-312680E3550F}"/>
              </a:ext>
            </a:extLst>
          </p:cNvPr>
          <p:cNvSpPr/>
          <p:nvPr/>
        </p:nvSpPr>
        <p:spPr bwMode="gray">
          <a:xfrm>
            <a:off x="0" y="6597650"/>
            <a:ext cx="12192000" cy="3600"/>
          </a:xfrm>
          <a:prstGeom prst="rect">
            <a:avLst/>
          </a:prstGeom>
          <a:solidFill>
            <a:srgbClr val="A6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9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  <p:sldLayoutId id="2147484159" r:id="rId13"/>
    <p:sldLayoutId id="2147484160" r:id="rId14"/>
    <p:sldLayoutId id="2147484161" r:id="rId15"/>
    <p:sldLayoutId id="2147484162" r:id="rId16"/>
    <p:sldLayoutId id="2147484163" r:id="rId17"/>
    <p:sldLayoutId id="2147484164" r:id="rId18"/>
    <p:sldLayoutId id="2147484165" r:id="rId19"/>
    <p:sldLayoutId id="2147484166" r:id="rId20"/>
    <p:sldLayoutId id="2147484167" r:id="rId21"/>
    <p:sldLayoutId id="2147484168" r:id="rId22"/>
    <p:sldLayoutId id="2147484169" r:id="rId23"/>
    <p:sldLayoutId id="2147484170" r:id="rId24"/>
    <p:sldLayoutId id="2147484171" r:id="rId25"/>
    <p:sldLayoutId id="2147484172" r:id="rId26"/>
    <p:sldLayoutId id="2147484173" r:id="rId27"/>
    <p:sldLayoutId id="2147484174" r:id="rId28"/>
    <p:sldLayoutId id="2147484175" r:id="rId29"/>
    <p:sldLayoutId id="2147484176" r:id="rId30"/>
    <p:sldLayoutId id="2147484177" r:id="rId31"/>
    <p:sldLayoutId id="2147484178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8438" indent="-198438" algn="l" defTabSz="914400" rtl="0" eaLnBrk="1" latinLnBrk="0" hangingPunct="1">
        <a:lnSpc>
          <a:spcPct val="95000"/>
        </a:lnSpc>
        <a:spcBef>
          <a:spcPts val="1200"/>
        </a:spcBef>
        <a:buClr>
          <a:schemeClr val="accent4"/>
        </a:buClr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27038" indent="-219075" algn="l" defTabSz="914400" rtl="0" eaLnBrk="1" latinLnBrk="0" hangingPunct="1">
        <a:lnSpc>
          <a:spcPct val="95000"/>
        </a:lnSpc>
        <a:spcBef>
          <a:spcPts val="600"/>
        </a:spcBef>
        <a:buFont typeface="Barlow" panose="00000500000000000000" pitchFamily="2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06425" indent="-169863" algn="l" defTabSz="914400" rtl="0" eaLnBrk="1" latinLnBrk="0" hangingPunct="1">
        <a:lnSpc>
          <a:spcPct val="95000"/>
        </a:lnSpc>
        <a:spcBef>
          <a:spcPts val="3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95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47">
          <p15:clr>
            <a:srgbClr val="F26B43"/>
          </p15:clr>
        </p15:guide>
        <p15:guide id="11" pos="7333">
          <p15:clr>
            <a:srgbClr val="F26B43"/>
          </p15:clr>
        </p15:guide>
        <p15:guide id="13" orient="horz" pos="3816">
          <p15:clr>
            <a:srgbClr val="F26B43"/>
          </p15:clr>
        </p15:guide>
        <p15:guide id="24" orient="horz" pos="3974">
          <p15:clr>
            <a:srgbClr val="F26B43"/>
          </p15:clr>
        </p15:guide>
        <p15:guide id="25" orient="horz" pos="4156">
          <p15:clr>
            <a:srgbClr val="F26B43"/>
          </p15:clr>
        </p15:guide>
        <p15:guide id="31" orient="horz" pos="1071" userDrawn="1">
          <p15:clr>
            <a:srgbClr val="F26B43"/>
          </p15:clr>
        </p15:guide>
        <p15:guide id="32" orient="horz" pos="663" userDrawn="1">
          <p15:clr>
            <a:srgbClr val="F26B43"/>
          </p15:clr>
        </p15:guide>
        <p15:guide id="33" orient="horz" pos="1207" userDrawn="1">
          <p15:clr>
            <a:srgbClr val="F26B43"/>
          </p15:clr>
        </p15:guide>
        <p15:guide id="34" orient="horz" pos="3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CDA4AAB-964A-44C2-A5C6-3C4AC7953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783" y="755018"/>
            <a:ext cx="6057367" cy="2215991"/>
          </a:xfrm>
        </p:spPr>
        <p:txBody>
          <a:bodyPr/>
          <a:lstStyle/>
          <a:p>
            <a:r>
              <a:rPr lang="en-US" dirty="0"/>
              <a:t>SQPS-061 </a:t>
            </a:r>
            <a:br>
              <a:rPr lang="en-US" dirty="0"/>
            </a:br>
            <a:r>
              <a:rPr lang="en-US" dirty="0"/>
              <a:t>User Guideline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2B636D6-87A3-4359-AB40-A0EF66844A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0783" y="2646923"/>
            <a:ext cx="6626362" cy="3032424"/>
          </a:xfrm>
        </p:spPr>
        <p:txBody>
          <a:bodyPr/>
          <a:lstStyle/>
          <a:p>
            <a:r>
              <a:rPr lang="en-US" sz="6000" dirty="0"/>
              <a:t>Presentation of Continual Improvements Processes</a:t>
            </a:r>
            <a:endParaRPr lang="en-US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099679CF-9E75-43C5-B317-D0F1B4E5219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A8E8250-FF20-4A24-A508-1B5B602394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F9362C8A-5C4A-4ED9-A165-C2091EAA545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C911CC43-0927-4FA5-9CFD-88E465184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900" y="2767280"/>
            <a:ext cx="31670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Best viewed as Slide Show.</a:t>
            </a:r>
            <a:b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</a:rPr>
              <a:t>Note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 that embedded examples can only be opened in Slide View</a:t>
            </a:r>
          </a:p>
        </p:txBody>
      </p:sp>
    </p:spTree>
    <p:extLst>
      <p:ext uri="{BB962C8B-B14F-4D97-AF65-F5344CB8AC3E}">
        <p14:creationId xmlns:p14="http://schemas.microsoft.com/office/powerpoint/2010/main" val="17141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060"/>
            <a:ext cx="8915400" cy="449867"/>
          </a:xfrm>
          <a:noFill/>
          <a:ln/>
        </p:spPr>
        <p:txBody>
          <a:bodyPr vert="horz" wrap="square" lIns="90488" tIns="44450" rIns="90488" bIns="44450" rtlCol="0" anchor="t" anchorCtr="0">
            <a:spAutoFit/>
          </a:bodyPr>
          <a:lstStyle/>
          <a:p>
            <a:r>
              <a:rPr lang="en-US" sz="2600" dirty="0"/>
              <a:t>Data sheet/weeks</a:t>
            </a:r>
          </a:p>
        </p:txBody>
      </p:sp>
      <p:grpSp>
        <p:nvGrpSpPr>
          <p:cNvPr id="244740" name="Group 4"/>
          <p:cNvGrpSpPr>
            <a:grpSpLocks/>
          </p:cNvGrpSpPr>
          <p:nvPr/>
        </p:nvGrpSpPr>
        <p:grpSpPr bwMode="auto">
          <a:xfrm>
            <a:off x="2819400" y="838200"/>
            <a:ext cx="5638800" cy="838200"/>
            <a:chOff x="816" y="528"/>
            <a:chExt cx="3552" cy="528"/>
          </a:xfrm>
        </p:grpSpPr>
        <p:sp>
          <p:nvSpPr>
            <p:cNvPr id="244741" name="Text Box 5"/>
            <p:cNvSpPr txBox="1">
              <a:spLocks noChangeArrowheads="1"/>
            </p:cNvSpPr>
            <p:nvPr/>
          </p:nvSpPr>
          <p:spPr bwMode="auto">
            <a:xfrm>
              <a:off x="912" y="528"/>
              <a:ext cx="34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Name the sheet, it will show  on the top of the graph sheet</a:t>
              </a:r>
            </a:p>
          </p:txBody>
        </p:sp>
        <p:sp>
          <p:nvSpPr>
            <p:cNvPr id="244742" name="Line 6"/>
            <p:cNvSpPr>
              <a:spLocks noChangeShapeType="1"/>
            </p:cNvSpPr>
            <p:nvPr/>
          </p:nvSpPr>
          <p:spPr bwMode="auto">
            <a:xfrm flipH="1">
              <a:off x="816" y="768"/>
              <a:ext cx="19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4755" name="Group 19"/>
          <p:cNvGrpSpPr>
            <a:grpSpLocks/>
          </p:cNvGrpSpPr>
          <p:nvPr/>
        </p:nvGrpSpPr>
        <p:grpSpPr bwMode="auto">
          <a:xfrm>
            <a:off x="8382000" y="3048000"/>
            <a:ext cx="2286000" cy="2362200"/>
            <a:chOff x="4224" y="1896"/>
            <a:chExt cx="1440" cy="1752"/>
          </a:xfrm>
        </p:grpSpPr>
        <p:sp>
          <p:nvSpPr>
            <p:cNvPr id="244756" name="AutoShape 20"/>
            <p:cNvSpPr>
              <a:spLocks/>
            </p:cNvSpPr>
            <p:nvPr/>
          </p:nvSpPr>
          <p:spPr bwMode="auto">
            <a:xfrm>
              <a:off x="4224" y="1918"/>
              <a:ext cx="144" cy="1730"/>
            </a:xfrm>
            <a:prstGeom prst="leftBrace">
              <a:avLst>
                <a:gd name="adj1" fmla="val 100116"/>
                <a:gd name="adj2" fmla="val 2267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57" name="Text Box 21"/>
            <p:cNvSpPr txBox="1">
              <a:spLocks noChangeArrowheads="1"/>
            </p:cNvSpPr>
            <p:nvPr/>
          </p:nvSpPr>
          <p:spPr bwMode="auto">
            <a:xfrm>
              <a:off x="4320" y="1896"/>
              <a:ext cx="1344" cy="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/>
                <a:t>For the 12-week demonstration the oldest week is deleted whenever the new week is inserted. This is done automatically by a macro if you press </a:t>
              </a:r>
              <a:r>
                <a:rPr lang="de-DE" sz="1600" b="1"/>
                <a:t>Roll weeks</a:t>
              </a:r>
              <a:r>
                <a:rPr lang="de-DE" sz="1600"/>
                <a:t> </a:t>
              </a:r>
              <a:endParaRPr lang="en-US" sz="1600"/>
            </a:p>
          </p:txBody>
        </p:sp>
      </p:grpSp>
      <p:grpSp>
        <p:nvGrpSpPr>
          <p:cNvPr id="244761" name="Group 25"/>
          <p:cNvGrpSpPr>
            <a:grpSpLocks/>
          </p:cNvGrpSpPr>
          <p:nvPr/>
        </p:nvGrpSpPr>
        <p:grpSpPr bwMode="auto">
          <a:xfrm>
            <a:off x="1828800" y="5105401"/>
            <a:ext cx="3886200" cy="1374775"/>
            <a:chOff x="192" y="3168"/>
            <a:chExt cx="2448" cy="866"/>
          </a:xfrm>
        </p:grpSpPr>
        <p:sp>
          <p:nvSpPr>
            <p:cNvPr id="244762" name="Text Box 26"/>
            <p:cNvSpPr txBox="1">
              <a:spLocks noChangeArrowheads="1"/>
            </p:cNvSpPr>
            <p:nvPr/>
          </p:nvSpPr>
          <p:spPr bwMode="auto">
            <a:xfrm>
              <a:off x="192" y="3360"/>
              <a:ext cx="2448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An additional column can be inserted by pressing the button </a:t>
              </a:r>
              <a:r>
                <a:rPr lang="en-GB" sz="1600" b="1">
                  <a:solidFill>
                    <a:srgbClr val="000000"/>
                  </a:solidFill>
                </a:rPr>
                <a:t>Insert column</a:t>
              </a:r>
              <a:endParaRPr lang="en-GB" sz="1600">
                <a:solidFill>
                  <a:srgbClr val="000000"/>
                </a:solidFill>
              </a:endParaRPr>
            </a:p>
            <a:p>
              <a:r>
                <a:rPr lang="en-GB" sz="1600">
                  <a:solidFill>
                    <a:srgbClr val="000000"/>
                  </a:solidFill>
                </a:rPr>
                <a:t>If a column shall be deleted, it must be </a:t>
              </a:r>
              <a:br>
                <a:rPr lang="en-GB" sz="1600">
                  <a:solidFill>
                    <a:srgbClr val="000000"/>
                  </a:solidFill>
                </a:rPr>
              </a:br>
              <a:r>
                <a:rPr lang="en-GB" sz="1600">
                  <a:solidFill>
                    <a:srgbClr val="000000"/>
                  </a:solidFill>
                </a:rPr>
                <a:t>made manually. </a:t>
              </a:r>
              <a:endParaRPr lang="en-US" sz="1600" b="1"/>
            </a:p>
          </p:txBody>
        </p:sp>
        <p:sp>
          <p:nvSpPr>
            <p:cNvPr id="244763" name="Line 27"/>
            <p:cNvSpPr>
              <a:spLocks noChangeShapeType="1"/>
            </p:cNvSpPr>
            <p:nvPr/>
          </p:nvSpPr>
          <p:spPr bwMode="auto">
            <a:xfrm flipV="1">
              <a:off x="1056" y="316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4768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04976"/>
            <a:ext cx="63246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4770" name="Group 34"/>
          <p:cNvGrpSpPr>
            <a:grpSpLocks/>
          </p:cNvGrpSpPr>
          <p:nvPr/>
        </p:nvGrpSpPr>
        <p:grpSpPr bwMode="auto">
          <a:xfrm>
            <a:off x="2819400" y="1295400"/>
            <a:ext cx="6705600" cy="1314450"/>
            <a:chOff x="912" y="3264"/>
            <a:chExt cx="4224" cy="828"/>
          </a:xfrm>
        </p:grpSpPr>
        <p:sp>
          <p:nvSpPr>
            <p:cNvPr id="244771" name="Text Box 35"/>
            <p:cNvSpPr txBox="1">
              <a:spLocks noChangeArrowheads="1"/>
            </p:cNvSpPr>
            <p:nvPr/>
          </p:nvSpPr>
          <p:spPr bwMode="auto">
            <a:xfrm>
              <a:off x="2208" y="3264"/>
              <a:ext cx="2928" cy="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The graph title should be the n</a:t>
              </a:r>
              <a:r>
                <a:rPr lang="de-DE" sz="1600"/>
                <a:t>ame of the measurable. It </a:t>
              </a:r>
              <a:r>
                <a:rPr lang="en-US" sz="1600"/>
                <a:t>will show up at the top of panel 1</a:t>
              </a:r>
            </a:p>
            <a:p>
              <a:pPr>
                <a:spcBef>
                  <a:spcPct val="50000"/>
                </a:spcBef>
              </a:pPr>
              <a:endParaRPr lang="en-US" sz="1600"/>
            </a:p>
            <a:p>
              <a:pPr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244772" name="Line 36"/>
            <p:cNvSpPr>
              <a:spLocks noChangeShapeType="1"/>
            </p:cNvSpPr>
            <p:nvPr/>
          </p:nvSpPr>
          <p:spPr bwMode="auto">
            <a:xfrm flipH="1">
              <a:off x="912" y="3648"/>
              <a:ext cx="120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4776" name="Group 40"/>
          <p:cNvGrpSpPr>
            <a:grpSpLocks/>
          </p:cNvGrpSpPr>
          <p:nvPr/>
        </p:nvGrpSpPr>
        <p:grpSpPr bwMode="auto">
          <a:xfrm>
            <a:off x="4343400" y="4114801"/>
            <a:ext cx="3886200" cy="581025"/>
            <a:chOff x="1776" y="2592"/>
            <a:chExt cx="2448" cy="366"/>
          </a:xfrm>
        </p:grpSpPr>
        <p:sp>
          <p:nvSpPr>
            <p:cNvPr id="244777" name="Text Box 41"/>
            <p:cNvSpPr txBox="1">
              <a:spLocks noChangeArrowheads="1"/>
            </p:cNvSpPr>
            <p:nvPr/>
          </p:nvSpPr>
          <p:spPr bwMode="auto">
            <a:xfrm>
              <a:off x="2208" y="2592"/>
              <a:ext cx="201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/>
                <a:t>In the  Pareto graph the actually presented week is shown</a:t>
              </a:r>
              <a:endParaRPr lang="en-US" sz="1600"/>
            </a:p>
          </p:txBody>
        </p:sp>
        <p:sp>
          <p:nvSpPr>
            <p:cNvPr id="244778" name="Line 42"/>
            <p:cNvSpPr>
              <a:spLocks noChangeShapeType="1"/>
            </p:cNvSpPr>
            <p:nvPr/>
          </p:nvSpPr>
          <p:spPr bwMode="auto">
            <a:xfrm flipH="1" flipV="1">
              <a:off x="1776" y="2640"/>
              <a:ext cx="40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4779" name="Group 43"/>
          <p:cNvGrpSpPr>
            <a:grpSpLocks/>
          </p:cNvGrpSpPr>
          <p:nvPr/>
        </p:nvGrpSpPr>
        <p:grpSpPr bwMode="auto">
          <a:xfrm>
            <a:off x="4572000" y="2514601"/>
            <a:ext cx="6096000" cy="581025"/>
            <a:chOff x="1968" y="1506"/>
            <a:chExt cx="3360" cy="366"/>
          </a:xfrm>
        </p:grpSpPr>
        <p:sp>
          <p:nvSpPr>
            <p:cNvPr id="244780" name="Text Box 44"/>
            <p:cNvSpPr txBox="1">
              <a:spLocks noChangeArrowheads="1"/>
            </p:cNvSpPr>
            <p:nvPr/>
          </p:nvSpPr>
          <p:spPr bwMode="auto">
            <a:xfrm>
              <a:off x="2113" y="1506"/>
              <a:ext cx="321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/>
                <a:t>Data of the 3 previous months plus MTD of current month </a:t>
              </a:r>
              <a:r>
                <a:rPr lang="en-US" sz="1600"/>
                <a:t>is shown as the four first bars in the trend graph.</a:t>
              </a:r>
            </a:p>
          </p:txBody>
        </p:sp>
        <p:sp>
          <p:nvSpPr>
            <p:cNvPr id="244781" name="Line 45"/>
            <p:cNvSpPr>
              <a:spLocks noChangeShapeType="1"/>
            </p:cNvSpPr>
            <p:nvPr/>
          </p:nvSpPr>
          <p:spPr bwMode="auto">
            <a:xfrm flipH="1">
              <a:off x="1968" y="1728"/>
              <a:ext cx="19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4782" name="Group 46"/>
          <p:cNvGrpSpPr>
            <a:grpSpLocks/>
          </p:cNvGrpSpPr>
          <p:nvPr/>
        </p:nvGrpSpPr>
        <p:grpSpPr bwMode="auto">
          <a:xfrm>
            <a:off x="4648200" y="4724400"/>
            <a:ext cx="3429000" cy="584200"/>
            <a:chOff x="1968" y="2976"/>
            <a:chExt cx="2160" cy="368"/>
          </a:xfrm>
        </p:grpSpPr>
        <p:sp>
          <p:nvSpPr>
            <p:cNvPr id="244783" name="Text Box 47"/>
            <p:cNvSpPr txBox="1">
              <a:spLocks noChangeArrowheads="1"/>
            </p:cNvSpPr>
            <p:nvPr/>
          </p:nvSpPr>
          <p:spPr bwMode="auto">
            <a:xfrm>
              <a:off x="2208" y="2976"/>
              <a:ext cx="19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600"/>
                <a:t>The Pareto can be sorted by </a:t>
              </a:r>
              <a:br>
                <a:rPr lang="en-GB" sz="1600"/>
              </a:br>
              <a:r>
                <a:rPr lang="en-GB" sz="1600"/>
                <a:t>pressing the button </a:t>
              </a:r>
              <a:r>
                <a:rPr lang="en-GB" sz="1600" b="1"/>
                <a:t>Sort Pareto</a:t>
              </a:r>
              <a:endParaRPr lang="en-US" sz="1600"/>
            </a:p>
          </p:txBody>
        </p:sp>
        <p:sp>
          <p:nvSpPr>
            <p:cNvPr id="244784" name="Line 48"/>
            <p:cNvSpPr>
              <a:spLocks noChangeShapeType="1"/>
            </p:cNvSpPr>
            <p:nvPr/>
          </p:nvSpPr>
          <p:spPr bwMode="auto">
            <a:xfrm flipH="1" flipV="1">
              <a:off x="1968" y="3072"/>
              <a:ext cx="28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4788" name="Group 52"/>
          <p:cNvGrpSpPr>
            <a:grpSpLocks/>
          </p:cNvGrpSpPr>
          <p:nvPr/>
        </p:nvGrpSpPr>
        <p:grpSpPr bwMode="auto">
          <a:xfrm>
            <a:off x="3276600" y="1905001"/>
            <a:ext cx="7086600" cy="658813"/>
            <a:chOff x="1248" y="1344"/>
            <a:chExt cx="3696" cy="240"/>
          </a:xfrm>
        </p:grpSpPr>
        <p:sp>
          <p:nvSpPr>
            <p:cNvPr id="244789" name="Text Box 53"/>
            <p:cNvSpPr txBox="1">
              <a:spLocks noChangeArrowheads="1"/>
            </p:cNvSpPr>
            <p:nvPr/>
          </p:nvSpPr>
          <p:spPr bwMode="auto">
            <a:xfrm>
              <a:off x="2112" y="1344"/>
              <a:ext cx="28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Add the target figure directly after “Target=“ followed by (YYYY-MM) to indicate when Target is planned to be met</a:t>
              </a:r>
            </a:p>
          </p:txBody>
        </p:sp>
        <p:sp>
          <p:nvSpPr>
            <p:cNvPr id="244790" name="Line 54"/>
            <p:cNvSpPr>
              <a:spLocks noChangeShapeType="1"/>
            </p:cNvSpPr>
            <p:nvPr/>
          </p:nvSpPr>
          <p:spPr bwMode="auto">
            <a:xfrm flipH="1">
              <a:off x="1248" y="1488"/>
              <a:ext cx="91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605DC1-83D8-4C7C-A687-455203E5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DFC6D-EFDE-415D-BAFF-945927AAE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959C3-F791-4949-B605-786E6BAB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4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4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4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4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4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4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9792" r="14844" b="28125"/>
          <a:stretch>
            <a:fillRect/>
          </a:stretch>
        </p:blipFill>
        <p:spPr bwMode="auto">
          <a:xfrm>
            <a:off x="1752600" y="1828800"/>
            <a:ext cx="71628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2932" name="Group 4"/>
          <p:cNvGrpSpPr>
            <a:grpSpLocks/>
          </p:cNvGrpSpPr>
          <p:nvPr/>
        </p:nvGrpSpPr>
        <p:grpSpPr bwMode="auto">
          <a:xfrm>
            <a:off x="1981200" y="914400"/>
            <a:ext cx="5486400" cy="914400"/>
            <a:chOff x="288" y="576"/>
            <a:chExt cx="3456" cy="576"/>
          </a:xfrm>
        </p:grpSpPr>
        <p:sp>
          <p:nvSpPr>
            <p:cNvPr id="252933" name="Text Box 5"/>
            <p:cNvSpPr txBox="1">
              <a:spLocks noChangeArrowheads="1"/>
            </p:cNvSpPr>
            <p:nvPr/>
          </p:nvSpPr>
          <p:spPr bwMode="auto">
            <a:xfrm>
              <a:off x="288" y="576"/>
              <a:ext cx="34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Name the sheet, it will show  on the top of the graph sheet</a:t>
              </a:r>
            </a:p>
          </p:txBody>
        </p:sp>
        <p:sp>
          <p:nvSpPr>
            <p:cNvPr id="252934" name="Line 6"/>
            <p:cNvSpPr>
              <a:spLocks noChangeShapeType="1"/>
            </p:cNvSpPr>
            <p:nvPr/>
          </p:nvSpPr>
          <p:spPr bwMode="auto">
            <a:xfrm flipH="1">
              <a:off x="720" y="816"/>
              <a:ext cx="4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2935" name="Group 7"/>
          <p:cNvGrpSpPr>
            <a:grpSpLocks/>
          </p:cNvGrpSpPr>
          <p:nvPr/>
        </p:nvGrpSpPr>
        <p:grpSpPr bwMode="auto">
          <a:xfrm>
            <a:off x="1828800" y="5257800"/>
            <a:ext cx="4267200" cy="1143000"/>
            <a:chOff x="192" y="3312"/>
            <a:chExt cx="2688" cy="720"/>
          </a:xfrm>
        </p:grpSpPr>
        <p:sp>
          <p:nvSpPr>
            <p:cNvPr id="252936" name="Text Box 8"/>
            <p:cNvSpPr txBox="1">
              <a:spLocks noChangeArrowheads="1"/>
            </p:cNvSpPr>
            <p:nvPr/>
          </p:nvSpPr>
          <p:spPr bwMode="auto">
            <a:xfrm>
              <a:off x="192" y="3512"/>
              <a:ext cx="268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</a:rPr>
                <a:t>An additional column can be inserted by pressing the button </a:t>
              </a:r>
              <a:r>
                <a:rPr lang="en-GB" sz="1600" b="1">
                  <a:solidFill>
                    <a:srgbClr val="000000"/>
                  </a:solidFill>
                </a:rPr>
                <a:t>Insert column</a:t>
              </a:r>
              <a:endParaRPr lang="en-GB" sz="1600">
                <a:solidFill>
                  <a:srgbClr val="000000"/>
                </a:solidFill>
              </a:endParaRPr>
            </a:p>
            <a:p>
              <a:r>
                <a:rPr lang="en-GB" sz="1600">
                  <a:solidFill>
                    <a:srgbClr val="000000"/>
                  </a:solidFill>
                </a:rPr>
                <a:t>To delete a column press </a:t>
              </a:r>
              <a:r>
                <a:rPr lang="en-GB" sz="1600" b="1">
                  <a:solidFill>
                    <a:srgbClr val="000000"/>
                  </a:solidFill>
                </a:rPr>
                <a:t>Delete column</a:t>
              </a:r>
              <a:r>
                <a:rPr lang="en-GB" sz="1600">
                  <a:solidFill>
                    <a:srgbClr val="000000"/>
                  </a:solidFill>
                </a:rPr>
                <a:t>. </a:t>
              </a:r>
              <a:endParaRPr lang="en-US" sz="1600" b="1"/>
            </a:p>
          </p:txBody>
        </p:sp>
        <p:sp>
          <p:nvSpPr>
            <p:cNvPr id="252937" name="Line 9"/>
            <p:cNvSpPr>
              <a:spLocks noChangeShapeType="1"/>
            </p:cNvSpPr>
            <p:nvPr/>
          </p:nvSpPr>
          <p:spPr bwMode="auto">
            <a:xfrm flipV="1">
              <a:off x="960" y="3312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2938" name="Group 10"/>
          <p:cNvGrpSpPr>
            <a:grpSpLocks/>
          </p:cNvGrpSpPr>
          <p:nvPr/>
        </p:nvGrpSpPr>
        <p:grpSpPr bwMode="auto">
          <a:xfrm>
            <a:off x="3124200" y="1295400"/>
            <a:ext cx="6553200" cy="1066800"/>
            <a:chOff x="1008" y="816"/>
            <a:chExt cx="4128" cy="672"/>
          </a:xfrm>
        </p:grpSpPr>
        <p:sp>
          <p:nvSpPr>
            <p:cNvPr id="252939" name="Text Box 11"/>
            <p:cNvSpPr txBox="1">
              <a:spLocks noChangeArrowheads="1"/>
            </p:cNvSpPr>
            <p:nvPr/>
          </p:nvSpPr>
          <p:spPr bwMode="auto">
            <a:xfrm>
              <a:off x="2208" y="816"/>
              <a:ext cx="2928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The graph title should be the n</a:t>
              </a:r>
              <a:r>
                <a:rPr lang="de-DE" sz="1600"/>
                <a:t>ame of the measurable. It </a:t>
              </a:r>
              <a:r>
                <a:rPr lang="en-US" sz="1600"/>
                <a:t>will show up at the top of panel 1</a:t>
              </a:r>
            </a:p>
          </p:txBody>
        </p:sp>
        <p:sp>
          <p:nvSpPr>
            <p:cNvPr id="252940" name="Line 12"/>
            <p:cNvSpPr>
              <a:spLocks noChangeShapeType="1"/>
            </p:cNvSpPr>
            <p:nvPr/>
          </p:nvSpPr>
          <p:spPr bwMode="auto">
            <a:xfrm flipH="1">
              <a:off x="1008" y="1056"/>
              <a:ext cx="1152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2941" name="Group 13"/>
          <p:cNvGrpSpPr>
            <a:grpSpLocks/>
          </p:cNvGrpSpPr>
          <p:nvPr/>
        </p:nvGrpSpPr>
        <p:grpSpPr bwMode="auto">
          <a:xfrm>
            <a:off x="4648200" y="4114801"/>
            <a:ext cx="3581400" cy="581025"/>
            <a:chOff x="1968" y="2592"/>
            <a:chExt cx="2256" cy="366"/>
          </a:xfrm>
        </p:grpSpPr>
        <p:sp>
          <p:nvSpPr>
            <p:cNvPr id="252942" name="Text Box 14"/>
            <p:cNvSpPr txBox="1">
              <a:spLocks noChangeArrowheads="1"/>
            </p:cNvSpPr>
            <p:nvPr/>
          </p:nvSpPr>
          <p:spPr bwMode="auto">
            <a:xfrm>
              <a:off x="2290" y="2592"/>
              <a:ext cx="193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/>
                <a:t>In the  Pareto graph the actually presented week is shown</a:t>
              </a:r>
              <a:endParaRPr lang="en-US" sz="1600"/>
            </a:p>
          </p:txBody>
        </p:sp>
        <p:sp>
          <p:nvSpPr>
            <p:cNvPr id="252943" name="Line 15"/>
            <p:cNvSpPr>
              <a:spLocks noChangeShapeType="1"/>
            </p:cNvSpPr>
            <p:nvPr/>
          </p:nvSpPr>
          <p:spPr bwMode="auto">
            <a:xfrm flipH="1" flipV="1">
              <a:off x="1968" y="2688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2944" name="Group 16"/>
          <p:cNvGrpSpPr>
            <a:grpSpLocks/>
          </p:cNvGrpSpPr>
          <p:nvPr/>
        </p:nvGrpSpPr>
        <p:grpSpPr bwMode="auto">
          <a:xfrm>
            <a:off x="4648200" y="2514601"/>
            <a:ext cx="5715000" cy="581025"/>
            <a:chOff x="1968" y="1584"/>
            <a:chExt cx="3600" cy="366"/>
          </a:xfrm>
        </p:grpSpPr>
        <p:sp>
          <p:nvSpPr>
            <p:cNvPr id="252945" name="Text Box 17"/>
            <p:cNvSpPr txBox="1">
              <a:spLocks noChangeArrowheads="1"/>
            </p:cNvSpPr>
            <p:nvPr/>
          </p:nvSpPr>
          <p:spPr bwMode="auto">
            <a:xfrm>
              <a:off x="2208" y="1584"/>
              <a:ext cx="336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/>
                <a:t>Data of the 3 previous months plus MTD of current month </a:t>
              </a:r>
              <a:r>
                <a:rPr lang="en-US" sz="1600"/>
                <a:t>is shown as the four first bars in the trend graph.</a:t>
              </a:r>
            </a:p>
          </p:txBody>
        </p:sp>
        <p:sp>
          <p:nvSpPr>
            <p:cNvPr id="252946" name="Line 18"/>
            <p:cNvSpPr>
              <a:spLocks noChangeShapeType="1"/>
            </p:cNvSpPr>
            <p:nvPr/>
          </p:nvSpPr>
          <p:spPr bwMode="auto">
            <a:xfrm flipH="1">
              <a:off x="1968" y="1728"/>
              <a:ext cx="171" cy="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2947" name="Group 19"/>
          <p:cNvGrpSpPr>
            <a:grpSpLocks/>
          </p:cNvGrpSpPr>
          <p:nvPr/>
        </p:nvGrpSpPr>
        <p:grpSpPr bwMode="auto">
          <a:xfrm>
            <a:off x="4572000" y="4724400"/>
            <a:ext cx="3505200" cy="825500"/>
            <a:chOff x="1920" y="2976"/>
            <a:chExt cx="2208" cy="520"/>
          </a:xfrm>
        </p:grpSpPr>
        <p:sp>
          <p:nvSpPr>
            <p:cNvPr id="252948" name="Text Box 20"/>
            <p:cNvSpPr txBox="1">
              <a:spLocks noChangeArrowheads="1"/>
            </p:cNvSpPr>
            <p:nvPr/>
          </p:nvSpPr>
          <p:spPr bwMode="auto">
            <a:xfrm>
              <a:off x="2304" y="2976"/>
              <a:ext cx="182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600"/>
                <a:t>The Pareto can be sorted by </a:t>
              </a:r>
              <a:br>
                <a:rPr lang="en-GB" sz="1600"/>
              </a:br>
              <a:r>
                <a:rPr lang="en-GB" sz="1600"/>
                <a:t>pressing the button </a:t>
              </a:r>
              <a:r>
                <a:rPr lang="en-GB" sz="1600" b="1"/>
                <a:t>Sort Pareto</a:t>
              </a:r>
              <a:endParaRPr lang="en-US" sz="1600"/>
            </a:p>
          </p:txBody>
        </p:sp>
        <p:sp>
          <p:nvSpPr>
            <p:cNvPr id="252949" name="Line 21"/>
            <p:cNvSpPr>
              <a:spLocks noChangeShapeType="1"/>
            </p:cNvSpPr>
            <p:nvPr/>
          </p:nvSpPr>
          <p:spPr bwMode="auto">
            <a:xfrm flipH="1" flipV="1">
              <a:off x="1920" y="3024"/>
              <a:ext cx="432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2950" name="Group 22"/>
          <p:cNvGrpSpPr>
            <a:grpSpLocks/>
          </p:cNvGrpSpPr>
          <p:nvPr/>
        </p:nvGrpSpPr>
        <p:grpSpPr bwMode="auto">
          <a:xfrm>
            <a:off x="3733800" y="1905000"/>
            <a:ext cx="6705600" cy="762000"/>
            <a:chOff x="1392" y="1200"/>
            <a:chExt cx="4224" cy="480"/>
          </a:xfrm>
        </p:grpSpPr>
        <p:sp>
          <p:nvSpPr>
            <p:cNvPr id="252951" name="Text Box 23"/>
            <p:cNvSpPr txBox="1">
              <a:spLocks noChangeArrowheads="1"/>
            </p:cNvSpPr>
            <p:nvPr/>
          </p:nvSpPr>
          <p:spPr bwMode="auto">
            <a:xfrm>
              <a:off x="2196" y="1200"/>
              <a:ext cx="342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Add the target figure directly after “Target=“ followed by (YYYY-MM) to indicate when Target is planned to be met</a:t>
              </a:r>
            </a:p>
          </p:txBody>
        </p:sp>
        <p:sp>
          <p:nvSpPr>
            <p:cNvPr id="252952" name="Line 24"/>
            <p:cNvSpPr>
              <a:spLocks noChangeShapeType="1"/>
            </p:cNvSpPr>
            <p:nvPr/>
          </p:nvSpPr>
          <p:spPr bwMode="auto">
            <a:xfrm flipH="1">
              <a:off x="1392" y="1296"/>
              <a:ext cx="76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2953" name="Group 25"/>
          <p:cNvGrpSpPr>
            <a:grpSpLocks/>
          </p:cNvGrpSpPr>
          <p:nvPr/>
        </p:nvGrpSpPr>
        <p:grpSpPr bwMode="auto">
          <a:xfrm>
            <a:off x="8229600" y="3644900"/>
            <a:ext cx="2133600" cy="2762250"/>
            <a:chOff x="4224" y="2296"/>
            <a:chExt cx="1344" cy="1740"/>
          </a:xfrm>
        </p:grpSpPr>
        <p:sp>
          <p:nvSpPr>
            <p:cNvPr id="252954" name="Text Box 26"/>
            <p:cNvSpPr txBox="1">
              <a:spLocks noChangeArrowheads="1"/>
            </p:cNvSpPr>
            <p:nvPr/>
          </p:nvSpPr>
          <p:spPr bwMode="auto">
            <a:xfrm>
              <a:off x="4224" y="2592"/>
              <a:ext cx="1344" cy="1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68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588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600">
                  <a:latin typeface="Arial" charset="0"/>
                </a:rPr>
                <a:t>For the 12-week demonstration the oldest week is deleted whenever the new week is inserted. This is done automatically by a macro if you press </a:t>
              </a:r>
              <a:r>
                <a:rPr lang="de-DE" sz="1600" b="1">
                  <a:latin typeface="Arial" charset="0"/>
                </a:rPr>
                <a:t>Roll weeks</a:t>
              </a:r>
              <a:r>
                <a:rPr lang="de-DE" sz="1600">
                  <a:latin typeface="Arial" charset="0"/>
                </a:rPr>
                <a:t> 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52955" name="Freeform 27"/>
            <p:cNvSpPr>
              <a:spLocks/>
            </p:cNvSpPr>
            <p:nvPr/>
          </p:nvSpPr>
          <p:spPr bwMode="auto">
            <a:xfrm>
              <a:off x="4752" y="2296"/>
              <a:ext cx="776" cy="632"/>
            </a:xfrm>
            <a:custGeom>
              <a:avLst/>
              <a:gdLst>
                <a:gd name="T0" fmla="*/ 624 w 776"/>
                <a:gd name="T1" fmla="*/ 632 h 632"/>
                <a:gd name="T2" fmla="*/ 720 w 776"/>
                <a:gd name="T3" fmla="*/ 488 h 632"/>
                <a:gd name="T4" fmla="*/ 768 w 776"/>
                <a:gd name="T5" fmla="*/ 344 h 632"/>
                <a:gd name="T6" fmla="*/ 768 w 776"/>
                <a:gd name="T7" fmla="*/ 248 h 632"/>
                <a:gd name="T8" fmla="*/ 720 w 776"/>
                <a:gd name="T9" fmla="*/ 152 h 632"/>
                <a:gd name="T10" fmla="*/ 672 w 776"/>
                <a:gd name="T11" fmla="*/ 56 h 632"/>
                <a:gd name="T12" fmla="*/ 480 w 776"/>
                <a:gd name="T13" fmla="*/ 8 h 632"/>
                <a:gd name="T14" fmla="*/ 336 w 776"/>
                <a:gd name="T15" fmla="*/ 8 h 632"/>
                <a:gd name="T16" fmla="*/ 192 w 776"/>
                <a:gd name="T17" fmla="*/ 8 h 632"/>
                <a:gd name="T18" fmla="*/ 96 w 776"/>
                <a:gd name="T19" fmla="*/ 8 h 632"/>
                <a:gd name="T20" fmla="*/ 0 w 776"/>
                <a:gd name="T21" fmla="*/ 8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6" h="632">
                  <a:moveTo>
                    <a:pt x="624" y="632"/>
                  </a:moveTo>
                  <a:cubicBezTo>
                    <a:pt x="660" y="584"/>
                    <a:pt x="696" y="536"/>
                    <a:pt x="720" y="488"/>
                  </a:cubicBezTo>
                  <a:cubicBezTo>
                    <a:pt x="744" y="440"/>
                    <a:pt x="760" y="384"/>
                    <a:pt x="768" y="344"/>
                  </a:cubicBezTo>
                  <a:cubicBezTo>
                    <a:pt x="776" y="304"/>
                    <a:pt x="776" y="280"/>
                    <a:pt x="768" y="248"/>
                  </a:cubicBezTo>
                  <a:cubicBezTo>
                    <a:pt x="760" y="216"/>
                    <a:pt x="736" y="184"/>
                    <a:pt x="720" y="152"/>
                  </a:cubicBezTo>
                  <a:cubicBezTo>
                    <a:pt x="704" y="120"/>
                    <a:pt x="712" y="80"/>
                    <a:pt x="672" y="56"/>
                  </a:cubicBezTo>
                  <a:cubicBezTo>
                    <a:pt x="632" y="32"/>
                    <a:pt x="536" y="16"/>
                    <a:pt x="480" y="8"/>
                  </a:cubicBezTo>
                  <a:cubicBezTo>
                    <a:pt x="424" y="0"/>
                    <a:pt x="384" y="8"/>
                    <a:pt x="336" y="8"/>
                  </a:cubicBezTo>
                  <a:cubicBezTo>
                    <a:pt x="288" y="8"/>
                    <a:pt x="232" y="8"/>
                    <a:pt x="192" y="8"/>
                  </a:cubicBezTo>
                  <a:cubicBezTo>
                    <a:pt x="152" y="8"/>
                    <a:pt x="128" y="8"/>
                    <a:pt x="96" y="8"/>
                  </a:cubicBezTo>
                  <a:cubicBezTo>
                    <a:pt x="64" y="8"/>
                    <a:pt x="16" y="8"/>
                    <a:pt x="0" y="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Rectangle 2">
            <a:extLst>
              <a:ext uri="{FF2B5EF4-FFF2-40B4-BE49-F238E27FC236}">
                <a16:creationId xmlns:a16="http://schemas.microsoft.com/office/drawing/2014/main" id="{848D4C61-80CF-403A-A9B9-AC6378EBF6E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25060"/>
            <a:ext cx="8915400" cy="449867"/>
          </a:xfrm>
          <a:prstGeom prst="rect">
            <a:avLst/>
          </a:prstGeom>
          <a:noFill/>
          <a:ln/>
        </p:spPr>
        <p:txBody>
          <a:bodyPr vert="horz" wrap="square" lIns="90488" tIns="44450" rIns="90488" bIns="4445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Data sheet/weeks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1BDB0-7D1B-47DB-977D-4F48987F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0ADF8-4E1A-4480-9194-5CD0C279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F83D-C086-4897-BFF6-06AE31B3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2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2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659"/>
            <a:ext cx="8915400" cy="449867"/>
          </a:xfrm>
          <a:noFill/>
          <a:ln/>
        </p:spPr>
        <p:txBody>
          <a:bodyPr vert="horz" wrap="square" lIns="90488" tIns="44450" rIns="90488" bIns="44450" rtlCol="0" anchor="t" anchorCtr="0">
            <a:spAutoFit/>
          </a:bodyPr>
          <a:lstStyle/>
          <a:p>
            <a:r>
              <a:rPr lang="en-US" sz="2600" dirty="0"/>
              <a:t>Graph sheet 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1828800" y="965201"/>
            <a:ext cx="38862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 dirty="0"/>
              <a:t>PANEL 1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Trend chart with rolling 12 months / weeks plus past years/months data and </a:t>
            </a:r>
          </a:p>
          <a:p>
            <a:r>
              <a:rPr lang="en-US" sz="1400" dirty="0"/>
              <a:t>YTD/MTD of current </a:t>
            </a:r>
          </a:p>
          <a:p>
            <a:r>
              <a:rPr lang="en-US" sz="1400" dirty="0"/>
              <a:t>year/month. Target / </a:t>
            </a:r>
          </a:p>
          <a:p>
            <a:r>
              <a:rPr lang="en-US" sz="1400" dirty="0"/>
              <a:t>goal line that </a:t>
            </a:r>
          </a:p>
          <a:p>
            <a:r>
              <a:rPr lang="en-US" sz="1400" dirty="0"/>
              <a:t>could vary.</a:t>
            </a:r>
          </a:p>
          <a:p>
            <a:endParaRPr lang="en-US" sz="1400" dirty="0"/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6858000" y="838200"/>
            <a:ext cx="3657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0" indent="-1905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095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76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667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12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58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03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49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latin typeface="Arial" charset="0"/>
              </a:rPr>
              <a:t>PANEL 2</a:t>
            </a:r>
            <a:endParaRPr lang="en-US" sz="1400">
              <a:latin typeface="Arial" charset="0"/>
            </a:endParaRPr>
          </a:p>
          <a:p>
            <a:endParaRPr lang="en-US" sz="1400">
              <a:latin typeface="Arial" charset="0"/>
            </a:endParaRPr>
          </a:p>
          <a:p>
            <a:r>
              <a:rPr lang="en-US" sz="1400">
                <a:latin typeface="Arial" charset="0"/>
              </a:rPr>
              <a:t>Pareto chart that shows past month’s/week’s data only, usually 4 or 5 top causes of why target in Panel 1 is not met</a:t>
            </a:r>
          </a:p>
        </p:txBody>
      </p:sp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1752600" y="3505201"/>
            <a:ext cx="39624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 dirty="0"/>
              <a:t>PANEL 3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Problem description </a:t>
            </a:r>
            <a:br>
              <a:rPr lang="en-US" sz="1400" dirty="0"/>
            </a:br>
            <a:r>
              <a:rPr lang="en-US" sz="1400" dirty="0"/>
              <a:t>and corrective actions </a:t>
            </a:r>
            <a:br>
              <a:rPr lang="en-US" sz="1400" dirty="0"/>
            </a:br>
            <a:r>
              <a:rPr lang="en-US" sz="1400" dirty="0"/>
              <a:t>for the causes </a:t>
            </a:r>
            <a:br>
              <a:rPr lang="en-US" sz="1400" dirty="0"/>
            </a:br>
            <a:r>
              <a:rPr lang="en-US" sz="1400" dirty="0"/>
              <a:t>described in Panel 2. </a:t>
            </a:r>
            <a:br>
              <a:rPr lang="en-US" sz="1400" dirty="0"/>
            </a:br>
            <a:r>
              <a:rPr lang="en-US" sz="1400" dirty="0"/>
              <a:t>The serial number </a:t>
            </a:r>
            <a:br>
              <a:rPr lang="en-US" sz="1400" dirty="0"/>
            </a:br>
            <a:r>
              <a:rPr lang="en-US" sz="1400" dirty="0"/>
              <a:t>shall correspond to </a:t>
            </a:r>
            <a:br>
              <a:rPr lang="en-US" sz="1400" dirty="0"/>
            </a:br>
            <a:r>
              <a:rPr lang="en-US" sz="1400" dirty="0"/>
              <a:t>the one in the Pareto.</a:t>
            </a:r>
          </a:p>
          <a:p>
            <a:r>
              <a:rPr lang="en-US" sz="1400" dirty="0"/>
              <a:t>Each problem must have a target date and a responsible person defined. PDCA circles are used to show status of corrective action. When the corrective action is effective, the final completion date is set</a:t>
            </a:r>
          </a:p>
        </p:txBody>
      </p:sp>
      <p:sp>
        <p:nvSpPr>
          <p:cNvPr id="240647" name="Text Box 7"/>
          <p:cNvSpPr txBox="1">
            <a:spLocks noChangeArrowheads="1"/>
          </p:cNvSpPr>
          <p:nvPr/>
        </p:nvSpPr>
        <p:spPr bwMode="auto">
          <a:xfrm>
            <a:off x="6705600" y="3505200"/>
            <a:ext cx="37338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1002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382838">
              <a:tabLst>
                <a:tab pos="21002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573338">
              <a:tabLst>
                <a:tab pos="21002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63838">
              <a:tabLst>
                <a:tab pos="21002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54338">
              <a:tabLst>
                <a:tab pos="21002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11538" eaLnBrk="0" fontAlgn="base" hangingPunct="0">
              <a:spcBef>
                <a:spcPct val="0"/>
              </a:spcBef>
              <a:spcAft>
                <a:spcPct val="0"/>
              </a:spcAft>
              <a:tabLst>
                <a:tab pos="21002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68738" eaLnBrk="0" fontAlgn="base" hangingPunct="0">
              <a:spcBef>
                <a:spcPct val="0"/>
              </a:spcBef>
              <a:spcAft>
                <a:spcPct val="0"/>
              </a:spcAft>
              <a:tabLst>
                <a:tab pos="21002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25938" eaLnBrk="0" fontAlgn="base" hangingPunct="0">
              <a:spcBef>
                <a:spcPct val="0"/>
              </a:spcBef>
              <a:spcAft>
                <a:spcPct val="0"/>
              </a:spcAft>
              <a:tabLst>
                <a:tab pos="21002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83138" eaLnBrk="0" fontAlgn="base" hangingPunct="0">
              <a:spcBef>
                <a:spcPct val="0"/>
              </a:spcBef>
              <a:spcAft>
                <a:spcPct val="0"/>
              </a:spcAft>
              <a:tabLst>
                <a:tab pos="21002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latin typeface="Arial" charset="0"/>
              </a:rPr>
              <a:t>	</a:t>
            </a:r>
            <a:r>
              <a:rPr lang="en-US" sz="1400" b="1">
                <a:latin typeface="Arial" charset="0"/>
              </a:rPr>
              <a:t>PANEL 4</a:t>
            </a:r>
            <a:endParaRPr lang="en-US" sz="1400">
              <a:latin typeface="Arial" charset="0"/>
            </a:endParaRPr>
          </a:p>
          <a:p>
            <a:endParaRPr lang="en-US" sz="1400">
              <a:latin typeface="Arial" charset="0"/>
            </a:endParaRPr>
          </a:p>
          <a:p>
            <a:r>
              <a:rPr lang="en-US" sz="1400">
                <a:latin typeface="Arial" charset="0"/>
              </a:rPr>
              <a:t>	Chart with rolling 	12 months 	/weeks, that 	tracks progress of 	improvement for 	each item from 	Panel 3.  item can 	be deleted from Panels 3 &amp; 4 when target achieved for 3 consecutive months/weeks</a:t>
            </a:r>
          </a:p>
          <a:p>
            <a:endParaRPr lang="en-US" sz="1400"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9DC029-44CD-4887-A104-147C2E950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7" y="1909989"/>
            <a:ext cx="4688603" cy="343904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E0EB3E-AAE5-4044-AE7D-D85C271F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BD5F4-4653-4A2A-8B67-4E5196A41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984F6-AB2A-4161-9B98-373DAE74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6622869" y="2936967"/>
            <a:ext cx="3505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3828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5733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638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543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11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68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25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8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>
                <a:latin typeface="Arial" charset="0"/>
              </a:rPr>
              <a:t>Need more rows?</a:t>
            </a:r>
            <a:endParaRPr lang="en-US" sz="1800">
              <a:latin typeface="Arial" charset="0"/>
            </a:endParaRPr>
          </a:p>
          <a:p>
            <a:r>
              <a:rPr lang="en-US" sz="1800">
                <a:latin typeface="Arial" charset="0"/>
              </a:rPr>
              <a:t>If you would like to add a new row in panel 3 and 4, click on the button “Add New Row”. Note that a row will only be inserted in case the last row contains any data in column B. Maximum 50 rows!</a:t>
            </a:r>
          </a:p>
        </p:txBody>
      </p:sp>
      <p:pic>
        <p:nvPicPr>
          <p:cNvPr id="254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55730" r="83594" b="39063"/>
          <a:stretch>
            <a:fillRect/>
          </a:stretch>
        </p:blipFill>
        <p:spPr bwMode="auto">
          <a:xfrm>
            <a:off x="2660469" y="5680166"/>
            <a:ext cx="23622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9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4" r="63281" b="36198"/>
          <a:stretch>
            <a:fillRect/>
          </a:stretch>
        </p:blipFill>
        <p:spPr bwMode="auto">
          <a:xfrm>
            <a:off x="2355669" y="1870166"/>
            <a:ext cx="3581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83" name="Line 7"/>
          <p:cNvSpPr>
            <a:spLocks noChangeShapeType="1"/>
          </p:cNvSpPr>
          <p:nvPr/>
        </p:nvSpPr>
        <p:spPr bwMode="auto">
          <a:xfrm flipH="1">
            <a:off x="2355669" y="1565366"/>
            <a:ext cx="4724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H="1">
            <a:off x="6013269" y="2555966"/>
            <a:ext cx="266700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5" name="Text Box 9"/>
          <p:cNvSpPr txBox="1">
            <a:spLocks noChangeArrowheads="1"/>
          </p:cNvSpPr>
          <p:nvPr/>
        </p:nvSpPr>
        <p:spPr bwMode="auto">
          <a:xfrm>
            <a:off x="6660969" y="5210659"/>
            <a:ext cx="3429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3828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5733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638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543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11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68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25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8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>
                <a:latin typeface="Arial" charset="0"/>
              </a:rPr>
              <a:t>Hide rows?</a:t>
            </a:r>
            <a:endParaRPr lang="en-US" sz="1800" dirty="0">
              <a:latin typeface="Arial" charset="0"/>
            </a:endParaRPr>
          </a:p>
          <a:p>
            <a:r>
              <a:rPr lang="en-US" sz="1800" dirty="0">
                <a:latin typeface="Arial" charset="0"/>
              </a:rPr>
              <a:t>If there is no data in column B and the button is pushed, all rows without data will be hidden.</a:t>
            </a:r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 flipH="1">
            <a:off x="2736669" y="4918166"/>
            <a:ext cx="76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7" name="Line 11"/>
          <p:cNvSpPr>
            <a:spLocks noChangeShapeType="1"/>
          </p:cNvSpPr>
          <p:nvPr/>
        </p:nvSpPr>
        <p:spPr bwMode="auto">
          <a:xfrm>
            <a:off x="3879669" y="4994366"/>
            <a:ext cx="1066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F6FBE2-6448-4CA0-ADFB-66A5513D7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270" y="537110"/>
            <a:ext cx="2752395" cy="2018856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5EC06AC8-B523-487B-8354-A2B79615D50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6659"/>
            <a:ext cx="8915400" cy="449867"/>
          </a:xfrm>
          <a:prstGeom prst="rect">
            <a:avLst/>
          </a:prstGeom>
          <a:noFill/>
          <a:ln/>
        </p:spPr>
        <p:txBody>
          <a:bodyPr vert="horz" wrap="square" lIns="90488" tIns="44450" rIns="90488" bIns="4445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/>
              <a:t>Graph sheet </a:t>
            </a:r>
            <a:endParaRPr lang="en-US" sz="26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39CAB-60F4-4057-9183-3AB633FF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D236E-9F9A-4647-A257-A9A0C92D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C434C-E0AB-4377-98A5-A3371E7A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9792" r="14844" b="28125"/>
          <a:stretch>
            <a:fillRect/>
          </a:stretch>
        </p:blipFill>
        <p:spPr bwMode="auto">
          <a:xfrm>
            <a:off x="1752600" y="1828800"/>
            <a:ext cx="71628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3956" name="Group 4"/>
          <p:cNvGrpSpPr>
            <a:grpSpLocks/>
          </p:cNvGrpSpPr>
          <p:nvPr/>
        </p:nvGrpSpPr>
        <p:grpSpPr bwMode="auto">
          <a:xfrm>
            <a:off x="1981200" y="914400"/>
            <a:ext cx="5486400" cy="914400"/>
            <a:chOff x="288" y="576"/>
            <a:chExt cx="3456" cy="576"/>
          </a:xfrm>
        </p:grpSpPr>
        <p:sp>
          <p:nvSpPr>
            <p:cNvPr id="253957" name="Text Box 5"/>
            <p:cNvSpPr txBox="1">
              <a:spLocks noChangeArrowheads="1"/>
            </p:cNvSpPr>
            <p:nvPr/>
          </p:nvSpPr>
          <p:spPr bwMode="auto">
            <a:xfrm>
              <a:off x="288" y="576"/>
              <a:ext cx="34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Name the sheet, it will show  on the top of the graph sheet</a:t>
              </a:r>
            </a:p>
          </p:txBody>
        </p:sp>
        <p:sp>
          <p:nvSpPr>
            <p:cNvPr id="253958" name="Line 6"/>
            <p:cNvSpPr>
              <a:spLocks noChangeShapeType="1"/>
            </p:cNvSpPr>
            <p:nvPr/>
          </p:nvSpPr>
          <p:spPr bwMode="auto">
            <a:xfrm flipH="1">
              <a:off x="720" y="816"/>
              <a:ext cx="4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3959" name="Group 7"/>
          <p:cNvGrpSpPr>
            <a:grpSpLocks/>
          </p:cNvGrpSpPr>
          <p:nvPr/>
        </p:nvGrpSpPr>
        <p:grpSpPr bwMode="auto">
          <a:xfrm>
            <a:off x="1828800" y="5257800"/>
            <a:ext cx="4267200" cy="1143000"/>
            <a:chOff x="192" y="3312"/>
            <a:chExt cx="2688" cy="720"/>
          </a:xfrm>
        </p:grpSpPr>
        <p:sp>
          <p:nvSpPr>
            <p:cNvPr id="253960" name="Text Box 8"/>
            <p:cNvSpPr txBox="1">
              <a:spLocks noChangeArrowheads="1"/>
            </p:cNvSpPr>
            <p:nvPr/>
          </p:nvSpPr>
          <p:spPr bwMode="auto">
            <a:xfrm>
              <a:off x="192" y="3512"/>
              <a:ext cx="268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An additional column can be inserted by pressing the button </a:t>
              </a:r>
              <a:r>
                <a:rPr lang="en-GB" sz="1600" b="1" dirty="0">
                  <a:solidFill>
                    <a:srgbClr val="000000"/>
                  </a:solidFill>
                </a:rPr>
                <a:t>Insert column</a:t>
              </a:r>
              <a:endParaRPr lang="en-GB" sz="1600" dirty="0">
                <a:solidFill>
                  <a:srgbClr val="000000"/>
                </a:solidFill>
              </a:endParaRPr>
            </a:p>
            <a:p>
              <a:r>
                <a:rPr lang="en-GB" sz="1600" dirty="0">
                  <a:solidFill>
                    <a:srgbClr val="000000"/>
                  </a:solidFill>
                </a:rPr>
                <a:t>To delete a column select </a:t>
              </a:r>
              <a:r>
                <a:rPr lang="en-GB" sz="1600" b="1" dirty="0">
                  <a:solidFill>
                    <a:srgbClr val="000000"/>
                  </a:solidFill>
                </a:rPr>
                <a:t>Delete column</a:t>
              </a:r>
              <a:r>
                <a:rPr lang="en-GB" sz="1600" dirty="0">
                  <a:solidFill>
                    <a:srgbClr val="000000"/>
                  </a:solidFill>
                </a:rPr>
                <a:t>. </a:t>
              </a:r>
              <a:endParaRPr lang="en-US" sz="1600" b="1" dirty="0"/>
            </a:p>
          </p:txBody>
        </p:sp>
        <p:sp>
          <p:nvSpPr>
            <p:cNvPr id="253961" name="Line 9"/>
            <p:cNvSpPr>
              <a:spLocks noChangeShapeType="1"/>
            </p:cNvSpPr>
            <p:nvPr/>
          </p:nvSpPr>
          <p:spPr bwMode="auto">
            <a:xfrm flipV="1">
              <a:off x="960" y="3312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3962" name="Group 10"/>
          <p:cNvGrpSpPr>
            <a:grpSpLocks/>
          </p:cNvGrpSpPr>
          <p:nvPr/>
        </p:nvGrpSpPr>
        <p:grpSpPr bwMode="auto">
          <a:xfrm>
            <a:off x="3124200" y="1295400"/>
            <a:ext cx="6553200" cy="1066800"/>
            <a:chOff x="1008" y="816"/>
            <a:chExt cx="4128" cy="672"/>
          </a:xfrm>
        </p:grpSpPr>
        <p:sp>
          <p:nvSpPr>
            <p:cNvPr id="253963" name="Text Box 11"/>
            <p:cNvSpPr txBox="1">
              <a:spLocks noChangeArrowheads="1"/>
            </p:cNvSpPr>
            <p:nvPr/>
          </p:nvSpPr>
          <p:spPr bwMode="auto">
            <a:xfrm>
              <a:off x="2208" y="816"/>
              <a:ext cx="2928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The graph title should be the n</a:t>
              </a:r>
              <a:r>
                <a:rPr lang="de-DE" sz="1600"/>
                <a:t>ame of the measurable. It </a:t>
              </a:r>
              <a:r>
                <a:rPr lang="en-US" sz="1600"/>
                <a:t>will show up at the top of panel 1</a:t>
              </a:r>
            </a:p>
          </p:txBody>
        </p:sp>
        <p:sp>
          <p:nvSpPr>
            <p:cNvPr id="253964" name="Line 12"/>
            <p:cNvSpPr>
              <a:spLocks noChangeShapeType="1"/>
            </p:cNvSpPr>
            <p:nvPr/>
          </p:nvSpPr>
          <p:spPr bwMode="auto">
            <a:xfrm flipH="1">
              <a:off x="1008" y="1056"/>
              <a:ext cx="1152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3965" name="Group 13"/>
          <p:cNvGrpSpPr>
            <a:grpSpLocks/>
          </p:cNvGrpSpPr>
          <p:nvPr/>
        </p:nvGrpSpPr>
        <p:grpSpPr bwMode="auto">
          <a:xfrm>
            <a:off x="4648200" y="4114801"/>
            <a:ext cx="3581400" cy="581025"/>
            <a:chOff x="1968" y="2592"/>
            <a:chExt cx="2256" cy="366"/>
          </a:xfrm>
        </p:grpSpPr>
        <p:sp>
          <p:nvSpPr>
            <p:cNvPr id="253966" name="Text Box 14"/>
            <p:cNvSpPr txBox="1">
              <a:spLocks noChangeArrowheads="1"/>
            </p:cNvSpPr>
            <p:nvPr/>
          </p:nvSpPr>
          <p:spPr bwMode="auto">
            <a:xfrm>
              <a:off x="2290" y="2592"/>
              <a:ext cx="193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/>
                <a:t>In the  Pareto graph the actually presented week is shown</a:t>
              </a:r>
              <a:endParaRPr lang="en-US" sz="1600"/>
            </a:p>
          </p:txBody>
        </p:sp>
        <p:sp>
          <p:nvSpPr>
            <p:cNvPr id="253967" name="Line 15"/>
            <p:cNvSpPr>
              <a:spLocks noChangeShapeType="1"/>
            </p:cNvSpPr>
            <p:nvPr/>
          </p:nvSpPr>
          <p:spPr bwMode="auto">
            <a:xfrm flipH="1" flipV="1">
              <a:off x="1968" y="2688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3968" name="Group 16"/>
          <p:cNvGrpSpPr>
            <a:grpSpLocks/>
          </p:cNvGrpSpPr>
          <p:nvPr/>
        </p:nvGrpSpPr>
        <p:grpSpPr bwMode="auto">
          <a:xfrm>
            <a:off x="4648200" y="2514601"/>
            <a:ext cx="5715000" cy="581025"/>
            <a:chOff x="1968" y="1584"/>
            <a:chExt cx="3600" cy="366"/>
          </a:xfrm>
        </p:grpSpPr>
        <p:sp>
          <p:nvSpPr>
            <p:cNvPr id="253969" name="Text Box 17"/>
            <p:cNvSpPr txBox="1">
              <a:spLocks noChangeArrowheads="1"/>
            </p:cNvSpPr>
            <p:nvPr/>
          </p:nvSpPr>
          <p:spPr bwMode="auto">
            <a:xfrm>
              <a:off x="2208" y="1584"/>
              <a:ext cx="336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/>
                <a:t>Data of the 3 previous months plus MTD of current month </a:t>
              </a:r>
              <a:r>
                <a:rPr lang="en-US" sz="1600"/>
                <a:t>is shown as the four first bars in the trend graph.</a:t>
              </a:r>
            </a:p>
          </p:txBody>
        </p:sp>
        <p:sp>
          <p:nvSpPr>
            <p:cNvPr id="253970" name="Line 18"/>
            <p:cNvSpPr>
              <a:spLocks noChangeShapeType="1"/>
            </p:cNvSpPr>
            <p:nvPr/>
          </p:nvSpPr>
          <p:spPr bwMode="auto">
            <a:xfrm flipH="1">
              <a:off x="1968" y="1728"/>
              <a:ext cx="171" cy="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3971" name="Group 19"/>
          <p:cNvGrpSpPr>
            <a:grpSpLocks/>
          </p:cNvGrpSpPr>
          <p:nvPr/>
        </p:nvGrpSpPr>
        <p:grpSpPr bwMode="auto">
          <a:xfrm>
            <a:off x="4572000" y="4724400"/>
            <a:ext cx="3505200" cy="825500"/>
            <a:chOff x="1920" y="2976"/>
            <a:chExt cx="2208" cy="520"/>
          </a:xfrm>
        </p:grpSpPr>
        <p:sp>
          <p:nvSpPr>
            <p:cNvPr id="253972" name="Text Box 20"/>
            <p:cNvSpPr txBox="1">
              <a:spLocks noChangeArrowheads="1"/>
            </p:cNvSpPr>
            <p:nvPr/>
          </p:nvSpPr>
          <p:spPr bwMode="auto">
            <a:xfrm>
              <a:off x="2304" y="2976"/>
              <a:ext cx="182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600"/>
                <a:t>The Pareto can be sorted by </a:t>
              </a:r>
              <a:br>
                <a:rPr lang="en-GB" sz="1600"/>
              </a:br>
              <a:r>
                <a:rPr lang="en-GB" sz="1600"/>
                <a:t>pressing the button </a:t>
              </a:r>
              <a:r>
                <a:rPr lang="en-GB" sz="1600" b="1"/>
                <a:t>Sort Pareto</a:t>
              </a:r>
              <a:endParaRPr lang="en-US" sz="1600"/>
            </a:p>
          </p:txBody>
        </p:sp>
        <p:sp>
          <p:nvSpPr>
            <p:cNvPr id="253973" name="Line 21"/>
            <p:cNvSpPr>
              <a:spLocks noChangeShapeType="1"/>
            </p:cNvSpPr>
            <p:nvPr/>
          </p:nvSpPr>
          <p:spPr bwMode="auto">
            <a:xfrm flipH="1" flipV="1">
              <a:off x="1920" y="3024"/>
              <a:ext cx="432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3974" name="Group 22"/>
          <p:cNvGrpSpPr>
            <a:grpSpLocks/>
          </p:cNvGrpSpPr>
          <p:nvPr/>
        </p:nvGrpSpPr>
        <p:grpSpPr bwMode="auto">
          <a:xfrm>
            <a:off x="3733800" y="1905000"/>
            <a:ext cx="6705600" cy="762000"/>
            <a:chOff x="1392" y="1200"/>
            <a:chExt cx="4224" cy="480"/>
          </a:xfrm>
        </p:grpSpPr>
        <p:sp>
          <p:nvSpPr>
            <p:cNvPr id="253975" name="Text Box 23"/>
            <p:cNvSpPr txBox="1">
              <a:spLocks noChangeArrowheads="1"/>
            </p:cNvSpPr>
            <p:nvPr/>
          </p:nvSpPr>
          <p:spPr bwMode="auto">
            <a:xfrm>
              <a:off x="2196" y="1200"/>
              <a:ext cx="342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Add the target figure directly after “Target=“ followed by (YYYY-MM) to indicate when Target is planned to be met</a:t>
              </a:r>
            </a:p>
          </p:txBody>
        </p:sp>
        <p:sp>
          <p:nvSpPr>
            <p:cNvPr id="253976" name="Line 24"/>
            <p:cNvSpPr>
              <a:spLocks noChangeShapeType="1"/>
            </p:cNvSpPr>
            <p:nvPr/>
          </p:nvSpPr>
          <p:spPr bwMode="auto">
            <a:xfrm flipH="1">
              <a:off x="1392" y="1296"/>
              <a:ext cx="76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3977" name="Group 25"/>
          <p:cNvGrpSpPr>
            <a:grpSpLocks/>
          </p:cNvGrpSpPr>
          <p:nvPr/>
        </p:nvGrpSpPr>
        <p:grpSpPr bwMode="auto">
          <a:xfrm>
            <a:off x="8229600" y="3644900"/>
            <a:ext cx="2133600" cy="2762250"/>
            <a:chOff x="4224" y="2296"/>
            <a:chExt cx="1344" cy="1740"/>
          </a:xfrm>
        </p:grpSpPr>
        <p:sp>
          <p:nvSpPr>
            <p:cNvPr id="253978" name="Text Box 26"/>
            <p:cNvSpPr txBox="1">
              <a:spLocks noChangeArrowheads="1"/>
            </p:cNvSpPr>
            <p:nvPr/>
          </p:nvSpPr>
          <p:spPr bwMode="auto">
            <a:xfrm>
              <a:off x="4224" y="2592"/>
              <a:ext cx="1344" cy="1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683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588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600">
                  <a:latin typeface="Arial" charset="0"/>
                </a:rPr>
                <a:t>For the 12-week demonstration the oldest week is deleted whenever the new week is inserted. This is done automatically by a macro if you press </a:t>
              </a:r>
              <a:r>
                <a:rPr lang="de-DE" sz="1600" b="1">
                  <a:latin typeface="Arial" charset="0"/>
                </a:rPr>
                <a:t>Roll weeks</a:t>
              </a:r>
              <a:r>
                <a:rPr lang="de-DE" sz="1600">
                  <a:latin typeface="Arial" charset="0"/>
                </a:rPr>
                <a:t> 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53979" name="Freeform 27"/>
            <p:cNvSpPr>
              <a:spLocks/>
            </p:cNvSpPr>
            <p:nvPr/>
          </p:nvSpPr>
          <p:spPr bwMode="auto">
            <a:xfrm>
              <a:off x="4752" y="2296"/>
              <a:ext cx="776" cy="632"/>
            </a:xfrm>
            <a:custGeom>
              <a:avLst/>
              <a:gdLst>
                <a:gd name="T0" fmla="*/ 624 w 776"/>
                <a:gd name="T1" fmla="*/ 632 h 632"/>
                <a:gd name="T2" fmla="*/ 720 w 776"/>
                <a:gd name="T3" fmla="*/ 488 h 632"/>
                <a:gd name="T4" fmla="*/ 768 w 776"/>
                <a:gd name="T5" fmla="*/ 344 h 632"/>
                <a:gd name="T6" fmla="*/ 768 w 776"/>
                <a:gd name="T7" fmla="*/ 248 h 632"/>
                <a:gd name="T8" fmla="*/ 720 w 776"/>
                <a:gd name="T9" fmla="*/ 152 h 632"/>
                <a:gd name="T10" fmla="*/ 672 w 776"/>
                <a:gd name="T11" fmla="*/ 56 h 632"/>
                <a:gd name="T12" fmla="*/ 480 w 776"/>
                <a:gd name="T13" fmla="*/ 8 h 632"/>
                <a:gd name="T14" fmla="*/ 336 w 776"/>
                <a:gd name="T15" fmla="*/ 8 h 632"/>
                <a:gd name="T16" fmla="*/ 192 w 776"/>
                <a:gd name="T17" fmla="*/ 8 h 632"/>
                <a:gd name="T18" fmla="*/ 96 w 776"/>
                <a:gd name="T19" fmla="*/ 8 h 632"/>
                <a:gd name="T20" fmla="*/ 0 w 776"/>
                <a:gd name="T21" fmla="*/ 8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6" h="632">
                  <a:moveTo>
                    <a:pt x="624" y="632"/>
                  </a:moveTo>
                  <a:cubicBezTo>
                    <a:pt x="660" y="584"/>
                    <a:pt x="696" y="536"/>
                    <a:pt x="720" y="488"/>
                  </a:cubicBezTo>
                  <a:cubicBezTo>
                    <a:pt x="744" y="440"/>
                    <a:pt x="760" y="384"/>
                    <a:pt x="768" y="344"/>
                  </a:cubicBezTo>
                  <a:cubicBezTo>
                    <a:pt x="776" y="304"/>
                    <a:pt x="776" y="280"/>
                    <a:pt x="768" y="248"/>
                  </a:cubicBezTo>
                  <a:cubicBezTo>
                    <a:pt x="760" y="216"/>
                    <a:pt x="736" y="184"/>
                    <a:pt x="720" y="152"/>
                  </a:cubicBezTo>
                  <a:cubicBezTo>
                    <a:pt x="704" y="120"/>
                    <a:pt x="712" y="80"/>
                    <a:pt x="672" y="56"/>
                  </a:cubicBezTo>
                  <a:cubicBezTo>
                    <a:pt x="632" y="32"/>
                    <a:pt x="536" y="16"/>
                    <a:pt x="480" y="8"/>
                  </a:cubicBezTo>
                  <a:cubicBezTo>
                    <a:pt x="424" y="0"/>
                    <a:pt x="384" y="8"/>
                    <a:pt x="336" y="8"/>
                  </a:cubicBezTo>
                  <a:cubicBezTo>
                    <a:pt x="288" y="8"/>
                    <a:pt x="232" y="8"/>
                    <a:pt x="192" y="8"/>
                  </a:cubicBezTo>
                  <a:cubicBezTo>
                    <a:pt x="152" y="8"/>
                    <a:pt x="128" y="8"/>
                    <a:pt x="96" y="8"/>
                  </a:cubicBezTo>
                  <a:cubicBezTo>
                    <a:pt x="64" y="8"/>
                    <a:pt x="16" y="8"/>
                    <a:pt x="0" y="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Rectangle 2">
            <a:extLst>
              <a:ext uri="{FF2B5EF4-FFF2-40B4-BE49-F238E27FC236}">
                <a16:creationId xmlns:a16="http://schemas.microsoft.com/office/drawing/2014/main" id="{3BF0F475-550B-4B59-8D25-4F1B1EB4C30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25060"/>
            <a:ext cx="8915400" cy="449867"/>
          </a:xfrm>
          <a:prstGeom prst="rect">
            <a:avLst/>
          </a:prstGeom>
          <a:noFill/>
          <a:ln/>
        </p:spPr>
        <p:txBody>
          <a:bodyPr vert="horz" wrap="square" lIns="90488" tIns="44450" rIns="90488" bIns="4445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Data sheet/weeks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51FAB-4A84-4F4F-9C32-D5846A82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08281-BD60-4113-B27E-5BBC71F62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27047-0FC6-404E-BC20-E48D6008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3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3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Text Box 1027"/>
          <p:cNvSpPr txBox="1">
            <a:spLocks noChangeArrowheads="1"/>
          </p:cNvSpPr>
          <p:nvPr/>
        </p:nvSpPr>
        <p:spPr bwMode="auto">
          <a:xfrm>
            <a:off x="1981200" y="990600"/>
            <a:ext cx="8458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When you would like to modify cells in the data sheet, which are protected, you must unprotect the sheet. Go to menu </a:t>
            </a:r>
            <a:r>
              <a:rPr lang="en-US" b="1"/>
              <a:t>Tools</a:t>
            </a:r>
            <a:r>
              <a:rPr lang="en-US"/>
              <a:t> and choose </a:t>
            </a:r>
            <a:r>
              <a:rPr lang="en-US" b="1"/>
              <a:t>Protection</a:t>
            </a:r>
            <a:r>
              <a:rPr lang="en-US"/>
              <a:t>. Then </a:t>
            </a:r>
            <a:r>
              <a:rPr lang="en-US" b="1"/>
              <a:t>Unprotect sheet</a:t>
            </a:r>
            <a:r>
              <a:rPr lang="en-US"/>
              <a:t>. The sheet will be re-protected the next time one of the macros is run. </a:t>
            </a:r>
          </a:p>
        </p:txBody>
      </p:sp>
      <p:pic>
        <p:nvPicPr>
          <p:cNvPr id="238596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44792" r="20313" b="39584"/>
          <a:stretch>
            <a:fillRect/>
          </a:stretch>
        </p:blipFill>
        <p:spPr bwMode="auto">
          <a:xfrm>
            <a:off x="1981200" y="3352800"/>
            <a:ext cx="8001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611C772-1B9C-488D-A6A5-4F51C3A94D6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25060"/>
            <a:ext cx="8915400" cy="449867"/>
          </a:xfrm>
          <a:prstGeom prst="rect">
            <a:avLst/>
          </a:prstGeom>
          <a:noFill/>
          <a:ln/>
        </p:spPr>
        <p:txBody>
          <a:bodyPr vert="horz" wrap="square" lIns="90488" tIns="44450" rIns="90488" bIns="4445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Editing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B6E53-767F-4599-9C48-71F4BB42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F9C3F-46F9-454F-9418-6B6E0340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20319-9531-4825-B506-0766953F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665884"/>
            <a:ext cx="581891" cy="123111"/>
          </a:xfrm>
        </p:spPr>
        <p:txBody>
          <a:bodyPr/>
          <a:lstStyle/>
          <a:p>
            <a:r>
              <a:rPr lang="en-US"/>
              <a:t>January 26,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3DEA7AE-ED4C-40AF-BD8C-511FAE734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084697"/>
              </p:ext>
            </p:extLst>
          </p:nvPr>
        </p:nvGraphicFramePr>
        <p:xfrm>
          <a:off x="663569" y="2191760"/>
          <a:ext cx="11140293" cy="1333500"/>
        </p:xfrm>
        <a:graphic>
          <a:graphicData uri="http://schemas.openxmlformats.org/drawingml/2006/table">
            <a:tbl>
              <a:tblPr/>
              <a:tblGrid>
                <a:gridCol w="1128635">
                  <a:extLst>
                    <a:ext uri="{9D8B030D-6E8A-4147-A177-3AD203B41FA5}">
                      <a16:colId xmlns:a16="http://schemas.microsoft.com/office/drawing/2014/main" val="3599451662"/>
                    </a:ext>
                  </a:extLst>
                </a:gridCol>
                <a:gridCol w="1128635">
                  <a:extLst>
                    <a:ext uri="{9D8B030D-6E8A-4147-A177-3AD203B41FA5}">
                      <a16:colId xmlns:a16="http://schemas.microsoft.com/office/drawing/2014/main" val="2016354304"/>
                    </a:ext>
                  </a:extLst>
                </a:gridCol>
                <a:gridCol w="1546264">
                  <a:extLst>
                    <a:ext uri="{9D8B030D-6E8A-4147-A177-3AD203B41FA5}">
                      <a16:colId xmlns:a16="http://schemas.microsoft.com/office/drawing/2014/main" val="741788573"/>
                    </a:ext>
                  </a:extLst>
                </a:gridCol>
                <a:gridCol w="1513235">
                  <a:extLst>
                    <a:ext uri="{9D8B030D-6E8A-4147-A177-3AD203B41FA5}">
                      <a16:colId xmlns:a16="http://schemas.microsoft.com/office/drawing/2014/main" val="4214033204"/>
                    </a:ext>
                  </a:extLst>
                </a:gridCol>
                <a:gridCol w="3427413">
                  <a:extLst>
                    <a:ext uri="{9D8B030D-6E8A-4147-A177-3AD203B41FA5}">
                      <a16:colId xmlns:a16="http://schemas.microsoft.com/office/drawing/2014/main" val="4065962837"/>
                    </a:ext>
                  </a:extLst>
                </a:gridCol>
                <a:gridCol w="2396111">
                  <a:extLst>
                    <a:ext uri="{9D8B030D-6E8A-4147-A177-3AD203B41FA5}">
                      <a16:colId xmlns:a16="http://schemas.microsoft.com/office/drawing/2014/main" val="139776626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noProof="0" dirty="0">
                          <a:effectLst/>
                          <a:latin typeface="Arial" panose="020B0604020202020204" pitchFamily="34" charset="0"/>
                        </a:rPr>
                        <a:t>Version #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noProof="0">
                          <a:effectLst/>
                          <a:latin typeface="Arial" panose="020B0604020202020204" pitchFamily="34" charset="0"/>
                        </a:rPr>
                        <a:t>Date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noProof="0">
                          <a:effectLst/>
                          <a:latin typeface="Arial" panose="020B0604020202020204" pitchFamily="34" charset="0"/>
                        </a:rPr>
                        <a:t>Author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noProof="0">
                          <a:effectLst/>
                          <a:latin typeface="Arial" panose="020B0604020202020204" pitchFamily="34" charset="0"/>
                        </a:rPr>
                        <a:t>Approver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noProof="0">
                          <a:effectLst/>
                          <a:latin typeface="Arial" panose="020B0604020202020204" pitchFamily="34" charset="0"/>
                        </a:rPr>
                        <a:t>Modification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noProof="0">
                          <a:effectLst/>
                          <a:latin typeface="Arial" panose="020B0604020202020204" pitchFamily="34" charset="0"/>
                        </a:rPr>
                        <a:t>Purpose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5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0715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effectLst/>
                          <a:latin typeface="Arial" panose="020B0604020202020204" pitchFamily="34" charset="0"/>
                        </a:rPr>
                        <a:t>Apr. 1, 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effectLst/>
                          <a:latin typeface="Arial" panose="020B0604020202020204" pitchFamily="34" charset="0"/>
                        </a:rPr>
                        <a:t>Brian Toyonaga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effectLst/>
                          <a:latin typeface="Arial" panose="020B0604020202020204" pitchFamily="34" charset="0"/>
                        </a:rPr>
                        <a:t>New Release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effectLst/>
                          <a:latin typeface="Arial" panose="020B0604020202020204" pitchFamily="34" charset="0"/>
                        </a:rPr>
                        <a:t> New Release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7518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effectLst/>
                          <a:latin typeface="Arial" panose="020B0604020202020204" pitchFamily="34" charset="0"/>
                        </a:rPr>
                        <a:t>1.5 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effectLst/>
                          <a:latin typeface="Arial" panose="020B0604020202020204" pitchFamily="34" charset="0"/>
                        </a:rPr>
                        <a:t> Jan. 26,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effectLst/>
                          <a:latin typeface="Arial" panose="020B0604020202020204" pitchFamily="34" charset="0"/>
                        </a:rPr>
                        <a:t>Dennis Nielsen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effectLst/>
                          <a:latin typeface="Arial" panose="020B0604020202020204" pitchFamily="34" charset="0"/>
                        </a:rPr>
                        <a:t>Dennis Nielsen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effectLst/>
                          <a:latin typeface="Arial" panose="020B0604020202020204" pitchFamily="34" charset="0"/>
                        </a:rPr>
                        <a:t>Move to SQPS &amp; Formatting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effectLst/>
                          <a:latin typeface="Arial" panose="020B0604020202020204" pitchFamily="34" charset="0"/>
                        </a:rPr>
                        <a:t> SQPS Release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1351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0471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7442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000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203751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E4395942-182B-4256-988E-BE0F254D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892183"/>
            <a:ext cx="11365707" cy="443198"/>
          </a:xfrm>
        </p:spPr>
        <p:txBody>
          <a:bodyPr/>
          <a:lstStyle/>
          <a:p>
            <a:r>
              <a:rPr lang="en-US" noProof="0" dirty="0"/>
              <a:t>Revision History :</a:t>
            </a:r>
          </a:p>
        </p:txBody>
      </p:sp>
    </p:spTree>
    <p:extLst>
      <p:ext uri="{BB962C8B-B14F-4D97-AF65-F5344CB8AC3E}">
        <p14:creationId xmlns:p14="http://schemas.microsoft.com/office/powerpoint/2010/main" val="70703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099679CF-9E75-43C5-B317-D0F1B4E52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2022</a:t>
            </a:r>
            <a:endParaRPr lang="en-US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A8E8250-FF20-4A24-A508-1B5B6023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SQPS061 User Guideline</a:t>
            </a:r>
            <a:endParaRPr lang="en-US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F9362C8A-5C4A-4ED9-A165-C2091EAA5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LOCK" val="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FILENAME" val="M:\1_Aktuellt\1_JOBB_Pågående\Veoneer_204\J-3336_N_Jan-20_Justering av PP-Mall_CS\kundmaterial\Veoneer_WomenBackseat.jpg"/>
</p:tagLst>
</file>

<file path=ppt/theme/theme1.xml><?xml version="1.0" encoding="utf-8"?>
<a:theme xmlns:a="http://schemas.openxmlformats.org/drawingml/2006/main" name="Veoneer 2020 ver 2">
  <a:themeElements>
    <a:clrScheme name="veoneer">
      <a:dk1>
        <a:srgbClr val="323232"/>
      </a:dk1>
      <a:lt1>
        <a:srgbClr val="FFFFFF"/>
      </a:lt1>
      <a:dk2>
        <a:srgbClr val="DADADA"/>
      </a:dk2>
      <a:lt2>
        <a:srgbClr val="9D9D9D"/>
      </a:lt2>
      <a:accent1>
        <a:srgbClr val="001F47"/>
      </a:accent1>
      <a:accent2>
        <a:srgbClr val="60799A"/>
      </a:accent2>
      <a:accent3>
        <a:srgbClr val="AABAD2"/>
      </a:accent3>
      <a:accent4>
        <a:srgbClr val="6BB7AF"/>
      </a:accent4>
      <a:accent5>
        <a:srgbClr val="A6D4CF"/>
      </a:accent5>
      <a:accent6>
        <a:srgbClr val="D3E7E3"/>
      </a:accent6>
      <a:hlink>
        <a:srgbClr val="60799A"/>
      </a:hlink>
      <a:folHlink>
        <a:srgbClr val="7F7F7F"/>
      </a:folHlink>
    </a:clrScheme>
    <a:fontScheme name="Veoneer">
      <a:majorFont>
        <a:latin typeface="Barlow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4"/>
        </a:solidFill>
        <a:ln>
          <a:noFill/>
        </a:ln>
      </a:spPr>
      <a:bodyPr rtlCol="0" anchor="ctr">
        <a:noAutofit/>
      </a:bodyPr>
      <a:lstStyle>
        <a:defPPr algn="ctr">
          <a:spcBef>
            <a:spcPts val="600"/>
          </a:spcBef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 algn="l">
          <a:spcBef>
            <a:spcPts val="600"/>
          </a:spcBef>
          <a:buClr>
            <a:schemeClr val="accent4"/>
          </a:buClr>
          <a:defRPr dirty="0" smtClean="0"/>
        </a:defPPr>
      </a:lstStyle>
    </a:txDef>
  </a:objectDefaults>
  <a:extraClrSchemeLst/>
  <a:custClrLst>
    <a:custClr name="Black">
      <a:srgbClr val="000000"/>
    </a:custClr>
    <a:custClr name="2">
      <a:srgbClr val="8F0043"/>
    </a:custClr>
    <a:custClr name="3">
      <a:srgbClr val="BC668E"/>
    </a:custClr>
    <a:custClr name="4">
      <a:srgbClr val="D8A6BD"/>
    </a:custClr>
    <a:custClr name="5">
      <a:srgbClr val="EB5A50"/>
    </a:custClr>
    <a:custClr name="6">
      <a:srgbClr val="F39C96"/>
    </a:custClr>
    <a:custClr name="7">
      <a:srgbClr val="F9CECA"/>
    </a:custClr>
    <a:custClr name="8">
      <a:srgbClr val="FFC638"/>
    </a:custClr>
    <a:custClr name="9">
      <a:srgbClr val="FFDD88"/>
    </a:custClr>
    <a:custClr name="10">
      <a:srgbClr val="FFEBB9"/>
    </a:custClr>
  </a:custClrLst>
  <a:extLst>
    <a:ext uri="{05A4C25C-085E-4340-85A3-A5531E510DB2}">
      <thm15:themeFamily xmlns:thm15="http://schemas.microsoft.com/office/thememl/2012/main" name="Presentation1" id="{55F241E1-9C75-407B-8552-93931EBAC868}" vid="{01699500-5D22-44B7-8CB2-CF315A0BD5E0}"/>
    </a:ext>
  </a:extLst>
</a:theme>
</file>

<file path=ppt/theme/theme2.xml><?xml version="1.0" encoding="utf-8"?>
<a:theme xmlns:a="http://schemas.openxmlformats.org/drawingml/2006/main" name="Office-tema">
  <a:themeElements>
    <a:clrScheme name="Veoneer">
      <a:dk1>
        <a:srgbClr val="323232"/>
      </a:dk1>
      <a:lt1>
        <a:srgbClr val="FFFFFF"/>
      </a:lt1>
      <a:dk2>
        <a:srgbClr val="DADADA"/>
      </a:dk2>
      <a:lt2>
        <a:srgbClr val="9D9D9D"/>
      </a:lt2>
      <a:accent1>
        <a:srgbClr val="001F47"/>
      </a:accent1>
      <a:accent2>
        <a:srgbClr val="60799A"/>
      </a:accent2>
      <a:accent3>
        <a:srgbClr val="AABAD2"/>
      </a:accent3>
      <a:accent4>
        <a:srgbClr val="6BB7AF"/>
      </a:accent4>
      <a:accent5>
        <a:srgbClr val="A6D4CF"/>
      </a:accent5>
      <a:accent6>
        <a:srgbClr val="D3E7E3"/>
      </a:accent6>
      <a:hlink>
        <a:srgbClr val="667991"/>
      </a:hlink>
      <a:folHlink>
        <a:srgbClr val="7F7F7F"/>
      </a:folHlink>
    </a:clrScheme>
    <a:fontScheme name="Anpassat 23">
      <a:majorFont>
        <a:latin typeface="Barlow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Veoneer">
      <a:dk1>
        <a:srgbClr val="323232"/>
      </a:dk1>
      <a:lt1>
        <a:srgbClr val="FFFFFF"/>
      </a:lt1>
      <a:dk2>
        <a:srgbClr val="DADADA"/>
      </a:dk2>
      <a:lt2>
        <a:srgbClr val="9D9D9D"/>
      </a:lt2>
      <a:accent1>
        <a:srgbClr val="001F47"/>
      </a:accent1>
      <a:accent2>
        <a:srgbClr val="60799A"/>
      </a:accent2>
      <a:accent3>
        <a:srgbClr val="AABAD2"/>
      </a:accent3>
      <a:accent4>
        <a:srgbClr val="6BB7AF"/>
      </a:accent4>
      <a:accent5>
        <a:srgbClr val="A6D4CF"/>
      </a:accent5>
      <a:accent6>
        <a:srgbClr val="D3E7E3"/>
      </a:accent6>
      <a:hlink>
        <a:srgbClr val="667991"/>
      </a:hlink>
      <a:folHlink>
        <a:srgbClr val="7F7F7F"/>
      </a:folHlink>
    </a:clrScheme>
    <a:fontScheme name="Anpassat 23">
      <a:majorFont>
        <a:latin typeface="Barlow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VNE Default</Template>
  <TotalTime>1269</TotalTime>
  <Words>949</Words>
  <Application>Microsoft Office PowerPoint</Application>
  <PresentationFormat>Widescreen</PresentationFormat>
  <Paragraphs>123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Barlow</vt:lpstr>
      <vt:lpstr>Barlow SemiBold</vt:lpstr>
      <vt:lpstr>Veoneer 2020 ver 2</vt:lpstr>
      <vt:lpstr>SQPS-061  User Guideline </vt:lpstr>
      <vt:lpstr>Data sheet/weeks</vt:lpstr>
      <vt:lpstr>PowerPoint Presentation</vt:lpstr>
      <vt:lpstr>Graph sheet </vt:lpstr>
      <vt:lpstr>PowerPoint Presentation</vt:lpstr>
      <vt:lpstr>PowerPoint Presentation</vt:lpstr>
      <vt:lpstr>PowerPoint Presentation</vt:lpstr>
      <vt:lpstr>Revision History 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Nielsen</dc:creator>
  <cp:lastModifiedBy>Kavitha Shah</cp:lastModifiedBy>
  <cp:revision>5</cp:revision>
  <dcterms:created xsi:type="dcterms:W3CDTF">2022-01-26T01:25:45Z</dcterms:created>
  <dcterms:modified xsi:type="dcterms:W3CDTF">2022-01-27T16:55:17Z</dcterms:modified>
</cp:coreProperties>
</file>